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82" r:id="rId2"/>
    <p:sldId id="442" r:id="rId3"/>
    <p:sldId id="409" r:id="rId4"/>
    <p:sldId id="429" r:id="rId5"/>
    <p:sldId id="470" r:id="rId6"/>
    <p:sldId id="461" r:id="rId7"/>
    <p:sldId id="462" r:id="rId8"/>
    <p:sldId id="468" r:id="rId9"/>
    <p:sldId id="469" r:id="rId10"/>
    <p:sldId id="407" r:id="rId11"/>
    <p:sldId id="463" r:id="rId12"/>
    <p:sldId id="464" r:id="rId13"/>
    <p:sldId id="465" r:id="rId14"/>
    <p:sldId id="466" r:id="rId15"/>
    <p:sldId id="467" r:id="rId16"/>
    <p:sldId id="428" r:id="rId17"/>
    <p:sldId id="433" r:id="rId18"/>
    <p:sldId id="436" r:id="rId19"/>
    <p:sldId id="445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99"/>
    <a:srgbClr val="FF3399"/>
    <a:srgbClr val="0CE2E2"/>
    <a:srgbClr val="B2EEB3"/>
    <a:srgbClr val="008000"/>
    <a:srgbClr val="24CA40"/>
    <a:srgbClr val="8C2FBF"/>
    <a:srgbClr val="FFFF66"/>
    <a:srgbClr val="5CC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3" autoAdjust="0"/>
    <p:restoredTop sz="88810" autoAdjust="0"/>
  </p:normalViewPr>
  <p:slideViewPr>
    <p:cSldViewPr>
      <p:cViewPr>
        <p:scale>
          <a:sx n="96" d="100"/>
          <a:sy n="96" d="100"/>
        </p:scale>
        <p:origin x="-71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t>14/4/2020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1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1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1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0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14/4/2020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14/4/2020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14/4/2020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14/4/2020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t>14/4/2020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3" name="chimes.wav"/>
          </p:stSnd>
        </p:sndAc>
      </p:transition>
    </mc:Choice>
    <mc:Fallback xmlns="">
      <p:transition spd="slow">
        <p:split orient="vert"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8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55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209550"/>
            <a:ext cx="7315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6,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17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4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2020</a:t>
            </a:r>
          </a:p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chuyện</a:t>
            </a:r>
            <a:endParaRPr lang="en-US" sz="3600" b="1" dirty="0" smtClean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" pitchFamily="34" charset="0"/>
              <a:ea typeface="HP001 5H" pitchFamily="34" charset="-127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itchFamily="34" charset="0"/>
                <a:ea typeface="HP001 5H" pitchFamily="34" charset="-127"/>
                <a:cs typeface="Arial" pitchFamily="34" charset="0"/>
              </a:rPr>
              <a:t>Con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itchFamily="34" charset="0"/>
                <a:ea typeface="HP001 5H" pitchFamily="34" charset="-127"/>
                <a:cs typeface="Arial" pitchFamily="34" charset="0"/>
              </a:rPr>
              <a:t>vịt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itchFamily="34" charset="0"/>
                <a:ea typeface="HP001 5H" pitchFamily="34" charset="-127"/>
                <a:cs typeface="Arial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itchFamily="34" charset="0"/>
                <a:ea typeface="HP001 5H" pitchFamily="34" charset="-127"/>
                <a:cs typeface="Arial" pitchFamily="34" charset="0"/>
              </a:rPr>
              <a:t>xấu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itchFamily="34" charset="0"/>
                <a:ea typeface="HP001 5H" pitchFamily="34" charset="-127"/>
                <a:cs typeface="Arial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itchFamily="34" charset="0"/>
                <a:ea typeface="HP001 5H" pitchFamily="34" charset="-127"/>
                <a:cs typeface="Arial" pitchFamily="34" charset="0"/>
              </a:rPr>
              <a:t>xí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" pitchFamily="34" charset="0"/>
              <a:ea typeface="HP001 5H" pitchFamily="34" charset="-127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2610379"/>
            <a:ext cx="4343400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 dirty="0" smtClean="0">
                <a:latin typeface="HP001 5Ha" pitchFamily="34" charset="-127"/>
                <a:ea typeface="HP001 5Ha" pitchFamily="34" charset="-127"/>
                <a:cs typeface="Arial" pitchFamily="34" charset="0"/>
              </a:rPr>
              <a:t>An-</a:t>
            </a:r>
            <a:r>
              <a:rPr lang="en-US" sz="4400" b="1" dirty="0" err="1" smtClean="0">
                <a:latin typeface="HP001 5Ha" pitchFamily="34" charset="-127"/>
                <a:ea typeface="HP001 5Ha" pitchFamily="34" charset="-127"/>
                <a:cs typeface="Arial" pitchFamily="34" charset="0"/>
              </a:rPr>
              <a:t>đéc</a:t>
            </a:r>
            <a:r>
              <a:rPr lang="en-US" sz="4400" b="1" dirty="0" smtClean="0">
                <a:latin typeface="HP001 5Ha" pitchFamily="34" charset="-127"/>
                <a:ea typeface="HP001 5Ha" pitchFamily="34" charset="-127"/>
                <a:cs typeface="Arial" pitchFamily="34" charset="0"/>
              </a:rPr>
              <a:t>-</a:t>
            </a:r>
            <a:r>
              <a:rPr lang="en-US" sz="4400" b="1" dirty="0" err="1" smtClean="0">
                <a:latin typeface="HP001 5Ha" pitchFamily="34" charset="-127"/>
                <a:ea typeface="HP001 5Ha" pitchFamily="34" charset="-127"/>
                <a:cs typeface="Arial" pitchFamily="34" charset="0"/>
              </a:rPr>
              <a:t>xen</a:t>
            </a:r>
            <a:endParaRPr lang="en-US" sz="4400" b="1" dirty="0" smtClean="0">
              <a:latin typeface="HP001 5Ha" pitchFamily="34" charset="-127"/>
              <a:ea typeface="HP001 5Ha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Untitled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89"/>
            <a:ext cx="5867400" cy="5126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92290" y="285750"/>
            <a:ext cx="3075510" cy="456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400" b="1" smtClean="0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Hai vợ chồng thiên nga nhờ cô vịt chăm sóc thiên nga con.</a:t>
            </a:r>
            <a:endParaRPr lang="en-US" sz="4400" b="1">
              <a:latin typeface="HP001 5H" pitchFamily="34" charset="-127"/>
              <a:ea typeface="HP001 5H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92290" y="93470"/>
            <a:ext cx="3075510" cy="506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200" b="1" smtClean="0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Vịt mẹ chăn dắt đàn con. Thiên nga bị vịt con chành chọe, hắt hủi.</a:t>
            </a:r>
            <a:endParaRPr lang="en-US" sz="4200" b="1">
              <a:latin typeface="HP001 5H" pitchFamily="34" charset="-127"/>
              <a:ea typeface="HP001 5H" pitchFamily="34" charset="-127"/>
              <a:cs typeface="Times New Roman" pitchFamily="18" charset="0"/>
            </a:endParaRPr>
          </a:p>
        </p:txBody>
      </p:sp>
      <p:pic>
        <p:nvPicPr>
          <p:cNvPr id="11" name="Picture 25" descr="Untitled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74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2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92290" y="93470"/>
            <a:ext cx="3075510" cy="506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200" b="1" smtClean="0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Vợ chồng thiên nga quay lại đón con và cám ơn vịt mẹ cùng đàn con.</a:t>
            </a:r>
            <a:endParaRPr lang="en-US" sz="4200" b="1">
              <a:latin typeface="HP001 5H" pitchFamily="34" charset="-127"/>
              <a:ea typeface="HP001 5H" pitchFamily="34" charset="-127"/>
              <a:cs typeface="Times New Roman" pitchFamily="18" charset="0"/>
            </a:endParaRPr>
          </a:p>
        </p:txBody>
      </p:sp>
      <p:pic>
        <p:nvPicPr>
          <p:cNvPr id="5" name="Picture 13" descr="Untitled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" y="1"/>
            <a:ext cx="597625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92290" y="93470"/>
            <a:ext cx="307551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smtClean="0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Thiên nga bay đi cùng bố me. Đàn vịt con ngước nhìn theo ân hận vì đã đối xử không tốt với thiên nga.</a:t>
            </a:r>
            <a:endParaRPr lang="en-US" sz="3600" b="1">
              <a:latin typeface="HP001 5H" pitchFamily="34" charset="-127"/>
              <a:ea typeface="HP001 5H" pitchFamily="34" charset="-127"/>
              <a:cs typeface="Times New Roman" pitchFamily="18" charset="0"/>
            </a:endParaRPr>
          </a:p>
        </p:txBody>
      </p:sp>
      <p:pic>
        <p:nvPicPr>
          <p:cNvPr id="8" name="Picture 14" descr="Untitled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916"/>
            <a:ext cx="5867400" cy="5185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17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40" y="15060"/>
            <a:ext cx="9115096" cy="5128440"/>
            <a:chOff x="16040" y="15060"/>
            <a:chExt cx="9115096" cy="5128440"/>
          </a:xfrm>
        </p:grpSpPr>
        <p:pic>
          <p:nvPicPr>
            <p:cNvPr id="18" name="Picture 13" descr="Untitled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0" y="2512219"/>
              <a:ext cx="4323554" cy="26312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Untitled-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28" y="2512220"/>
              <a:ext cx="4751008" cy="26102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5" descr="Untitled-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29" y="15060"/>
              <a:ext cx="4740121" cy="24949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Untitled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289"/>
            <a:ext cx="4380128" cy="2494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98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89"/>
            <a:ext cx="9143999" cy="5126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866462"/>
      </p:ext>
    </p:extLst>
  </p:cSld>
  <p:clrMapOvr>
    <a:masterClrMapping/>
  </p:clrMapOvr>
  <p:transition spd="slow">
    <p:wheel spokes="1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Untitle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0"/>
            <a:ext cx="9144000" cy="5128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Untitled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" y="5669"/>
            <a:ext cx="9127960" cy="5137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6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136" cy="5122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3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4050" y="57150"/>
            <a:ext cx="899615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sz="4400" b="1" i="1" u="sng" smtClean="0">
                <a:solidFill>
                  <a:srgbClr val="FF0000"/>
                </a:solidFill>
                <a:latin typeface="HP001 5H" pitchFamily="34" charset="-127"/>
                <a:ea typeface="HP001 5H" pitchFamily="34" charset="-127"/>
              </a:rPr>
              <a:t>Ý </a:t>
            </a:r>
            <a:r>
              <a:rPr lang="pt-BR" sz="4400" b="1" i="1" u="sng" smtClean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</a:rPr>
              <a:t>nghĩa:</a:t>
            </a:r>
            <a:r>
              <a:rPr lang="pt-BR" sz="4400" b="1" i="1" smtClean="0">
                <a:solidFill>
                  <a:srgbClr val="FF0000"/>
                </a:solidFill>
                <a:latin typeface="HP001 5Ha" pitchFamily="34" charset="-127"/>
                <a:ea typeface="HP001 5Ha" pitchFamily="34" charset="-127"/>
              </a:rPr>
              <a:t> </a:t>
            </a:r>
            <a:r>
              <a:rPr lang="pt-BR" sz="4400" b="1" i="1" smtClean="0">
                <a:latin typeface="HP001 5Ha" pitchFamily="34" charset="-127"/>
                <a:ea typeface="HP001 5Ha" pitchFamily="34" charset="-127"/>
              </a:rPr>
              <a:t>Câu chuyện khuyên ta phải nhận ra được cái đẹp của người khác, biết yêu thương người khác, không được lấy mình làm mẫu khi đánh giá người khác.</a:t>
            </a:r>
            <a:endParaRPr lang="en-US" sz="4400" b="1" i="1">
              <a:latin typeface="HP001 5Ha" pitchFamily="34" charset="-127"/>
              <a:ea typeface="HP001 5Ha" pitchFamily="34" charset="-127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4919" y="511001"/>
            <a:ext cx="6096000" cy="3616044"/>
            <a:chOff x="609600" y="285750"/>
            <a:chExt cx="6096000" cy="3616044"/>
          </a:xfrm>
        </p:grpSpPr>
        <p:sp>
          <p:nvSpPr>
            <p:cNvPr id="8" name="Cloud Callout 7"/>
            <p:cNvSpPr/>
            <p:nvPr/>
          </p:nvSpPr>
          <p:spPr>
            <a:xfrm flipH="1">
              <a:off x="609600" y="285750"/>
              <a:ext cx="6096000" cy="3616044"/>
            </a:xfrm>
            <a:prstGeom prst="cloudCallout">
              <a:avLst>
                <a:gd name="adj1" fmla="val -73235"/>
                <a:gd name="adj2" fmla="val 65456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2119" y="1055792"/>
              <a:ext cx="4876800" cy="1957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48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a" pitchFamily="34" charset="-127"/>
                  <a:ea typeface="HP001 5Ha" pitchFamily="34" charset="-127"/>
                </a:rPr>
                <a:t>Bài văn nói về   </a:t>
              </a:r>
            </a:p>
            <a:p>
              <a:pPr>
                <a:lnSpc>
                  <a:spcPct val="130000"/>
                </a:lnSpc>
              </a:pPr>
              <a:r>
                <a:rPr lang="en-US" sz="4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a" pitchFamily="34" charset="-127"/>
                  <a:ea typeface="HP001 5Ha" pitchFamily="34" charset="-127"/>
                </a:rPr>
                <a:t> </a:t>
              </a:r>
              <a:r>
                <a:rPr lang="en-US" sz="48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a" pitchFamily="34" charset="-127"/>
                  <a:ea typeface="HP001 5Ha" pitchFamily="34" charset="-127"/>
                </a:rPr>
                <a:t>   điều gì ?</a:t>
              </a:r>
              <a:endPara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HP001 5Ha" pitchFamily="34" charset="-127"/>
                <a:ea typeface="HP001 5Ha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8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8" y="-23008"/>
            <a:ext cx="4144403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 descr="andec xen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236" y="-23008"/>
            <a:ext cx="4983764" cy="5166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7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8225" y="939805"/>
            <a:ext cx="8767550" cy="407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10000"/>
              </a:lnSpc>
              <a:buFontTx/>
              <a:buChar char="-"/>
            </a:pPr>
            <a:r>
              <a:rPr lang="en-US" sz="4700" b="1" smtClean="0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Hãy </a:t>
            </a:r>
            <a:r>
              <a:rPr lang="en-US" sz="4700" b="1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xem xét tranh và dự đoán xem nhân vật “con vịt xấu xí” là </a:t>
            </a:r>
            <a:r>
              <a:rPr lang="en-US" sz="4700" b="1" smtClean="0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ai?</a:t>
            </a:r>
          </a:p>
          <a:p>
            <a:pPr marL="685800" indent="-685800">
              <a:lnSpc>
                <a:spcPct val="110000"/>
              </a:lnSpc>
              <a:buFontTx/>
              <a:buChar char="-"/>
            </a:pPr>
            <a:r>
              <a:rPr lang="en-US" sz="4700" b="1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S</a:t>
            </a:r>
            <a:r>
              <a:rPr lang="en-US" sz="4700" b="1" smtClean="0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ắp </a:t>
            </a:r>
            <a:r>
              <a:rPr lang="en-US" sz="4700" b="1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xếp lại tranh theo diễn tiến câu </a:t>
            </a:r>
            <a:r>
              <a:rPr lang="en-US" sz="4700" b="1" smtClean="0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chuyện ?</a:t>
            </a:r>
            <a:endParaRPr lang="en-US" sz="4700" b="1">
              <a:latin typeface="HP001 5H" pitchFamily="34" charset="-127"/>
              <a:ea typeface="HP001 5H" pitchFamily="34" charset="-127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131" y="202109"/>
            <a:ext cx="75905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00CC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Thảo luận nhóm đôi (2 phút)</a:t>
            </a:r>
          </a:p>
        </p:txBody>
      </p:sp>
    </p:spTree>
    <p:extLst>
      <p:ext uri="{BB962C8B-B14F-4D97-AF65-F5344CB8AC3E}">
        <p14:creationId xmlns:p14="http://schemas.microsoft.com/office/powerpoint/2010/main" val="1109724127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40" y="15060"/>
            <a:ext cx="9115096" cy="5128440"/>
            <a:chOff x="16040" y="15060"/>
            <a:chExt cx="9115096" cy="5128440"/>
          </a:xfrm>
        </p:grpSpPr>
        <p:pic>
          <p:nvPicPr>
            <p:cNvPr id="18" name="Picture 13" descr="Untitled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0" y="2512219"/>
              <a:ext cx="4323554" cy="26312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Untitled-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28" y="2512220"/>
              <a:ext cx="4751008" cy="26102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Untitled-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9594" y="15060"/>
              <a:ext cx="4791541" cy="24949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5" descr="Untitled-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0" y="15060"/>
              <a:ext cx="4327360" cy="24949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884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55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8225" y="1159410"/>
            <a:ext cx="8767550" cy="291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700" b="1" smtClean="0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- Nghe kể lần 1 và sắp xếp lại thứ tự các tranh cho đúng vớŁ cō truyện </a:t>
            </a:r>
            <a:r>
              <a:rPr lang="en-US" sz="4700" b="1" i="1" smtClean="0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“</a:t>
            </a:r>
            <a:r>
              <a:rPr lang="en-US" sz="4700" b="1" i="1" smtClean="0">
                <a:solidFill>
                  <a:srgbClr val="FF0000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Con vịt xấu xí”</a:t>
            </a:r>
            <a:r>
              <a:rPr lang="en-US" sz="4700" b="1" i="1" smtClean="0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.</a:t>
            </a:r>
            <a:endParaRPr lang="en-US" sz="4700" b="1" i="1">
              <a:latin typeface="HP001 5H" pitchFamily="34" charset="-127"/>
              <a:ea typeface="HP001 5H" pitchFamily="34" charset="-127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131" y="202109"/>
            <a:ext cx="22429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smtClean="0">
                <a:solidFill>
                  <a:srgbClr val="0000CC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Yêu cầu</a:t>
            </a:r>
            <a:endParaRPr lang="en-US" sz="4400" b="1" u="sng">
              <a:solidFill>
                <a:srgbClr val="0000CC"/>
              </a:solidFill>
              <a:latin typeface="HP001 5H" pitchFamily="34" charset="-127"/>
              <a:ea typeface="HP001 5H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2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55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90600" y="66675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HP001 Kieu 2 5H" pitchFamily="34" charset="0"/>
                <a:ea typeface="HP001 5H" pitchFamily="34" charset="-127"/>
                <a:cs typeface="Arial" pitchFamily="34" charset="0"/>
              </a:rPr>
              <a:t>Con vịt xấu xí</a:t>
            </a:r>
            <a:endParaRPr lang="en-US" sz="4800" b="1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HP001 Kieu 2 5H" pitchFamily="34" charset="0"/>
              <a:ea typeface="HP001 5H" pitchFamily="34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4219" y="209550"/>
            <a:ext cx="2180112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 u="sng" smtClean="0">
                <a:solidFill>
                  <a:srgbClr val="CC0099"/>
                </a:solidFill>
                <a:latin typeface="HP001 5Ha" pitchFamily="34" charset="-127"/>
                <a:ea typeface="HP001 5Ha" pitchFamily="34" charset="-127"/>
                <a:cs typeface="Arial" pitchFamily="34" charset="0"/>
              </a:rPr>
              <a:t>Bài 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2610379"/>
            <a:ext cx="3200400" cy="86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 smtClean="0">
                <a:latin typeface="HP001 5Ha" pitchFamily="34" charset="-127"/>
                <a:ea typeface="HP001 5Ha" pitchFamily="34" charset="-127"/>
                <a:cs typeface="Arial" pitchFamily="34" charset="0"/>
              </a:rPr>
              <a:t>An-đéc-xen</a:t>
            </a:r>
          </a:p>
        </p:txBody>
      </p:sp>
    </p:spTree>
    <p:extLst>
      <p:ext uri="{BB962C8B-B14F-4D97-AF65-F5344CB8AC3E}">
        <p14:creationId xmlns:p14="http://schemas.microsoft.com/office/powerpoint/2010/main" val="400047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40" y="15060"/>
            <a:ext cx="9115096" cy="5128440"/>
            <a:chOff x="16040" y="15060"/>
            <a:chExt cx="9115096" cy="5128440"/>
          </a:xfrm>
        </p:grpSpPr>
        <p:pic>
          <p:nvPicPr>
            <p:cNvPr id="18" name="Picture 13" descr="Untitled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0" y="2512219"/>
              <a:ext cx="4323554" cy="26312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Untitled-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28" y="2512220"/>
              <a:ext cx="4751008" cy="26102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5" descr="Untitled-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29" y="15060"/>
              <a:ext cx="4740121" cy="24949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Untitled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289"/>
            <a:ext cx="4380128" cy="2494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9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855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8225" y="1159410"/>
            <a:ext cx="8767550" cy="291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30000"/>
              </a:lnSpc>
              <a:buFontTx/>
              <a:buChar char="-"/>
            </a:pPr>
            <a:r>
              <a:rPr lang="en-US" sz="4700" b="1" smtClean="0">
                <a:latin typeface="HP001 5H" pitchFamily="34" charset="-127"/>
                <a:ea typeface="HP001 5H" pitchFamily="34" charset="-127"/>
                <a:cs typeface="Times New Roman" pitchFamily="18" charset="0"/>
              </a:rPr>
              <a:t>Nghe kể lần 2 và điền nội dung tóm tắt của mỗi đoạn bên dưới tranh minh họa.</a:t>
            </a:r>
            <a:endParaRPr lang="en-US" sz="4700" b="1">
              <a:latin typeface="HP001 5H" pitchFamily="34" charset="-127"/>
              <a:ea typeface="HP001 5H" pitchFamily="34" charset="-127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131" y="202109"/>
            <a:ext cx="55226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smtClean="0">
                <a:solidFill>
                  <a:srgbClr val="0000CC"/>
                </a:solidFill>
                <a:latin typeface="HP001 5H" pitchFamily="34" charset="-127"/>
                <a:ea typeface="HP001 5H" pitchFamily="34" charset="-127"/>
                <a:cs typeface="Times New Roman" pitchFamily="18" charset="0"/>
              </a:rPr>
              <a:t>Tìm nội dung truyện</a:t>
            </a:r>
            <a:endParaRPr lang="en-US" sz="4400" b="1" u="sng">
              <a:solidFill>
                <a:srgbClr val="0000CC"/>
              </a:solidFill>
              <a:latin typeface="HP001 5H" pitchFamily="34" charset="-127"/>
              <a:ea typeface="HP001 5H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69952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40" y="15060"/>
            <a:ext cx="9115096" cy="5128440"/>
            <a:chOff x="16040" y="15060"/>
            <a:chExt cx="9115096" cy="5128440"/>
          </a:xfrm>
        </p:grpSpPr>
        <p:pic>
          <p:nvPicPr>
            <p:cNvPr id="18" name="Picture 13" descr="Untitled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0" y="2512219"/>
              <a:ext cx="4323554" cy="26312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Untitled-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28" y="2512220"/>
              <a:ext cx="4751008" cy="26102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5" descr="Untitled-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0129" y="15060"/>
              <a:ext cx="4740121" cy="249493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 descr="Untitled-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289"/>
            <a:ext cx="4380128" cy="2494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6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232</Words>
  <Application>Microsoft Office PowerPoint</Application>
  <PresentationFormat>On-screen Show (16:9)</PresentationFormat>
  <Paragraphs>26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238</cp:revision>
  <dcterms:created xsi:type="dcterms:W3CDTF">2014-09-16T11:54:17Z</dcterms:created>
  <dcterms:modified xsi:type="dcterms:W3CDTF">2020-04-14T09:16:09Z</dcterms:modified>
</cp:coreProperties>
</file>