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5"/>
  </p:notesMasterIdLst>
  <p:sldIdLst>
    <p:sldId id="286" r:id="rId2"/>
    <p:sldId id="257" r:id="rId3"/>
    <p:sldId id="279" r:id="rId4"/>
    <p:sldId id="285" r:id="rId5"/>
    <p:sldId id="281" r:id="rId6"/>
    <p:sldId id="282" r:id="rId7"/>
    <p:sldId id="283" r:id="rId8"/>
    <p:sldId id="284" r:id="rId9"/>
    <p:sldId id="287" r:id="rId10"/>
    <p:sldId id="288" r:id="rId11"/>
    <p:sldId id="261" r:id="rId12"/>
    <p:sldId id="260" r:id="rId13"/>
    <p:sldId id="271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8880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EAAB535-E4C4-42BE-8A18-6C6A72E0B781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EAAB535-E4C4-42BE-8A18-6C6A72E0B781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b="0" i="0" u="none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EAAB535-E4C4-42BE-8A18-6C6A72E0B781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b="0" i="0" u="none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Admin\Desktop\HOA%20MAI.docx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dmin\Desktop\CON%20H&#7892;.docx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gif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hyperlink" Target="file:///C:\Users\Admin\Desktop\&#272;GC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304800"/>
            <a:ext cx="4663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KHỞI ĐỘNG</a:t>
            </a:r>
            <a:endParaRPr lang="en-US" sz="54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4" descr="qm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503" t="6651" r="7230" b="7716"/>
          <a:stretch>
            <a:fillRect/>
          </a:stretch>
        </p:blipFill>
        <p:spPr bwMode="auto">
          <a:xfrm>
            <a:off x="228600" y="2785304"/>
            <a:ext cx="700790" cy="889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600" y="2861504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Bạn hãy chèn bức ảnh hoa mai (trong ổ đĩa DỮ LIỆU (D</a:t>
            </a:r>
            <a:r>
              <a:rPr lang="en-US" sz="28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:) , thư mục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KHOILOP4) vào trang văn bản sau: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qm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503" t="6651" r="7230" b="7716"/>
          <a:stretch>
            <a:fillRect/>
          </a:stretch>
        </p:blipFill>
        <p:spPr bwMode="auto">
          <a:xfrm>
            <a:off x="228600" y="4722144"/>
            <a:ext cx="700790" cy="889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66800" y="4798344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Bạn hãy chèn bức ảnh con hổ từ Clip Art vào trang văn bản sau: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ight Arrow 8">
            <a:hlinkClick r:id="rId3" action="ppaction://hlinkfile"/>
          </p:cNvPr>
          <p:cNvSpPr/>
          <p:nvPr/>
        </p:nvSpPr>
        <p:spPr>
          <a:xfrm>
            <a:off x="3276600" y="3928304"/>
            <a:ext cx="1219200" cy="762000"/>
          </a:xfrm>
          <a:prstGeom prst="rightArrow">
            <a:avLst/>
          </a:prstGeom>
          <a:solidFill>
            <a:srgbClr val="007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>
            <a:hlinkClick r:id="rId4" action="ppaction://hlinkfile"/>
          </p:cNvPr>
          <p:cNvSpPr/>
          <p:nvPr/>
        </p:nvSpPr>
        <p:spPr>
          <a:xfrm>
            <a:off x="3352800" y="5638816"/>
            <a:ext cx="1219200" cy="762000"/>
          </a:xfrm>
          <a:prstGeom prst="rightArrow">
            <a:avLst/>
          </a:prstGeom>
          <a:solidFill>
            <a:srgbClr val="007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qm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503" t="6651" r="7230" b="7716"/>
          <a:stretch>
            <a:fillRect/>
          </a:stretch>
        </p:blipFill>
        <p:spPr bwMode="auto">
          <a:xfrm>
            <a:off x="152400" y="1382976"/>
            <a:ext cx="700790" cy="889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914400" y="1459176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Bạn hãy đọc thuộc ghi nhớ bài “Chèn và điều chỉnh tranh ảnh trong văn bản”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  <p:bldP spid="10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Ugfntitled.jpg"/>
          <p:cNvPicPr>
            <a:picLocks noChangeAspect="1"/>
          </p:cNvPicPr>
          <p:nvPr/>
        </p:nvPicPr>
        <p:blipFill>
          <a:blip r:embed="rId3"/>
          <a:srcRect l="4301"/>
          <a:stretch>
            <a:fillRect/>
          </a:stretch>
        </p:blipFill>
        <p:spPr>
          <a:xfrm>
            <a:off x="3886200" y="2819400"/>
            <a:ext cx="4945626" cy="24384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 fontScale="9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4: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29540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en-US" sz="28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1" y="1752600"/>
            <a:ext cx="7619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 Trình bày bảng.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334904"/>
            <a:ext cx="3373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c. Tách ô trong bảng</a:t>
            </a:r>
            <a:endParaRPr lang="en-US" sz="2800"/>
          </a:p>
        </p:txBody>
      </p:sp>
      <p:sp>
        <p:nvSpPr>
          <p:cNvPr id="6" name="TextBox 5"/>
          <p:cNvSpPr txBox="1"/>
          <p:nvPr/>
        </p:nvSpPr>
        <p:spPr>
          <a:xfrm>
            <a:off x="304800" y="275912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Bước 2: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9112" y="31640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Trên thẻ </a:t>
            </a:r>
            <a:r>
              <a:rPr lang="en-US" sz="2800" smtClean="0">
                <a:solidFill>
                  <a:srgbClr val="FF0000"/>
                </a:solidFill>
              </a:rPr>
              <a:t>Layout</a:t>
            </a:r>
            <a:r>
              <a:rPr lang="en-US" sz="2800" smtClean="0"/>
              <a:t> </a:t>
            </a:r>
            <a:endParaRPr lang="en-US" sz="2800"/>
          </a:p>
        </p:txBody>
      </p:sp>
      <p:sp>
        <p:nvSpPr>
          <p:cNvPr id="10" name="TextBox 9"/>
          <p:cNvSpPr txBox="1"/>
          <p:nvPr/>
        </p:nvSpPr>
        <p:spPr>
          <a:xfrm>
            <a:off x="340056" y="3555232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chọn </a:t>
            </a:r>
            <a:r>
              <a:rPr lang="en-US" sz="2800" smtClean="0">
                <a:solidFill>
                  <a:srgbClr val="FF0000"/>
                </a:solidFill>
              </a:rPr>
              <a:t>Split Cells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36256" y="2895600"/>
            <a:ext cx="838200" cy="3810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3688" y="3374408"/>
            <a:ext cx="514064" cy="609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pic>
        <p:nvPicPr>
          <p:cNvPr id="20" name="Picture 19" descr="Uưertyntitle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0" y="2743201"/>
            <a:ext cx="5148616" cy="35814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81000" y="46482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  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9312" y="4105696"/>
            <a:ext cx="1645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Bước 3: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781800" y="4800600"/>
            <a:ext cx="990600" cy="228600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781800" y="5078104"/>
            <a:ext cx="990600" cy="228600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291152" y="4963232"/>
            <a:ext cx="3997656" cy="947436"/>
            <a:chOff x="304800" y="5154304"/>
            <a:chExt cx="3997656" cy="947436"/>
          </a:xfrm>
        </p:grpSpPr>
        <p:sp>
          <p:nvSpPr>
            <p:cNvPr id="26" name="TextBox 25"/>
            <p:cNvSpPr txBox="1"/>
            <p:nvPr/>
          </p:nvSpPr>
          <p:spPr>
            <a:xfrm>
              <a:off x="1635456" y="5154304"/>
              <a:ext cx="2667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/>
                <a:t>số dòng trong ô</a:t>
              </a:r>
              <a:endParaRPr lang="en-US" sz="280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4800" y="5578520"/>
              <a:ext cx="3124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>
                  <a:solidFill>
                    <a:srgbClr val="FF0000"/>
                  </a:solidFill>
                </a:rPr>
                <a:t>Number of rows</a:t>
              </a:r>
              <a:endParaRPr lang="en-US" sz="2800">
                <a:solidFill>
                  <a:srgbClr val="FF0000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81000" y="5867400"/>
            <a:ext cx="2071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rồi chọn OK</a:t>
            </a:r>
            <a:endParaRPr lang="en-US" sz="2800"/>
          </a:p>
        </p:txBody>
      </p:sp>
      <p:sp>
        <p:nvSpPr>
          <p:cNvPr id="30" name="Rounded Rectangle 29"/>
          <p:cNvSpPr/>
          <p:nvPr/>
        </p:nvSpPr>
        <p:spPr>
          <a:xfrm>
            <a:off x="5715000" y="5638800"/>
            <a:ext cx="914400" cy="3048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04800" y="4536744"/>
            <a:ext cx="464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Gõ số cột trong ô </a:t>
            </a:r>
            <a:r>
              <a:rPr lang="en-US" sz="2800" smtClean="0">
                <a:solidFill>
                  <a:srgbClr val="FF0000"/>
                </a:solidFill>
              </a:rPr>
              <a:t>Number of colums</a:t>
            </a:r>
            <a:r>
              <a:rPr lang="en-US" sz="2800" b="1" smtClean="0"/>
              <a:t>,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 animBg="1"/>
      <p:bldP spid="12" grpId="0" animBg="1"/>
      <p:bldP spid="12" grpId="1" animBg="1"/>
      <p:bldP spid="22" grpId="0"/>
      <p:bldP spid="23" grpId="0" animBg="1"/>
      <p:bldP spid="24" grpId="0" animBg="1"/>
      <p:bldP spid="29" grpId="0"/>
      <p:bldP spid="30" grpId="0" animBg="1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/>
          <p:nvPr/>
        </p:nvCxnSpPr>
        <p:spPr>
          <a:xfrm>
            <a:off x="4876800" y="41148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 fontScale="9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4: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429001" y="1905000"/>
            <a:ext cx="5714999" cy="4495800"/>
            <a:chOff x="1752600" y="1752600"/>
            <a:chExt cx="5714999" cy="4495800"/>
          </a:xfrm>
        </p:grpSpPr>
        <p:sp>
          <p:nvSpPr>
            <p:cNvPr id="6" name="Right Arrow 5"/>
            <p:cNvSpPr/>
            <p:nvPr/>
          </p:nvSpPr>
          <p:spPr>
            <a:xfrm rot="5400000">
              <a:off x="4419600" y="3886200"/>
              <a:ext cx="609600" cy="304800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Untuytgitled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0" y="1752600"/>
              <a:ext cx="5486400" cy="1847850"/>
            </a:xfrm>
            <a:prstGeom prst="rect">
              <a:avLst/>
            </a:prstGeom>
            <a:ln w="317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9" name="Picture 8" descr="Untisdfgtled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52600" y="4419600"/>
              <a:ext cx="5714999" cy="1828800"/>
            </a:xfrm>
            <a:prstGeom prst="rect">
              <a:avLst/>
            </a:prstGeom>
            <a:ln w="317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1" name="Rectangle 10"/>
          <p:cNvSpPr/>
          <p:nvPr/>
        </p:nvSpPr>
        <p:spPr>
          <a:xfrm>
            <a:off x="152400" y="129540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en-US" sz="28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1" y="1752600"/>
            <a:ext cx="7619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 Trình bày bảng.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2334904"/>
            <a:ext cx="3373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c. Tách ô trong bảng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xmlns="" val="329299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2205664"/>
            <a:ext cx="3733800" cy="422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          </a:t>
            </a:r>
            <a:endParaRPr lang="en-US" sz="2800" b="1">
              <a:latin typeface="Times New Roman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52400" y="685800"/>
            <a:ext cx="8763000" cy="2438400"/>
            <a:chOff x="152400" y="152400"/>
            <a:chExt cx="8763000" cy="2438400"/>
          </a:xfrm>
        </p:grpSpPr>
        <p:sp>
          <p:nvSpPr>
            <p:cNvPr id="4" name="TextBox 3"/>
            <p:cNvSpPr txBox="1"/>
            <p:nvPr/>
          </p:nvSpPr>
          <p:spPr>
            <a:xfrm>
              <a:off x="228600" y="685800"/>
              <a:ext cx="57422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/>
                <a:t>Trong thẻ …………… chọn.................</a:t>
              </a:r>
              <a:endParaRPr lang="en-US" sz="280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" y="1205805"/>
              <a:ext cx="86868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800" smtClean="0"/>
                <a:t>Di chuyển con trỏ chuột vào vùng có các ô vuông để chọn số dòng và số cột. Nháy chuột để chèn bảng vào trang soạn thảo.</a:t>
              </a:r>
              <a:endParaRPr lang="en-US" sz="28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2400" y="152400"/>
              <a:ext cx="57374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smtClean="0"/>
                <a:t>Chèn bảng vào trang soạn thảo</a:t>
              </a:r>
              <a:endParaRPr lang="en-US" sz="280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52400" y="3134380"/>
            <a:ext cx="8839200" cy="1056620"/>
            <a:chOff x="228600" y="2514600"/>
            <a:chExt cx="8839200" cy="1056620"/>
          </a:xfrm>
        </p:grpSpPr>
        <p:sp>
          <p:nvSpPr>
            <p:cNvPr id="10" name="TextBox 9"/>
            <p:cNvSpPr txBox="1"/>
            <p:nvPr/>
          </p:nvSpPr>
          <p:spPr>
            <a:xfrm>
              <a:off x="228600" y="2514600"/>
              <a:ext cx="39565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smtClean="0"/>
                <a:t>Gộp các ô trong bảng</a:t>
              </a:r>
              <a:endParaRPr lang="en-US" sz="2800" b="1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4800" y="3048000"/>
              <a:ext cx="8763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/>
                <a:t>Trên thẻ …………… chọn …………… để gộp các ô.</a:t>
              </a:r>
              <a:endParaRPr lang="en-US" sz="280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2400" y="4127718"/>
            <a:ext cx="8991600" cy="2349282"/>
            <a:chOff x="152400" y="3975318"/>
            <a:chExt cx="8229600" cy="2349282"/>
          </a:xfrm>
        </p:grpSpPr>
        <p:sp>
          <p:nvSpPr>
            <p:cNvPr id="22" name="TextBox 21"/>
            <p:cNvSpPr txBox="1"/>
            <p:nvPr/>
          </p:nvSpPr>
          <p:spPr>
            <a:xfrm>
              <a:off x="152400" y="3975318"/>
              <a:ext cx="34579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smtClean="0"/>
                <a:t>Tách ô trong bảng</a:t>
              </a:r>
              <a:endParaRPr lang="en-US" sz="2800" b="1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4800" y="4508718"/>
              <a:ext cx="807720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/>
                <a:t>Đưa con trỏ chuột vào ô cần tách.</a:t>
              </a:r>
            </a:p>
            <a:p>
              <a:r>
                <a:rPr lang="en-US" sz="2800" smtClean="0"/>
                <a:t>Trên thẻ …………… chọn ………                </a:t>
              </a:r>
            </a:p>
            <a:p>
              <a:r>
                <a:rPr lang="en-US" sz="2800" smtClean="0"/>
                <a:t>Gõ số cột trong ô …………..… số dòng trong ô …………….</a:t>
              </a:r>
            </a:p>
            <a:p>
              <a:r>
                <a:rPr lang="en-US" sz="2800" smtClean="0"/>
                <a:t>rồi chọn OK.</a:t>
              </a:r>
              <a:endParaRPr lang="en-US" sz="280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152400" y="152400"/>
            <a:ext cx="18710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28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095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304800"/>
            <a:ext cx="2941638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45745" y="3505200"/>
            <a:ext cx="55461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KÍNH CHÀO QUÝ THẦY CÔ</a:t>
            </a:r>
            <a:endParaRPr lang="en-US" sz="5400" b="1" cap="all" spc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000" y="4187016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1600" y="-3810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0942" y="5448712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191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24200"/>
            <a:ext cx="8513618" cy="2362200"/>
          </a:xfrm>
        </p:spPr>
        <p:txBody>
          <a:bodyPr>
            <a:normAutofit/>
          </a:bodyPr>
          <a:lstStyle/>
          <a:p>
            <a:pPr algn="ctr"/>
            <a:r>
              <a:rPr lang="en-US" sz="4800" b="1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4</a:t>
            </a:r>
            <a:br>
              <a:rPr lang="en-US" sz="4800" b="1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800" b="1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CHÈN VÀ TRÌNH BÀY BẢNG TRONG VĂN BẢN</a:t>
            </a:r>
            <a:endParaRPr lang="en-US" sz="4800" b="1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63797" y="142009"/>
            <a:ext cx="8229600" cy="886691"/>
          </a:xfrm>
          <a:prstGeom prst="rect">
            <a:avLst/>
          </a:prstGeom>
        </p:spPr>
        <p:txBody>
          <a:bodyPr vert="horz" lIns="0" tIns="45720" rIns="0" bIns="0" anchor="b">
            <a:normAutofit fontScale="9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2019</a:t>
            </a:r>
          </a:p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Tin học</a:t>
            </a:r>
          </a:p>
        </p:txBody>
      </p:sp>
      <p:pic>
        <p:nvPicPr>
          <p:cNvPr id="4" name="Picture 10" descr="bar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5943600"/>
            <a:ext cx="3725863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21"/>
          <p:cNvSpPr>
            <a:spLocks noChangeArrowheads="1" noChangeShapeType="1" noTextEdit="1"/>
          </p:cNvSpPr>
          <p:nvPr/>
        </p:nvSpPr>
        <p:spPr bwMode="auto">
          <a:xfrm>
            <a:off x="304800" y="1371600"/>
            <a:ext cx="2133600" cy="106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vi-VN" sz="3600" b="1" kern="10">
                <a:ln w="9525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Chủ đề III</a:t>
            </a:r>
            <a:endParaRPr lang="en-US" sz="3600" b="1" kern="10">
              <a:ln w="9525">
                <a:noFill/>
                <a:round/>
                <a:headEnd/>
                <a:tailEnd/>
              </a:ln>
              <a:solidFill>
                <a:schemeClr val="accent3">
                  <a:lumMod val="50000"/>
                </a:schemeClr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6" name="WordArt 26"/>
          <p:cNvSpPr>
            <a:spLocks noChangeArrowheads="1" noChangeShapeType="1" noTextEdit="1"/>
          </p:cNvSpPr>
          <p:nvPr/>
        </p:nvSpPr>
        <p:spPr bwMode="auto">
          <a:xfrm>
            <a:off x="2209800" y="2286000"/>
            <a:ext cx="480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3600" b="1" kern="10">
                <a:ln w="12700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SOẠN THẢO VĂN BẢN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 fontScale="9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/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676400"/>
            <a:ext cx="226594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spc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200" b="1" cap="all" spc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all" spc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tiêu</a:t>
            </a:r>
            <a:endParaRPr lang="en-US" sz="32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438400"/>
            <a:ext cx="7619999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ô,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ntádghjkitl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2314539"/>
            <a:ext cx="3733800" cy="439106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 fontScale="9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/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29540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en-US" sz="28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1" y="1752600"/>
            <a:ext cx="7619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1. Chèn bảng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286000"/>
            <a:ext cx="30203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Bước 1:</a:t>
            </a:r>
          </a:p>
          <a:p>
            <a:r>
              <a:rPr lang="en-US" sz="2800" smtClean="0"/>
              <a:t>Trong thẻ </a:t>
            </a:r>
            <a:r>
              <a:rPr lang="en-US" sz="2800" b="1" smtClean="0">
                <a:solidFill>
                  <a:srgbClr val="FF0000"/>
                </a:solidFill>
              </a:rPr>
              <a:t>Insert</a:t>
            </a:r>
            <a:endParaRPr lang="en-US" sz="2800"/>
          </a:p>
        </p:txBody>
      </p:sp>
      <p:sp>
        <p:nvSpPr>
          <p:cNvPr id="11" name="Rounded Rectangle 10"/>
          <p:cNvSpPr/>
          <p:nvPr/>
        </p:nvSpPr>
        <p:spPr>
          <a:xfrm>
            <a:off x="5318234" y="2286000"/>
            <a:ext cx="8382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914698" y="2787868"/>
            <a:ext cx="609600" cy="6858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UntitƯERle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2259157"/>
            <a:ext cx="3733800" cy="437024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28600" y="3657600"/>
            <a:ext cx="464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Bước 2:</a:t>
            </a:r>
          </a:p>
          <a:p>
            <a:pPr algn="just"/>
            <a:r>
              <a:rPr lang="en-US" sz="2800" smtClean="0"/>
              <a:t>Di chuyển con trỏ chuột vào vùng có các ô vuông để cọn số dòng và số cột. Nháy chuột để chèn bảng vào trang soạn thảo.</a:t>
            </a:r>
            <a:endParaRPr lang="en-US" sz="2800"/>
          </a:p>
        </p:txBody>
      </p:sp>
      <p:sp>
        <p:nvSpPr>
          <p:cNvPr id="16" name="Rectangle 15"/>
          <p:cNvSpPr/>
          <p:nvPr/>
        </p:nvSpPr>
        <p:spPr>
          <a:xfrm>
            <a:off x="5943600" y="3962400"/>
            <a:ext cx="1371600" cy="1066800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974072" y="2514600"/>
            <a:ext cx="1627497" cy="823784"/>
            <a:chOff x="2989171" y="2698532"/>
            <a:chExt cx="1627497" cy="823784"/>
          </a:xfrm>
        </p:grpSpPr>
        <p:pic>
          <p:nvPicPr>
            <p:cNvPr id="10" name="Picture 9" descr="Untsdfid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07068" y="2698532"/>
              <a:ext cx="609600" cy="823784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2989171" y="2895600"/>
              <a:ext cx="11256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smtClean="0"/>
                <a:t> </a:t>
              </a:r>
              <a:r>
                <a:rPr lang="en-US" sz="2800" smtClean="0"/>
                <a:t>chọn </a:t>
              </a:r>
              <a:endParaRPr lang="en-US" sz="2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100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 animBg="1"/>
      <p:bldP spid="11" grpId="1" animBg="1"/>
      <p:bldP spid="13" grpId="0" animBg="1"/>
      <p:bldP spid="13" grpId="1" animBg="1"/>
      <p:bldP spid="15" grpId="0"/>
      <p:bldP spid="16" grpId="0" animBg="1"/>
      <p:bldP spid="1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Untitzacvnhjl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286000"/>
            <a:ext cx="3657600" cy="44958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 fontScale="9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4: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29540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en-US" sz="28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1" y="1752600"/>
            <a:ext cx="7619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1. Chèn bảng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18234" y="2286000"/>
            <a:ext cx="8382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43600" y="5867400"/>
            <a:ext cx="1371600" cy="304800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" y="2362200"/>
            <a:ext cx="30203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Bước 1:</a:t>
            </a:r>
          </a:p>
          <a:p>
            <a:r>
              <a:rPr lang="en-US" sz="2800" smtClean="0"/>
              <a:t>Trong thẻ </a:t>
            </a:r>
            <a:r>
              <a:rPr lang="en-US" sz="2800" b="1" smtClean="0">
                <a:solidFill>
                  <a:srgbClr val="FF0000"/>
                </a:solidFill>
              </a:rPr>
              <a:t>Insert</a:t>
            </a:r>
            <a:endParaRPr lang="en-US" sz="2800"/>
          </a:p>
        </p:txBody>
      </p:sp>
      <p:sp>
        <p:nvSpPr>
          <p:cNvPr id="12" name="TextBox 11"/>
          <p:cNvSpPr txBox="1"/>
          <p:nvPr/>
        </p:nvSpPr>
        <p:spPr>
          <a:xfrm>
            <a:off x="228600" y="3657600"/>
            <a:ext cx="464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Bước 2:</a:t>
            </a:r>
          </a:p>
          <a:p>
            <a:pPr algn="just"/>
            <a:r>
              <a:rPr lang="en-US" sz="2800" smtClean="0"/>
              <a:t>Nháy chuột chọn </a:t>
            </a:r>
            <a:r>
              <a:rPr lang="en-US" sz="2800" b="1" smtClean="0">
                <a:solidFill>
                  <a:srgbClr val="FF0000"/>
                </a:solidFill>
              </a:rPr>
              <a:t>Insert Table...</a:t>
            </a:r>
            <a:endParaRPr lang="en-US" sz="2800" b="1">
              <a:solidFill>
                <a:srgbClr val="FF0000"/>
              </a:solidFill>
            </a:endParaRPr>
          </a:p>
        </p:txBody>
      </p:sp>
      <p:pic>
        <p:nvPicPr>
          <p:cNvPr id="13" name="Picture 12" descr="Untisdfghtle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2960" y="3352800"/>
            <a:ext cx="2771173" cy="317182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878919" y="4572000"/>
            <a:ext cx="2007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Nhập số cột</a:t>
            </a:r>
            <a:endParaRPr lang="en-US" sz="2800"/>
          </a:p>
        </p:txBody>
      </p:sp>
      <p:sp>
        <p:nvSpPr>
          <p:cNvPr id="15" name="TextBox 14"/>
          <p:cNvSpPr txBox="1"/>
          <p:nvPr/>
        </p:nvSpPr>
        <p:spPr>
          <a:xfrm>
            <a:off x="1905000" y="5105400"/>
            <a:ext cx="2335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Nhập số dòng</a:t>
            </a:r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1981200" y="5715000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OK</a:t>
            </a:r>
            <a:endParaRPr lang="en-US" sz="2800"/>
          </a:p>
        </p:txBody>
      </p:sp>
      <p:sp>
        <p:nvSpPr>
          <p:cNvPr id="17" name="Rectangle 16"/>
          <p:cNvSpPr/>
          <p:nvPr/>
        </p:nvSpPr>
        <p:spPr>
          <a:xfrm>
            <a:off x="7315200" y="4022834"/>
            <a:ext cx="990600" cy="228600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315200" y="4327634"/>
            <a:ext cx="990600" cy="228600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Unqưefghjktitle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6096" y="3366448"/>
            <a:ext cx="2819401" cy="3197613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6487078" y="6033448"/>
            <a:ext cx="8382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2971800" y="2479344"/>
            <a:ext cx="1600200" cy="828020"/>
            <a:chOff x="2743200" y="3124200"/>
            <a:chExt cx="1600200" cy="828020"/>
          </a:xfrm>
        </p:grpSpPr>
        <p:pic>
          <p:nvPicPr>
            <p:cNvPr id="10" name="Picture 9" descr="Untsdfid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3800" y="3124200"/>
              <a:ext cx="609600" cy="823784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2743200" y="3429000"/>
              <a:ext cx="10342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/>
                <a:t>chọn </a:t>
              </a:r>
              <a:endParaRPr lang="en-US" sz="2800"/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5818496" y="2667000"/>
            <a:ext cx="685800" cy="762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50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3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1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7" grpId="1" animBg="1"/>
      <p:bldP spid="8" grpId="0" animBg="1"/>
      <p:bldP spid="8" grpId="1" animBg="1"/>
      <p:bldP spid="9" grpId="0"/>
      <p:bldP spid="12" grpId="0"/>
      <p:bldP spid="14" grpId="0"/>
      <p:bldP spid="15" grpId="0"/>
      <p:bldP spid="16" grpId="0"/>
      <p:bldP spid="17" grpId="0" animBg="1"/>
      <p:bldP spid="18" grpId="0" animBg="1"/>
      <p:bldP spid="20" grpId="1" animBg="1"/>
      <p:bldP spid="25" grpId="0" animBg="1"/>
      <p:bldP spid="25" grpId="1" animBg="1"/>
      <p:bldP spid="25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 fontScale="9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/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29540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en-US" sz="28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1" y="1752600"/>
            <a:ext cx="7619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 Trình bày bảng.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286000"/>
            <a:ext cx="6038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a. Điều chỉnh độ rộng của cột và dòng</a:t>
            </a:r>
            <a:endParaRPr lang="en-US" sz="2800"/>
          </a:p>
        </p:txBody>
      </p:sp>
      <p:grpSp>
        <p:nvGrpSpPr>
          <p:cNvPr id="15" name="Group 14"/>
          <p:cNvGrpSpPr/>
          <p:nvPr/>
        </p:nvGrpSpPr>
        <p:grpSpPr>
          <a:xfrm>
            <a:off x="381000" y="2819400"/>
            <a:ext cx="8077200" cy="1384995"/>
            <a:chOff x="381000" y="2819400"/>
            <a:chExt cx="8077200" cy="1384995"/>
          </a:xfrm>
        </p:grpSpPr>
        <p:sp>
          <p:nvSpPr>
            <p:cNvPr id="21" name="TextBox 20"/>
            <p:cNvSpPr txBox="1"/>
            <p:nvPr/>
          </p:nvSpPr>
          <p:spPr>
            <a:xfrm>
              <a:off x="381000" y="2819400"/>
              <a:ext cx="8077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/>
                <a:t>Bước 1: </a:t>
              </a:r>
            </a:p>
            <a:p>
              <a:r>
                <a:rPr lang="en-US" sz="2800" smtClean="0"/>
                <a:t>Di chuyển con trỏ chuột vào đoạn thẳng, ranh giới giữa các cột, dòng, con trỏ chuột chuyển thành</a:t>
              </a:r>
              <a:endParaRPr lang="en-US" sz="2800"/>
            </a:p>
          </p:txBody>
        </p:sp>
        <p:grpSp>
          <p:nvGrpSpPr>
            <p:cNvPr id="1026" name="Group 2"/>
            <p:cNvGrpSpPr>
              <a:grpSpLocks/>
            </p:cNvGrpSpPr>
            <p:nvPr/>
          </p:nvGrpSpPr>
          <p:grpSpPr bwMode="auto">
            <a:xfrm rot="5400000">
              <a:off x="7793831" y="3788569"/>
              <a:ext cx="215900" cy="258762"/>
              <a:chOff x="5046" y="1475"/>
              <a:chExt cx="461" cy="484"/>
            </a:xfrm>
          </p:grpSpPr>
          <p:cxnSp>
            <p:nvCxnSpPr>
              <p:cNvPr id="1027" name="AutoShape 3"/>
              <p:cNvCxnSpPr>
                <a:cxnSpLocks noChangeShapeType="1"/>
              </p:cNvCxnSpPr>
              <p:nvPr/>
            </p:nvCxnSpPr>
            <p:spPr bwMode="auto">
              <a:xfrm>
                <a:off x="5046" y="1670"/>
                <a:ext cx="461" cy="0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28" name="AutoShape 4"/>
              <p:cNvCxnSpPr>
                <a:cxnSpLocks noChangeShapeType="1"/>
              </p:cNvCxnSpPr>
              <p:nvPr/>
            </p:nvCxnSpPr>
            <p:spPr bwMode="auto">
              <a:xfrm>
                <a:off x="5046" y="1758"/>
                <a:ext cx="461" cy="0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29" name="AutoShape 5"/>
              <p:cNvCxnSpPr>
                <a:cxnSpLocks noChangeShapeType="1"/>
              </p:cNvCxnSpPr>
              <p:nvPr/>
            </p:nvCxnSpPr>
            <p:spPr bwMode="auto">
              <a:xfrm flipV="1">
                <a:off x="5276" y="1475"/>
                <a:ext cx="0" cy="19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30" name="AutoShape 6"/>
              <p:cNvCxnSpPr>
                <a:cxnSpLocks noChangeShapeType="1"/>
              </p:cNvCxnSpPr>
              <p:nvPr/>
            </p:nvCxnSpPr>
            <p:spPr bwMode="auto">
              <a:xfrm>
                <a:off x="5274" y="1758"/>
                <a:ext cx="2" cy="20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</p:grpSp>
      <p:pic>
        <p:nvPicPr>
          <p:cNvPr id="27" name="Picture 26" descr="UnĂDFtitled.jpg"/>
          <p:cNvPicPr>
            <a:picLocks noChangeAspect="1"/>
          </p:cNvPicPr>
          <p:nvPr/>
        </p:nvPicPr>
        <p:blipFill>
          <a:blip r:embed="rId2"/>
          <a:srcRect r="43478"/>
          <a:stretch>
            <a:fillRect/>
          </a:stretch>
        </p:blipFill>
        <p:spPr>
          <a:xfrm>
            <a:off x="4648200" y="4267200"/>
            <a:ext cx="4191000" cy="2190750"/>
          </a:xfrm>
          <a:prstGeom prst="rect">
            <a:avLst/>
          </a:prstGeom>
        </p:spPr>
      </p:pic>
      <p:pic>
        <p:nvPicPr>
          <p:cNvPr id="28" name="Picture 27" descr="UntitSRGDled.jpg"/>
          <p:cNvPicPr>
            <a:picLocks noChangeAspect="1"/>
          </p:cNvPicPr>
          <p:nvPr/>
        </p:nvPicPr>
        <p:blipFill>
          <a:blip r:embed="rId3"/>
          <a:srcRect r="40400" b="6452"/>
          <a:stretch>
            <a:fillRect/>
          </a:stretch>
        </p:blipFill>
        <p:spPr>
          <a:xfrm>
            <a:off x="228600" y="4267200"/>
            <a:ext cx="4257675" cy="22098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81000" y="4330005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Bước 2:</a:t>
            </a:r>
          </a:p>
          <a:p>
            <a:pPr algn="just"/>
            <a:r>
              <a:rPr lang="en-US" sz="2800" smtClean="0"/>
              <a:t>Kéo thả chuột để tăng hoặc giảm độ rộng của cột. Tương tự em điều chỉnh độ rộng của dòng</a:t>
            </a:r>
          </a:p>
        </p:txBody>
      </p:sp>
      <p:sp>
        <p:nvSpPr>
          <p:cNvPr id="17" name="Right Arrow 16">
            <a:hlinkClick r:id="rId4" action="ppaction://hlinkfile"/>
          </p:cNvPr>
          <p:cNvSpPr/>
          <p:nvPr/>
        </p:nvSpPr>
        <p:spPr>
          <a:xfrm>
            <a:off x="6248400" y="2362200"/>
            <a:ext cx="533400" cy="4572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6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 fontScale="9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/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29540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en-US" sz="28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1" y="1752600"/>
            <a:ext cx="7619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 Trình bày bảng.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362200"/>
            <a:ext cx="3985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b. Gộp các ô trong bảng:</a:t>
            </a:r>
            <a:endParaRPr lang="en-US" sz="2800"/>
          </a:p>
        </p:txBody>
      </p:sp>
      <p:sp>
        <p:nvSpPr>
          <p:cNvPr id="8" name="TextBox 7"/>
          <p:cNvSpPr txBox="1"/>
          <p:nvPr/>
        </p:nvSpPr>
        <p:spPr>
          <a:xfrm>
            <a:off x="304800" y="289560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Bước 1: </a:t>
            </a:r>
          </a:p>
          <a:p>
            <a:r>
              <a:rPr lang="en-US" sz="2800" smtClean="0"/>
              <a:t>Đưa con trỏ vào vị trí ô bắt đầu gộp, nhấn giữ nút trái chuột, kéo chọn số ô cần gộp rồi thả nút chuột.</a:t>
            </a:r>
            <a:endParaRPr lang="en-US" sz="2800"/>
          </a:p>
        </p:txBody>
      </p:sp>
      <p:pic>
        <p:nvPicPr>
          <p:cNvPr id="16" name="Picture 15" descr="Untithgfdl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4419600"/>
            <a:ext cx="2838450" cy="1581150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 fontScale="9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/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29540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en-US" sz="28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1" y="1752600"/>
            <a:ext cx="7619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 Trình bày bảng.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362200"/>
            <a:ext cx="3873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b. Gộp các ô trong bảng</a:t>
            </a:r>
            <a:endParaRPr lang="en-US" sz="2800"/>
          </a:p>
        </p:txBody>
      </p:sp>
      <p:sp>
        <p:nvSpPr>
          <p:cNvPr id="6" name="TextBox 5"/>
          <p:cNvSpPr txBox="1"/>
          <p:nvPr/>
        </p:nvSpPr>
        <p:spPr>
          <a:xfrm>
            <a:off x="304800" y="2895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Bước 2: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3505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Trên thẻ </a:t>
            </a:r>
            <a:r>
              <a:rPr lang="en-US" sz="2800" smtClean="0">
                <a:solidFill>
                  <a:srgbClr val="FF0000"/>
                </a:solidFill>
              </a:rPr>
              <a:t>Layout</a:t>
            </a:r>
            <a:r>
              <a:rPr lang="en-US" sz="2800" smtClean="0"/>
              <a:t> </a:t>
            </a:r>
            <a:endParaRPr lang="en-US" sz="2800"/>
          </a:p>
        </p:txBody>
      </p:sp>
      <p:pic>
        <p:nvPicPr>
          <p:cNvPr id="8" name="Picture 7" descr="Ugfntitl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114800"/>
            <a:ext cx="7086600" cy="2362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48000" y="35052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chọn </a:t>
            </a:r>
            <a:r>
              <a:rPr lang="en-US" sz="2800" smtClean="0">
                <a:solidFill>
                  <a:srgbClr val="FF0000"/>
                </a:solidFill>
              </a:rPr>
              <a:t>Merge Cells </a:t>
            </a:r>
            <a:r>
              <a:rPr lang="en-US" sz="2800" smtClean="0"/>
              <a:t>để gộp các ô.</a:t>
            </a:r>
            <a:endParaRPr lang="en-US" sz="2800"/>
          </a:p>
        </p:txBody>
      </p:sp>
      <p:sp>
        <p:nvSpPr>
          <p:cNvPr id="12" name="Rectangle 11"/>
          <p:cNvSpPr/>
          <p:nvPr/>
        </p:nvSpPr>
        <p:spPr>
          <a:xfrm>
            <a:off x="2438400" y="4572000"/>
            <a:ext cx="762000" cy="7620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81000" y="4114800"/>
            <a:ext cx="7924800" cy="2147547"/>
            <a:chOff x="533400" y="2743200"/>
            <a:chExt cx="7924800" cy="2147547"/>
          </a:xfrm>
        </p:grpSpPr>
        <p:pic>
          <p:nvPicPr>
            <p:cNvPr id="15" name="Picture 14" descr="Untitleádfd.jpg"/>
            <p:cNvPicPr>
              <a:picLocks noChangeAspect="1"/>
            </p:cNvPicPr>
            <p:nvPr/>
          </p:nvPicPr>
          <p:blipFill>
            <a:blip r:embed="rId3"/>
            <a:srcRect l="7096" t="6897"/>
            <a:stretch>
              <a:fillRect/>
            </a:stretch>
          </p:blipFill>
          <p:spPr>
            <a:xfrm>
              <a:off x="5334000" y="2743200"/>
              <a:ext cx="3124200" cy="2147547"/>
            </a:xfrm>
            <a:prstGeom prst="rect">
              <a:avLst/>
            </a:prstGeom>
            <a:ln w="317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6" name="Picture 15" descr="Untithgfdled.jpg"/>
            <p:cNvPicPr>
              <a:picLocks noChangeAspect="1"/>
            </p:cNvPicPr>
            <p:nvPr/>
          </p:nvPicPr>
          <p:blipFill>
            <a:blip r:embed="rId4"/>
            <a:srcRect l="3979" t="3571" r="8485"/>
            <a:stretch>
              <a:fillRect/>
            </a:stretch>
          </p:blipFill>
          <p:spPr>
            <a:xfrm>
              <a:off x="533400" y="2743200"/>
              <a:ext cx="3352800" cy="2057400"/>
            </a:xfrm>
            <a:prstGeom prst="rect">
              <a:avLst/>
            </a:prstGeom>
            <a:ln w="317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7" name="Right Arrow 16"/>
            <p:cNvSpPr/>
            <p:nvPr/>
          </p:nvSpPr>
          <p:spPr>
            <a:xfrm>
              <a:off x="4114800" y="3581400"/>
              <a:ext cx="990600" cy="304800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7086600" y="4114800"/>
            <a:ext cx="914400" cy="609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00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 animBg="1"/>
      <p:bldP spid="12" grpId="1" animBg="1"/>
      <p:bldP spid="12" grpId="2" animBg="1"/>
      <p:bldP spid="18" grpId="0" animBg="1"/>
      <p:bldP spid="18" grpId="1" animBg="1"/>
      <p:bldP spid="18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 fontScale="9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4: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29540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en-US" sz="28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1" y="1752600"/>
            <a:ext cx="7619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 Trình bày bảng.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362200"/>
            <a:ext cx="3373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c. Tách ô trong bảng</a:t>
            </a:r>
            <a:endParaRPr lang="en-US" sz="2800"/>
          </a:p>
        </p:txBody>
      </p:sp>
      <p:sp>
        <p:nvSpPr>
          <p:cNvPr id="6" name="TextBox 5"/>
          <p:cNvSpPr txBox="1"/>
          <p:nvPr/>
        </p:nvSpPr>
        <p:spPr>
          <a:xfrm>
            <a:off x="304800" y="2895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Bước 1: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3505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Đưa con trỏ chuột vào ô cần tách.</a:t>
            </a:r>
            <a:endParaRPr lang="en-US" sz="2800"/>
          </a:p>
        </p:txBody>
      </p:sp>
      <p:pic>
        <p:nvPicPr>
          <p:cNvPr id="18" name="Picture 17" descr="Untuytgitl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4191000"/>
            <a:ext cx="5486400" cy="1847850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8&quot;/&gt;&lt;/object&gt;&lt;object type=&quot;3&quot; unique_id=&quot;10004&quot;&gt;&lt;property id=&quot;20148&quot; value=&quot;5&quot;/&gt;&lt;property id=&quot;20300&quot; value=&quot;Slide 2&quot;/&gt;&lt;property id=&quot;20307&quot; value=&quot;286&quot;/&gt;&lt;/object&gt;&lt;object type=&quot;3&quot; unique_id=&quot;10005&quot;&gt;&lt;property id=&quot;20148&quot; value=&quot;5&quot;/&gt;&lt;property id=&quot;20300&quot; value=&quot;Slide 3 - &amp;quot;BÀI 4 CHÈN VÀ TRÌNH BÀY BẢNG TRONG VĂN BẢN&amp;quot;&quot;/&gt;&lt;property id=&quot;20307&quot; value=&quot;257&quot;/&gt;&lt;/object&gt;&lt;object type=&quot;3&quot; unique_id=&quot;10006&quot;&gt;&lt;property id=&quot;20148&quot; value=&quot;5&quot;/&gt;&lt;property id=&quot;20300&quot; value=&quot;Slide 4&quot;/&gt;&lt;property id=&quot;20307&quot; value=&quot;279&quot;/&gt;&lt;/object&gt;&lt;object type=&quot;3&quot; unique_id=&quot;10007&quot;&gt;&lt;property id=&quot;20148&quot; value=&quot;5&quot;/&gt;&lt;property id=&quot;20300&quot; value=&quot;Slide 5&quot;/&gt;&lt;property id=&quot;20307&quot; value=&quot;285&quot;/&gt;&lt;/object&gt;&lt;object type=&quot;3&quot; unique_id=&quot;10008&quot;&gt;&lt;property id=&quot;20148&quot; value=&quot;5&quot;/&gt;&lt;property id=&quot;20300&quot; value=&quot;Slide 6&quot;/&gt;&lt;property id=&quot;20307&quot; value=&quot;282&quot;/&gt;&lt;/object&gt;&lt;object type=&quot;3&quot; unique_id=&quot;10009&quot;&gt;&lt;property id=&quot;20148&quot; value=&quot;5&quot;/&gt;&lt;property id=&quot;20300&quot; value=&quot;Slide 7&quot;/&gt;&lt;property id=&quot;20307&quot; value=&quot;283&quot;/&gt;&lt;/object&gt;&lt;object type=&quot;3&quot; unique_id=&quot;10010&quot;&gt;&lt;property id=&quot;20148&quot; value=&quot;5&quot;/&gt;&lt;property id=&quot;20300&quot; value=&quot;Slide 8&quot;/&gt;&lt;property id=&quot;20307&quot; value=&quot;284&quot;/&gt;&lt;/object&gt;&lt;object type=&quot;3&quot; unique_id=&quot;10011&quot;&gt;&lt;property id=&quot;20148&quot; value=&quot;5&quot;/&gt;&lt;property id=&quot;20300&quot; value=&quot;Slide 9&quot;/&gt;&lt;property id=&quot;20307&quot; value=&quot;287&quot;/&gt;&lt;/object&gt;&lt;object type=&quot;3&quot; unique_id=&quot;10012&quot;&gt;&lt;property id=&quot;20148&quot; value=&quot;5&quot;/&gt;&lt;property id=&quot;20300&quot; value=&quot;Slide 10&quot;/&gt;&lt;property id=&quot;20307&quot; value=&quot;288&quot;/&gt;&lt;/object&gt;&lt;object type=&quot;3&quot; unique_id=&quot;10013&quot;&gt;&lt;property id=&quot;20148&quot; value=&quot;5&quot;/&gt;&lt;property id=&quot;20300&quot; value=&quot;Slide 11&quot;/&gt;&lt;property id=&quot;20307&quot; value=&quot;261&quot;/&gt;&lt;/object&gt;&lt;object type=&quot;3&quot; unique_id=&quot;10014&quot;&gt;&lt;property id=&quot;20148&quot; value=&quot;5&quot;/&gt;&lt;property id=&quot;20300&quot; value=&quot;Slide 12&quot;/&gt;&lt;property id=&quot;20307&quot; value=&quot;260&quot;/&gt;&lt;/object&gt;&lt;object type=&quot;3&quot; unique_id=&quot;10015&quot;&gt;&lt;property id=&quot;20148&quot; value=&quot;5&quot;/&gt;&lt;property id=&quot;20300&quot; value=&quot;Slide 13&quot;/&gt;&lt;property id=&quot;20307&quot; value=&quot;281&quot;/&gt;&lt;/object&gt;&lt;object type=&quot;3&quot; unique_id=&quot;10016&quot;&gt;&lt;property id=&quot;20148&quot; value=&quot;5&quot;/&gt;&lt;property id=&quot;20300&quot; value=&quot;Slide 14&quot;/&gt;&lt;property id=&quot;20307&quot; value=&quot;271&quot;/&gt;&lt;/object&gt;&lt;/object&gt;&lt;object type=&quot;8&quot; unique_id=&quot;10032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2023</TotalTime>
  <Words>689</Words>
  <Application>Microsoft Office PowerPoint</Application>
  <PresentationFormat>On-screen Show (4:3)</PresentationFormat>
  <Paragraphs>101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Slide 1</vt:lpstr>
      <vt:lpstr>BÀI 4 CHÈN VÀ TRÌNH BÀY BẢNG TRONG VĂN BẢN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Welcome</cp:lastModifiedBy>
  <cp:revision>148</cp:revision>
  <dcterms:created xsi:type="dcterms:W3CDTF">2014-10-11T13:38:36Z</dcterms:created>
  <dcterms:modified xsi:type="dcterms:W3CDTF">2019-05-16T01:14:14Z</dcterms:modified>
</cp:coreProperties>
</file>