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1" r:id="rId2"/>
    <p:sldMasterId id="2147483694" r:id="rId3"/>
    <p:sldMasterId id="2147483706" r:id="rId4"/>
    <p:sldMasterId id="2147483718" r:id="rId5"/>
    <p:sldMasterId id="2147483730" r:id="rId6"/>
  </p:sldMasterIdLst>
  <p:notesMasterIdLst>
    <p:notesMasterId r:id="rId43"/>
  </p:notesMasterIdLst>
  <p:sldIdLst>
    <p:sldId id="305" r:id="rId7"/>
    <p:sldId id="278" r:id="rId8"/>
    <p:sldId id="342" r:id="rId9"/>
    <p:sldId id="343" r:id="rId10"/>
    <p:sldId id="344" r:id="rId11"/>
    <p:sldId id="345" r:id="rId12"/>
    <p:sldId id="299" r:id="rId13"/>
    <p:sldId id="319" r:id="rId14"/>
    <p:sldId id="349" r:id="rId15"/>
    <p:sldId id="306" r:id="rId16"/>
    <p:sldId id="307" r:id="rId17"/>
    <p:sldId id="317" r:id="rId18"/>
    <p:sldId id="296" r:id="rId19"/>
    <p:sldId id="320" r:id="rId20"/>
    <p:sldId id="321" r:id="rId21"/>
    <p:sldId id="327" r:id="rId22"/>
    <p:sldId id="322" r:id="rId23"/>
    <p:sldId id="323" r:id="rId24"/>
    <p:sldId id="346" r:id="rId25"/>
    <p:sldId id="326" r:id="rId26"/>
    <p:sldId id="348" r:id="rId27"/>
    <p:sldId id="347" r:id="rId28"/>
    <p:sldId id="339" r:id="rId29"/>
    <p:sldId id="341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1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0000FF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41631B"/>
    <a:srgbClr val="FFFF99"/>
    <a:srgbClr val="FFCCFF"/>
    <a:srgbClr val="66FFFF"/>
    <a:srgbClr val="CCFFCC"/>
    <a:srgbClr val="FF0000"/>
    <a:srgbClr val="00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1" autoAdjust="0"/>
    <p:restoredTop sz="94148" autoAdjust="0"/>
  </p:normalViewPr>
  <p:slideViewPr>
    <p:cSldViewPr>
      <p:cViewPr varScale="1">
        <p:scale>
          <a:sx n="70" d="100"/>
          <a:sy n="70" d="100"/>
        </p:scale>
        <p:origin x="134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63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BA4B98F-38DD-4522-85B4-F1B8830053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57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9F94587-42FD-41BE-8B1F-1249FF6D7CF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16744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46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47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48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3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4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5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6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758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A0916D-50CF-4A06-857A-C6C36D20E7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E770D48-D69F-48B9-8D78-E185EFCF1E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4B9CF-CACB-4FA8-8868-D898EBE44B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F6A8C-70C9-41C8-8675-7866694CA1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3B4FA-B50D-48C8-893E-683519C25E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DE5F6-A971-4AFD-91DB-4E7092F2A3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248B7-DABF-4AA1-B3A6-708B50CAF3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67020-1C37-402C-8591-FC5D23B053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0102F-20DB-490D-B0FC-22955E019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7CDCB-8621-4B03-96D6-9BB7B1BCFB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8A6179-CDC1-401B-900F-9B4F8087E5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7A74D-8DAE-4CAD-9598-FC29477B05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A0A9A-7A23-4AC1-A201-4501134869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9CD1-6ED2-4461-8921-A2AA1CC06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0FB45-BE02-4E01-BF3D-0A7D63ABFBC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42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62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38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88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91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3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AACD0F-2901-450C-A641-F0CA9E4542C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28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5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05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7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75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46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14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18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9407D8-5B82-43C2-8047-B96968B0A4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42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31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79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30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47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67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9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14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74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04CCC5-0816-4561-8E6C-B1F1B25294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98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09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40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2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7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71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41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31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997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316FC6-5877-4EEF-9EE5-08CCD69A57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06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64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25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79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55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87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6DCE1D-9613-40BC-9596-09362E75BD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FE68DA-3CB5-43AE-8F85-A3D322CC67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E122FC-42EC-497A-B084-3E9F2404CD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52A10487-9333-4819-96DB-79B482B9D6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15720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15721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2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3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4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5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6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7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8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29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0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1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2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3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734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27F10BB-A605-4DA0-92CC-3E13CC9140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24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5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23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6.xml"/><Relationship Id="rId5" Type="http://schemas.openxmlformats.org/officeDocument/2006/relationships/image" Target="../media/image8.jp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1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8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BD20530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075" y="0"/>
            <a:ext cx="19907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Picture 3" descr="BD2053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0"/>
            <a:ext cx="217646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8" name="Picture 4" descr="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5257800"/>
            <a:ext cx="7620000" cy="1600200"/>
          </a:xfrm>
          <a:prstGeom prst="rect">
            <a:avLst/>
          </a:prstGeom>
          <a:noFill/>
        </p:spPr>
      </p:pic>
      <p:sp>
        <p:nvSpPr>
          <p:cNvPr id="200709" name="WordArt 5"/>
          <p:cNvSpPr>
            <a:spLocks noChangeArrowheads="1" noChangeShapeType="1" noTextEdit="1"/>
          </p:cNvSpPr>
          <p:nvPr/>
        </p:nvSpPr>
        <p:spPr bwMode="auto">
          <a:xfrm>
            <a:off x="838200" y="381000"/>
            <a:ext cx="7162800" cy="60944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49115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BahamasBH"/>
              </a:rPr>
              <a:t>NhiÖt liÖt Chµo mõng  c¸c thÇy gi¸o, c« gi¸o</a:t>
            </a:r>
          </a:p>
        </p:txBody>
      </p:sp>
      <p:pic>
        <p:nvPicPr>
          <p:cNvPr id="200710" name="Picture 6" descr="BD20530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2388"/>
            <a:ext cx="3810000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1" name="Picture 7" descr="BD20530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5013325"/>
            <a:ext cx="35052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12" name="WordArt 8"/>
          <p:cNvSpPr>
            <a:spLocks noChangeArrowheads="1" noChangeShapeType="1" noTextEdit="1"/>
          </p:cNvSpPr>
          <p:nvPr/>
        </p:nvSpPr>
        <p:spPr bwMode="auto">
          <a:xfrm>
            <a:off x="1828508" y="1757987"/>
            <a:ext cx="5735096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®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Õn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dù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giê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th¨m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líp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2691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BahamasBH"/>
              </a:rPr>
              <a:t>2a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26918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1099249" y="4080481"/>
            <a:ext cx="6934200" cy="12495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en-US" dirty="0" err="1" smtClean="0"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cs typeface="Times New Roman" panose="02020603050405020304" pitchFamily="18" charset="0"/>
              </a:rPr>
              <a:t>Thảo</a:t>
            </a:r>
            <a:endParaRPr lang="en-US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en-US" sz="2400" dirty="0" err="1" smtClean="0"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cs typeface="Times New Roman" panose="02020603050405020304" pitchFamily="18" charset="0"/>
              </a:rPr>
              <a:t>2A</a:t>
            </a:r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en-US" sz="2400" dirty="0" err="1" smtClean="0"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cs typeface="Times New Roman" panose="02020603050405020304" pitchFamily="18" charset="0"/>
              </a:rPr>
              <a:t>Tiểu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Yên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Tho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1139055" y="4083843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0715" name="WordArt 11"/>
          <p:cNvSpPr>
            <a:spLocks noChangeArrowheads="1" noChangeShapeType="1" noTextEdit="1"/>
          </p:cNvSpPr>
          <p:nvPr/>
        </p:nvSpPr>
        <p:spPr bwMode="auto">
          <a:xfrm>
            <a:off x="2133600" y="3124200"/>
            <a:ext cx="4191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Tập 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  <p:bldP spid="2007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Box 3"/>
          <p:cNvSpPr txBox="1">
            <a:spLocks noChangeArrowheads="1"/>
          </p:cNvSpPr>
          <p:nvPr/>
        </p:nvSpPr>
        <p:spPr bwMode="auto">
          <a:xfrm>
            <a:off x="228600" y="1252828"/>
            <a:ext cx="883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Cò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đang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lội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ruộng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bắt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tép.Cuốc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thấy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vậy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từ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bụi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rậm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lần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ra,hỏi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Chị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bắt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tép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vất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vả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thế,chẳng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sợ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bùn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bắn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bẩn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hết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áo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trắng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sao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Cò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vui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vẻ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trả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lời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làm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việc,ngại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gì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bẩn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hở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chị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?</a:t>
            </a:r>
          </a:p>
          <a:p>
            <a:pPr eaLnBrk="1" hangingPunct="1"/>
            <a:endParaRPr lang="en-US" sz="2400" b="1" i="1" dirty="0" smtClean="0">
              <a:solidFill>
                <a:schemeClr val="tx1"/>
              </a:solidFill>
              <a:latin typeface="VNI-Times" pitchFamily="2" charset="0"/>
              <a:cs typeface="Times New Roman" pitchFamily="18" charset="0"/>
            </a:endParaRPr>
          </a:p>
        </p:txBody>
      </p:sp>
      <p:sp>
        <p:nvSpPr>
          <p:cNvPr id="201731" name="TextBox 5"/>
          <p:cNvSpPr txBox="1">
            <a:spLocks noChangeArrowheads="1"/>
          </p:cNvSpPr>
          <p:nvPr/>
        </p:nvSpPr>
        <p:spPr bwMode="auto">
          <a:xfrm>
            <a:off x="-94397" y="270015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eaLnBrk="1" hangingPunct="1"/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Cuốc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bảo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marL="514350" indent="-514350" eaLnBrk="1" hangingPunct="1"/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-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sống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bụi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dưới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đất,nhìn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lên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trời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xanh,thấy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anh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chị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trắng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phau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phau,đôi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cánh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dập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dờn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múa,không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nghĩ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cũng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lúc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chị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phải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khó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nhọc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thế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này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sz="2400" b="1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76200" y="4139525"/>
            <a:ext cx="9144000" cy="1981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Cò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trả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lời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  -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Phải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lúc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vất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vả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lội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bùn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mới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được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thảnh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thơi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bay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lên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trời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cao.Còn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áo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bẩn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muốn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sạch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thì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khó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gì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!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Kiếm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ăn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xong,Cò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tắm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rửa,tấm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áo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lại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trắng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tinh,rồi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cất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cánh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bay,đôi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cánh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dập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dờn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múa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                                                           </a:t>
            </a:r>
            <a:r>
              <a:rPr lang="en-US" sz="2400" b="1" i="1" dirty="0" smtClean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sz="2400" b="1" i="1" dirty="0" err="1" smtClean="0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sz="2400" b="1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sz="2400" b="1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sz="2400" b="1" i="1" dirty="0">
              <a:solidFill>
                <a:srgbClr val="41631B"/>
              </a:solidFill>
              <a:cs typeface="Times New Roman" pitchFamily="18" charset="0"/>
            </a:endParaRPr>
          </a:p>
        </p:txBody>
      </p:sp>
      <p:sp>
        <p:nvSpPr>
          <p:cNvPr id="201734" name="TextBox 4"/>
          <p:cNvSpPr txBox="1">
            <a:spLocks noChangeArrowheads="1"/>
          </p:cNvSpPr>
          <p:nvPr/>
        </p:nvSpPr>
        <p:spPr bwMode="auto">
          <a:xfrm>
            <a:off x="0" y="1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en-US" sz="11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en-US" sz="11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algn="ctr"/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Picture 4" descr="Sach_l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685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37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790700" y="-50694"/>
            <a:ext cx="5715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đọc</a:t>
            </a:r>
            <a:endParaRPr lang="en-US" sz="2400" b="1" i="1" u="sng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</a:t>
            </a:r>
            <a:endParaRPr lang="en-US" sz="24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723900" y="2342751"/>
            <a:ext cx="7696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b="1" i="1" dirty="0" smtClean="0">
                <a:solidFill>
                  <a:srgbClr val="FF00FF"/>
                </a:solidFill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cs typeface="Times New Roman" pitchFamily="18" charset="0"/>
              </a:rPr>
              <a:t>Giọng</a:t>
            </a:r>
            <a:r>
              <a:rPr lang="en-US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cs typeface="Times New Roman" pitchFamily="18" charset="0"/>
              </a:rPr>
              <a:t>đọc</a:t>
            </a:r>
            <a:endParaRPr lang="en-US" b="1" i="1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i="1" dirty="0" err="1" smtClean="0">
                <a:cs typeface="Times New Roman" pitchFamily="18" charset="0"/>
              </a:rPr>
              <a:t>Giọng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en-US" i="1" dirty="0" err="1" smtClean="0">
                <a:cs typeface="Times New Roman" pitchFamily="18" charset="0"/>
              </a:rPr>
              <a:t>Cuốc</a:t>
            </a:r>
            <a:r>
              <a:rPr lang="en-US" i="1" dirty="0" smtClean="0">
                <a:cs typeface="Times New Roman" pitchFamily="18" charset="0"/>
              </a:rPr>
              <a:t> :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ngạc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nhiên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ngây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i="1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i="1" dirty="0" err="1">
                <a:cs typeface="Times New Roman" pitchFamily="18" charset="0"/>
              </a:rPr>
              <a:t>Giọng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n-US" i="1" dirty="0" err="1" smtClean="0">
                <a:cs typeface="Times New Roman" pitchFamily="18" charset="0"/>
              </a:rPr>
              <a:t>Cò</a:t>
            </a:r>
            <a:r>
              <a:rPr lang="en-US" i="1" dirty="0" smtClean="0">
                <a:cs typeface="Times New Roman" pitchFamily="18" charset="0"/>
              </a:rPr>
              <a:t>: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dịu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dàng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vui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cs typeface="Times New Roman" pitchFamily="18" charset="0"/>
              </a:rPr>
              <a:t>vẻ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2756" name="TextBox 4"/>
          <p:cNvSpPr txBox="1">
            <a:spLocks noChangeArrowheads="1"/>
          </p:cNvSpPr>
          <p:nvPr/>
        </p:nvSpPr>
        <p:spPr bwMode="auto">
          <a:xfrm>
            <a:off x="-76200" y="-30131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     </a:t>
            </a:r>
            <a:endParaRPr lang="en-US" sz="2400" b="1" dirty="0" smtClean="0"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                      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1243855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sz="2400" i="1" dirty="0" err="1" smtClean="0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sz="2400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sz="2400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sz="2400" i="1" dirty="0">
              <a:solidFill>
                <a:srgbClr val="41631B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9"/>
          <p:cNvSpPr>
            <a:spLocks noGrp="1" noChangeArrowheads="1"/>
          </p:cNvSpPr>
          <p:nvPr>
            <p:ph idx="1"/>
          </p:nvPr>
        </p:nvSpPr>
        <p:spPr bwMode="auto">
          <a:xfrm>
            <a:off x="1600200" y="2819400"/>
            <a:ext cx="6934200" cy="2285999"/>
          </a:xfrm>
          <a:prstGeom prst="cloudCallout">
            <a:avLst>
              <a:gd name="adj1" fmla="val -49204"/>
              <a:gd name="adj2" fmla="val 118389"/>
            </a:avLst>
          </a:prstGeom>
          <a:solidFill>
            <a:srgbClr val="FFCCFF"/>
          </a:solidFill>
          <a:ln w="3810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algn="ctr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550" y="1963003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u="sng" dirty="0" err="1" smtClean="0">
                <a:solidFill>
                  <a:schemeClr val="tx1"/>
                </a:solidFill>
                <a:latin typeface=".VnTime" pitchFamily="34" charset="0"/>
              </a:rPr>
              <a:t>LuyÖn</a:t>
            </a:r>
            <a:r>
              <a:rPr lang="en-US" b="1" u="sng" dirty="0" smtClean="0">
                <a:solidFill>
                  <a:schemeClr val="tx1"/>
                </a:solidFill>
                <a:latin typeface=".VnTime" pitchFamily="34" charset="0"/>
              </a:rPr>
              <a:t> ®</a:t>
            </a:r>
            <a:r>
              <a:rPr lang="en-US" b="1" u="sng" dirty="0" err="1" smtClean="0">
                <a:solidFill>
                  <a:schemeClr val="tx1"/>
                </a:solidFill>
                <a:latin typeface=".VnTime" pitchFamily="34" charset="0"/>
              </a:rPr>
              <a:t>äc</a:t>
            </a:r>
            <a:r>
              <a:rPr lang="en-US" b="1" dirty="0" smtClean="0">
                <a:solidFill>
                  <a:schemeClr val="tx1"/>
                </a:solidFill>
                <a:latin typeface=".VnTime" pitchFamily="34" charset="0"/>
              </a:rPr>
              <a:t>:</a:t>
            </a:r>
            <a:endParaRPr lang="en-US" b="1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1439783"/>
            <a:ext cx="411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pic>
        <p:nvPicPr>
          <p:cNvPr id="10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8" y="28433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0963" y="9580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7" y="596265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76200" y="0"/>
            <a:ext cx="9144000" cy="7086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1447800" y="2133600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u="sng" dirty="0" err="1" smtClean="0">
                <a:solidFill>
                  <a:schemeClr val="tx1"/>
                </a:solidFill>
                <a:latin typeface=".VnTime" pitchFamily="34" charset="0"/>
              </a:rPr>
              <a:t>LuyÖn</a:t>
            </a:r>
            <a:r>
              <a:rPr lang="en-US" b="1" u="sng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b="1" u="sng" dirty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en-US" b="1" u="sng" dirty="0" err="1">
                <a:solidFill>
                  <a:schemeClr val="tx1"/>
                </a:solidFill>
                <a:latin typeface=".VnTime" pitchFamily="34" charset="0"/>
              </a:rPr>
              <a:t>äc</a:t>
            </a:r>
            <a:r>
              <a:rPr lang="en-US" b="1" dirty="0">
                <a:solidFill>
                  <a:schemeClr val="tx1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1371600" y="28956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solidFill>
                  <a:srgbClr val="3333FF"/>
                </a:solidFill>
                <a:latin typeface=".VnTime" pitchFamily="34" charset="0"/>
              </a:rPr>
              <a:t>*§</a:t>
            </a:r>
            <a:r>
              <a:rPr lang="en-US" sz="2400" b="1" i="1" dirty="0" err="1">
                <a:solidFill>
                  <a:srgbClr val="3333FF"/>
                </a:solidFill>
                <a:latin typeface=".VnTime" pitchFamily="34" charset="0"/>
              </a:rPr>
              <a:t>äc</a:t>
            </a:r>
            <a:r>
              <a:rPr lang="en-US" sz="2400" b="1" i="1" dirty="0">
                <a:solidFill>
                  <a:srgbClr val="3333FF"/>
                </a:solidFill>
                <a:latin typeface=".VnTime" pitchFamily="34" charset="0"/>
              </a:rPr>
              <a:t> ®</a:t>
            </a:r>
            <a:r>
              <a:rPr lang="en-US" sz="2400" b="1" i="1" dirty="0" err="1">
                <a:solidFill>
                  <a:srgbClr val="3333FF"/>
                </a:solidFill>
                <a:latin typeface=".VnTime" pitchFamily="34" charset="0"/>
              </a:rPr>
              <a:t>óng</a:t>
            </a:r>
            <a:r>
              <a:rPr lang="en-US" i="1" dirty="0">
                <a:solidFill>
                  <a:srgbClr val="3333FF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188432" name="Text Box 16"/>
          <p:cNvSpPr txBox="1">
            <a:spLocks noChangeArrowheads="1"/>
          </p:cNvSpPr>
          <p:nvPr/>
        </p:nvSpPr>
        <p:spPr bwMode="auto">
          <a:xfrm>
            <a:off x="2743200" y="3748087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3333FF"/>
                </a:solidFill>
              </a:rPr>
              <a:t>bụi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rậm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88433" name="Text Box 17"/>
          <p:cNvSpPr txBox="1">
            <a:spLocks noChangeArrowheads="1"/>
          </p:cNvSpPr>
          <p:nvPr/>
        </p:nvSpPr>
        <p:spPr bwMode="auto">
          <a:xfrm>
            <a:off x="2743200" y="4191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3333FF"/>
                </a:solidFill>
              </a:rPr>
              <a:t>bẩn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88434" name="Text Box 18"/>
          <p:cNvSpPr txBox="1">
            <a:spLocks noChangeArrowheads="1"/>
          </p:cNvSpPr>
          <p:nvPr/>
        </p:nvSpPr>
        <p:spPr bwMode="auto">
          <a:xfrm>
            <a:off x="2743200" y="335280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3333FF"/>
                </a:solidFill>
              </a:rPr>
              <a:t>lội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ruộng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88440" name="Text Box 24"/>
          <p:cNvSpPr txBox="1">
            <a:spLocks noChangeArrowheads="1"/>
          </p:cNvSpPr>
          <p:nvPr/>
        </p:nvSpPr>
        <p:spPr bwMode="auto">
          <a:xfrm>
            <a:off x="2743200" y="4572000"/>
            <a:ext cx="281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3333FF"/>
                </a:solidFill>
              </a:rPr>
              <a:t>trắng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phau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phau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88443" name="Text Box 27"/>
          <p:cNvSpPr txBox="1">
            <a:spLocks noChangeArrowheads="1"/>
          </p:cNvSpPr>
          <p:nvPr/>
        </p:nvSpPr>
        <p:spPr bwMode="auto">
          <a:xfrm>
            <a:off x="4572000" y="1369606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pic>
        <p:nvPicPr>
          <p:cNvPr id="12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02" y="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46113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04" y="507333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2" grpId="0"/>
      <p:bldP spid="188433" grpId="0"/>
      <p:bldP spid="188434" grpId="0"/>
      <p:bldP spid="1884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3509" y="2280448"/>
            <a:ext cx="25681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Chia </a:t>
            </a:r>
            <a:r>
              <a:rPr lang="en-US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đoạn</a:t>
            </a:r>
            <a:r>
              <a:rPr 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65" name="TextBox 14"/>
          <p:cNvSpPr txBox="1">
            <a:spLocks noChangeArrowheads="1"/>
          </p:cNvSpPr>
          <p:nvPr/>
        </p:nvSpPr>
        <p:spPr bwMode="auto">
          <a:xfrm>
            <a:off x="838200" y="3124200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0" y="3202395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3333FF"/>
                </a:solidFill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3333FF"/>
                </a:solidFill>
                <a:cs typeface="Times New Roman" pitchFamily="18" charset="0"/>
              </a:rPr>
              <a:t>1: </a:t>
            </a:r>
            <a:r>
              <a:rPr lang="en-US" sz="3200" i="1" dirty="0" err="1">
                <a:cs typeface="Times New Roman" pitchFamily="18" charset="0"/>
              </a:rPr>
              <a:t>Cò</a:t>
            </a:r>
            <a:r>
              <a:rPr lang="en-US" sz="3200" i="1" dirty="0">
                <a:cs typeface="Times New Roman" pitchFamily="18" charset="0"/>
              </a:rPr>
              <a:t> </a:t>
            </a:r>
            <a:r>
              <a:rPr lang="vi-VN" sz="3200" i="1" dirty="0">
                <a:cs typeface="Times New Roman" pitchFamily="18" charset="0"/>
              </a:rPr>
              <a:t>đ</a:t>
            </a:r>
            <a:r>
              <a:rPr lang="en-US" sz="3200" i="1" dirty="0" err="1" smtClean="0">
                <a:cs typeface="Times New Roman" pitchFamily="18" charset="0"/>
              </a:rPr>
              <a:t>ang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lội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ruộng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>
                <a:cs typeface="Times New Roman" pitchFamily="18" charset="0"/>
              </a:rPr>
              <a:t>... </a:t>
            </a:r>
            <a:r>
              <a:rPr lang="en-US" sz="3200" i="1" dirty="0" err="1" smtClean="0">
                <a:cs typeface="Times New Roman" pitchFamily="18" charset="0"/>
              </a:rPr>
              <a:t>ngại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gì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bẩn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hở</a:t>
            </a:r>
            <a:r>
              <a:rPr lang="en-US" sz="3200" i="1" dirty="0" smtClean="0">
                <a:cs typeface="Times New Roman" pitchFamily="18" charset="0"/>
              </a:rPr>
              <a:t> </a:t>
            </a:r>
            <a:r>
              <a:rPr lang="en-US" sz="3200" i="1" dirty="0" err="1" smtClean="0">
                <a:cs typeface="Times New Roman" pitchFamily="18" charset="0"/>
              </a:rPr>
              <a:t>chị</a:t>
            </a:r>
            <a:r>
              <a:rPr lang="en-US" sz="3200" i="1" dirty="0"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1635" y="4017983"/>
            <a:ext cx="7130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756150" y="1306923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pic>
        <p:nvPicPr>
          <p:cNvPr id="12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934" y="637849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237" y="280403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4777107" y="1352550"/>
            <a:ext cx="464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6390" name="TextBox 14"/>
          <p:cNvSpPr txBox="1">
            <a:spLocks noChangeArrowheads="1"/>
          </p:cNvSpPr>
          <p:nvPr/>
        </p:nvSpPr>
        <p:spPr bwMode="auto">
          <a:xfrm>
            <a:off x="838200" y="3124200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9"/>
          <p:cNvSpPr>
            <a:spLocks noGrp="1" noChangeArrowheads="1"/>
          </p:cNvSpPr>
          <p:nvPr>
            <p:ph idx="1"/>
          </p:nvPr>
        </p:nvSpPr>
        <p:spPr bwMode="auto">
          <a:xfrm>
            <a:off x="1334294" y="2720075"/>
            <a:ext cx="7162800" cy="2285999"/>
          </a:xfrm>
          <a:prstGeom prst="cloudCallout">
            <a:avLst>
              <a:gd name="adj1" fmla="val -49204"/>
              <a:gd name="adj2" fmla="val 118389"/>
            </a:avLst>
          </a:prstGeom>
          <a:solidFill>
            <a:srgbClr val="FFCCFF"/>
          </a:solidFill>
          <a:ln w="3810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algn="ctr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từng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9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35" y="77028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385313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919607" y="6005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4788563" y="1317502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52400"/>
            <a:ext cx="12192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4694" y="2338749"/>
            <a:ext cx="48868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vi-VN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ướng</a:t>
            </a:r>
            <a:r>
              <a:rPr 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dẫn</a:t>
            </a:r>
            <a:r>
              <a:rPr 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ngắt</a:t>
            </a:r>
            <a:r>
              <a:rPr 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câu</a:t>
            </a:r>
            <a:endParaRPr lang="en-US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2399" y="3154074"/>
            <a:ext cx="8592403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 </a:t>
            </a:r>
            <a:r>
              <a:rPr lang="en-US" sz="3200" dirty="0" smtClean="0"/>
              <a:t>     </a:t>
            </a:r>
            <a:r>
              <a:rPr lang="en-US" sz="3600" dirty="0" err="1" smtClean="0">
                <a:cs typeface="Times New Roman" pitchFamily="18" charset="0"/>
              </a:rPr>
              <a:t>Em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sống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trong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bụi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cây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dưới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đất</a:t>
            </a:r>
            <a:r>
              <a:rPr lang="en-US" altLang="en-US" sz="3600" dirty="0">
                <a:cs typeface="Times New Roman" pitchFamily="18" charset="0"/>
              </a:rPr>
              <a:t>, </a:t>
            </a:r>
            <a:r>
              <a:rPr lang="en-US" altLang="en-US" sz="3600" dirty="0" err="1">
                <a:cs typeface="Times New Roman" pitchFamily="18" charset="0"/>
              </a:rPr>
              <a:t>nhìn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lên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trời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xanh</a:t>
            </a:r>
            <a:r>
              <a:rPr lang="en-US" altLang="en-US" sz="3600" dirty="0">
                <a:cs typeface="Times New Roman" pitchFamily="18" charset="0"/>
              </a:rPr>
              <a:t>,  </a:t>
            </a:r>
            <a:r>
              <a:rPr lang="en-US" altLang="en-US" sz="3600" dirty="0" err="1">
                <a:cs typeface="Times New Roman" pitchFamily="18" charset="0"/>
              </a:rPr>
              <a:t>thấy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các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anh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chị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trắng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phau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phau</a:t>
            </a:r>
            <a:r>
              <a:rPr lang="en-US" altLang="en-US" sz="3600" dirty="0">
                <a:cs typeface="Times New Roman" pitchFamily="18" charset="0"/>
              </a:rPr>
              <a:t>, </a:t>
            </a:r>
            <a:r>
              <a:rPr lang="en-US" altLang="en-US" sz="3600" dirty="0" err="1">
                <a:cs typeface="Times New Roman" pitchFamily="18" charset="0"/>
              </a:rPr>
              <a:t>đôi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cánh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dập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dờn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như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múa</a:t>
            </a:r>
            <a:r>
              <a:rPr lang="en-US" altLang="en-US" sz="3600" dirty="0">
                <a:cs typeface="Times New Roman" pitchFamily="18" charset="0"/>
              </a:rPr>
              <a:t>,</a:t>
            </a:r>
            <a:r>
              <a:rPr lang="en-US" sz="3600" dirty="0">
                <a:cs typeface="Times New Roman" pitchFamily="18" charset="0"/>
              </a:rPr>
              <a:t>  </a:t>
            </a:r>
            <a:r>
              <a:rPr lang="en-US" altLang="en-US" sz="3600" dirty="0" err="1">
                <a:cs typeface="Times New Roman" pitchFamily="18" charset="0"/>
              </a:rPr>
              <a:t>không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nghĩ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cũng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có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lúc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chị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phải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khó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nhọc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thế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này</a:t>
            </a:r>
            <a:r>
              <a:rPr lang="en-US" altLang="en-US" sz="3600" dirty="0"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059674" y="3764548"/>
            <a:ext cx="150126" cy="4904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268247" y="4863883"/>
            <a:ext cx="132553" cy="4927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45397" y="4308236"/>
            <a:ext cx="126354" cy="48914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363685" y="3764548"/>
            <a:ext cx="132615" cy="4904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05600" y="3194764"/>
            <a:ext cx="103497" cy="51988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933700" y="4797383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221403" y="3705885"/>
            <a:ext cx="3523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26402" y="4254991"/>
            <a:ext cx="182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2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337623" y="4875865"/>
            <a:ext cx="126354" cy="48914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4762500" y="1342599"/>
            <a:ext cx="464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92969" y="2607974"/>
            <a:ext cx="7086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068246" y="4052994"/>
            <a:ext cx="28194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4" name="TextBox 19"/>
          <p:cNvSpPr txBox="1">
            <a:spLocks noChangeArrowheads="1"/>
          </p:cNvSpPr>
          <p:nvPr/>
        </p:nvSpPr>
        <p:spPr bwMode="auto">
          <a:xfrm>
            <a:off x="1295400" y="20193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TextBox 20"/>
          <p:cNvSpPr txBox="1">
            <a:spLocks noChangeArrowheads="1"/>
          </p:cNvSpPr>
          <p:nvPr/>
        </p:nvSpPr>
        <p:spPr bwMode="auto">
          <a:xfrm>
            <a:off x="4631140" y="2019299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00600" y="2796003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7" name="TextBox 26"/>
          <p:cNvSpPr txBox="1">
            <a:spLocks noChangeArrowheads="1"/>
          </p:cNvSpPr>
          <p:nvPr/>
        </p:nvSpPr>
        <p:spPr bwMode="auto">
          <a:xfrm>
            <a:off x="1143000" y="27828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ruộng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8" name="TextBox 27"/>
          <p:cNvSpPr txBox="1">
            <a:spLocks noChangeArrowheads="1"/>
          </p:cNvSpPr>
          <p:nvPr/>
        </p:nvSpPr>
        <p:spPr bwMode="auto">
          <a:xfrm>
            <a:off x="1143000" y="34686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rậm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TextBox 28"/>
          <p:cNvSpPr txBox="1">
            <a:spLocks noChangeArrowheads="1"/>
          </p:cNvSpPr>
          <p:nvPr/>
        </p:nvSpPr>
        <p:spPr bwMode="auto">
          <a:xfrm>
            <a:off x="1143000" y="41544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bẩn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29"/>
          <p:cNvSpPr txBox="1">
            <a:spLocks noChangeArrowheads="1"/>
          </p:cNvSpPr>
          <p:nvPr/>
        </p:nvSpPr>
        <p:spPr bwMode="auto">
          <a:xfrm>
            <a:off x="609600" y="4840288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31"/>
          <p:cNvSpPr txBox="1">
            <a:spLocks noChangeArrowheads="1"/>
          </p:cNvSpPr>
          <p:nvPr/>
        </p:nvSpPr>
        <p:spPr bwMode="auto">
          <a:xfrm>
            <a:off x="1994848" y="3468688"/>
            <a:ext cx="91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32"/>
          <p:cNvSpPr txBox="1">
            <a:spLocks noChangeArrowheads="1"/>
          </p:cNvSpPr>
          <p:nvPr/>
        </p:nvSpPr>
        <p:spPr bwMode="auto">
          <a:xfrm>
            <a:off x="1728148" y="2782888"/>
            <a:ext cx="533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7423" name="TextBox 33"/>
          <p:cNvSpPr txBox="1">
            <a:spLocks noChangeArrowheads="1"/>
          </p:cNvSpPr>
          <p:nvPr/>
        </p:nvSpPr>
        <p:spPr bwMode="auto">
          <a:xfrm>
            <a:off x="609600" y="4840288"/>
            <a:ext cx="68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4" name="TextBox 34"/>
          <p:cNvSpPr txBox="1">
            <a:spLocks noChangeArrowheads="1"/>
          </p:cNvSpPr>
          <p:nvPr/>
        </p:nvSpPr>
        <p:spPr bwMode="auto">
          <a:xfrm>
            <a:off x="1371600" y="4154488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5" name="TextBox 35"/>
          <p:cNvSpPr txBox="1">
            <a:spLocks noChangeArrowheads="1"/>
          </p:cNvSpPr>
          <p:nvPr/>
        </p:nvSpPr>
        <p:spPr bwMode="auto">
          <a:xfrm>
            <a:off x="3122837" y="4840288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</p:txBody>
      </p:sp>
      <p:sp>
        <p:nvSpPr>
          <p:cNvPr id="17426" name="TextBox 36"/>
          <p:cNvSpPr txBox="1">
            <a:spLocks noChangeArrowheads="1"/>
          </p:cNvSpPr>
          <p:nvPr/>
        </p:nvSpPr>
        <p:spPr bwMode="auto">
          <a:xfrm>
            <a:off x="2133600" y="4840288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</a:p>
        </p:txBody>
      </p:sp>
      <p:pic>
        <p:nvPicPr>
          <p:cNvPr id="17427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8105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457200"/>
            <a:ext cx="102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714500" y="0"/>
            <a:ext cx="5715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endParaRPr lang="en-US" sz="900" b="1" i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CÒ VÀ CUỐC</a:t>
            </a: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417" grpId="0"/>
      <p:bldP spid="17418" grpId="0"/>
      <p:bldP spid="17419" grpId="0"/>
      <p:bldP spid="17420" grpId="0"/>
      <p:bldP spid="17421" grpId="0"/>
      <p:bldP spid="17422" grpId="0"/>
      <p:bldP spid="17423" grpId="0"/>
      <p:bldP spid="17424" grpId="0"/>
      <p:bldP spid="17425" grpId="0"/>
      <p:bldP spid="174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8" name="Picture 29" descr="Cuoc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057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04012" y="3782010"/>
            <a:ext cx="3831609" cy="88423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Cuốc</a:t>
            </a:r>
            <a:r>
              <a:rPr lang="en-US" b="1" dirty="0" smtClean="0"/>
              <a:t>: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chim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ở </a:t>
            </a:r>
            <a:r>
              <a:rPr lang="en-US" dirty="0" err="1" smtClean="0"/>
              <a:t>bụi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gần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bay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kêu</a:t>
            </a:r>
            <a:r>
              <a:rPr lang="en-US" dirty="0" smtClean="0"/>
              <a:t> “</a:t>
            </a:r>
            <a:r>
              <a:rPr lang="en-US" dirty="0" err="1" smtClean="0"/>
              <a:t>cuốc</a:t>
            </a:r>
            <a:r>
              <a:rPr lang="en-US" dirty="0" smtClean="0"/>
              <a:t> </a:t>
            </a:r>
            <a:r>
              <a:rPr lang="en-US" dirty="0" err="1" smtClean="0"/>
              <a:t>cuốc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892969" y="2619772"/>
            <a:ext cx="7086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076551" y="4075906"/>
            <a:ext cx="28194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4" name="TextBox 19"/>
          <p:cNvSpPr txBox="1">
            <a:spLocks noChangeArrowheads="1"/>
          </p:cNvSpPr>
          <p:nvPr/>
        </p:nvSpPr>
        <p:spPr bwMode="auto">
          <a:xfrm>
            <a:off x="1295400" y="1981993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Luyện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vi-VN" sz="3600" b="1" dirty="0">
                <a:cs typeface="Times New Roman" pitchFamily="18" charset="0"/>
              </a:rPr>
              <a:t>đọc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7415" name="TextBox 20"/>
          <p:cNvSpPr txBox="1">
            <a:spLocks noChangeArrowheads="1"/>
          </p:cNvSpPr>
          <p:nvPr/>
        </p:nvSpPr>
        <p:spPr bwMode="auto">
          <a:xfrm>
            <a:off x="4759088" y="2001043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Tìm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hiểu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bài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00600" y="2741812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cs typeface="Times New Roman" pitchFamily="18" charset="0"/>
              </a:rPr>
              <a:t>Cuốc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7417" name="TextBox 26"/>
          <p:cNvSpPr txBox="1">
            <a:spLocks noChangeArrowheads="1"/>
          </p:cNvSpPr>
          <p:nvPr/>
        </p:nvSpPr>
        <p:spPr bwMode="auto">
          <a:xfrm>
            <a:off x="1143000" y="27828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cs typeface="Times New Roman" pitchFamily="18" charset="0"/>
              </a:rPr>
              <a:t>lội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ruộng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7418" name="TextBox 27"/>
          <p:cNvSpPr txBox="1">
            <a:spLocks noChangeArrowheads="1"/>
          </p:cNvSpPr>
          <p:nvPr/>
        </p:nvSpPr>
        <p:spPr bwMode="auto">
          <a:xfrm>
            <a:off x="1143000" y="34686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bụi rậm</a:t>
            </a:r>
          </a:p>
        </p:txBody>
      </p:sp>
      <p:sp>
        <p:nvSpPr>
          <p:cNvPr id="17419" name="TextBox 28"/>
          <p:cNvSpPr txBox="1">
            <a:spLocks noChangeArrowheads="1"/>
          </p:cNvSpPr>
          <p:nvPr/>
        </p:nvSpPr>
        <p:spPr bwMode="auto">
          <a:xfrm>
            <a:off x="1143000" y="41544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bẩn</a:t>
            </a:r>
          </a:p>
        </p:txBody>
      </p:sp>
      <p:sp>
        <p:nvSpPr>
          <p:cNvPr id="17420" name="TextBox 29"/>
          <p:cNvSpPr txBox="1">
            <a:spLocks noChangeArrowheads="1"/>
          </p:cNvSpPr>
          <p:nvPr/>
        </p:nvSpPr>
        <p:spPr bwMode="auto">
          <a:xfrm>
            <a:off x="609600" y="4840288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trắng phau phau</a:t>
            </a:r>
          </a:p>
        </p:txBody>
      </p:sp>
      <p:sp>
        <p:nvSpPr>
          <p:cNvPr id="17421" name="TextBox 31"/>
          <p:cNvSpPr txBox="1">
            <a:spLocks noChangeArrowheads="1"/>
          </p:cNvSpPr>
          <p:nvPr/>
        </p:nvSpPr>
        <p:spPr bwMode="auto">
          <a:xfrm>
            <a:off x="1994848" y="3468688"/>
            <a:ext cx="91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âm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2" name="TextBox 32"/>
          <p:cNvSpPr txBox="1">
            <a:spLocks noChangeArrowheads="1"/>
          </p:cNvSpPr>
          <p:nvPr/>
        </p:nvSpPr>
        <p:spPr bwMode="auto">
          <a:xfrm>
            <a:off x="1728148" y="2782888"/>
            <a:ext cx="533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r</a:t>
            </a:r>
          </a:p>
        </p:txBody>
      </p:sp>
      <p:sp>
        <p:nvSpPr>
          <p:cNvPr id="17423" name="TextBox 33"/>
          <p:cNvSpPr txBox="1">
            <a:spLocks noChangeArrowheads="1"/>
          </p:cNvSpPr>
          <p:nvPr/>
        </p:nvSpPr>
        <p:spPr bwMode="auto">
          <a:xfrm>
            <a:off x="609600" y="4840288"/>
            <a:ext cx="68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4" name="TextBox 34"/>
          <p:cNvSpPr txBox="1">
            <a:spLocks noChangeArrowheads="1"/>
          </p:cNvSpPr>
          <p:nvPr/>
        </p:nvSpPr>
        <p:spPr bwMode="auto">
          <a:xfrm>
            <a:off x="1371600" y="4154488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ân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5" name="TextBox 35"/>
          <p:cNvSpPr txBox="1">
            <a:spLocks noChangeArrowheads="1"/>
          </p:cNvSpPr>
          <p:nvPr/>
        </p:nvSpPr>
        <p:spPr bwMode="auto">
          <a:xfrm>
            <a:off x="3124200" y="4819934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au</a:t>
            </a:r>
          </a:p>
        </p:txBody>
      </p:sp>
      <p:sp>
        <p:nvSpPr>
          <p:cNvPr id="17426" name="TextBox 36"/>
          <p:cNvSpPr txBox="1">
            <a:spLocks noChangeArrowheads="1"/>
          </p:cNvSpPr>
          <p:nvPr/>
        </p:nvSpPr>
        <p:spPr bwMode="auto">
          <a:xfrm>
            <a:off x="2133600" y="4840288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au</a:t>
            </a:r>
          </a:p>
        </p:txBody>
      </p:sp>
      <p:pic>
        <p:nvPicPr>
          <p:cNvPr id="17427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8105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457200"/>
            <a:ext cx="102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80365" y="3366462"/>
            <a:ext cx="381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10800000" flipV="1">
            <a:off x="4742265" y="4085767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Thảnh thơi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001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700" name="Picture 4" descr="nipiccom177mi4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57704" name="AutoShape 8"/>
          <p:cNvSpPr>
            <a:spLocks noChangeArrowheads="1"/>
          </p:cNvSpPr>
          <p:nvPr/>
        </p:nvSpPr>
        <p:spPr bwMode="auto">
          <a:xfrm>
            <a:off x="304800" y="2743200"/>
            <a:ext cx="8382000" cy="2743200"/>
          </a:xfrm>
          <a:prstGeom prst="horizontalScroll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khôn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trăm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itchFamily="18" charset="0"/>
              </a:rPr>
              <a:t>khôn</a:t>
            </a:r>
            <a:r>
              <a:rPr lang="en-US" sz="4000" b="1" dirty="0" smtClean="0">
                <a:solidFill>
                  <a:srgbClr val="FF0000"/>
                </a:solidFill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57706" name="AutoShape 10"/>
          <p:cNvSpPr>
            <a:spLocks noChangeArrowheads="1"/>
          </p:cNvSpPr>
          <p:nvPr/>
        </p:nvSpPr>
        <p:spPr bwMode="auto">
          <a:xfrm>
            <a:off x="1752600" y="1676400"/>
            <a:ext cx="4876800" cy="1143000"/>
          </a:xfrm>
          <a:prstGeom prst="ribbon2">
            <a:avLst>
              <a:gd name="adj1" fmla="val 31597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u="sng">
                <a:solidFill>
                  <a:schemeClr val="bg2"/>
                </a:solidFill>
              </a:rPr>
              <a:t>Bài cũ:</a:t>
            </a:r>
          </a:p>
        </p:txBody>
      </p:sp>
      <p:sp>
        <p:nvSpPr>
          <p:cNvPr id="157722" name="TextBox 4"/>
          <p:cNvSpPr txBox="1">
            <a:spLocks noChangeArrowheads="1"/>
          </p:cNvSpPr>
          <p:nvPr/>
        </p:nvSpPr>
        <p:spPr bwMode="auto">
          <a:xfrm>
            <a:off x="1333500" y="41806"/>
            <a:ext cx="571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chemeClr val="bg1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chemeClr val="bg1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sz="2400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chemeClr val="bg1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endParaRPr lang="en-US" sz="2400" b="1" i="1" u="sng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                       </a:t>
            </a:r>
            <a:endParaRPr lang="en-US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4891880"/>
            <a:ext cx="1219200" cy="9906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SGK/31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4" grpId="0" animBg="1"/>
      <p:bldP spid="157706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0484" name="Picture 31" descr="ho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014737"/>
            <a:ext cx="5410200" cy="470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2600" y="3566895"/>
            <a:ext cx="337185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Trắng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phau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phau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err="1" smtClean="0">
                <a:solidFill>
                  <a:schemeClr val="accent2"/>
                </a:solidFill>
              </a:rPr>
              <a:t>trắng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hoàn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toàn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không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có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vệt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màu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khác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892969" y="2619772"/>
            <a:ext cx="7086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076551" y="4075906"/>
            <a:ext cx="28194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4" name="TextBox 19"/>
          <p:cNvSpPr txBox="1">
            <a:spLocks noChangeArrowheads="1"/>
          </p:cNvSpPr>
          <p:nvPr/>
        </p:nvSpPr>
        <p:spPr bwMode="auto">
          <a:xfrm>
            <a:off x="1295400" y="1981993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Luyện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vi-VN" sz="3600" b="1" dirty="0">
                <a:cs typeface="Times New Roman" pitchFamily="18" charset="0"/>
              </a:rPr>
              <a:t>đọc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7415" name="TextBox 20"/>
          <p:cNvSpPr txBox="1">
            <a:spLocks noChangeArrowheads="1"/>
          </p:cNvSpPr>
          <p:nvPr/>
        </p:nvSpPr>
        <p:spPr bwMode="auto">
          <a:xfrm>
            <a:off x="4759088" y="2001043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Tìm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hiểu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bài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00600" y="2741812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cs typeface="Times New Roman" pitchFamily="18" charset="0"/>
              </a:rPr>
              <a:t>Cuốc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7417" name="TextBox 26"/>
          <p:cNvSpPr txBox="1">
            <a:spLocks noChangeArrowheads="1"/>
          </p:cNvSpPr>
          <p:nvPr/>
        </p:nvSpPr>
        <p:spPr bwMode="auto">
          <a:xfrm>
            <a:off x="1143000" y="27828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cs typeface="Times New Roman" pitchFamily="18" charset="0"/>
              </a:rPr>
              <a:t>lội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ruộng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7418" name="TextBox 27"/>
          <p:cNvSpPr txBox="1">
            <a:spLocks noChangeArrowheads="1"/>
          </p:cNvSpPr>
          <p:nvPr/>
        </p:nvSpPr>
        <p:spPr bwMode="auto">
          <a:xfrm>
            <a:off x="1143000" y="34686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bụi rậm</a:t>
            </a:r>
          </a:p>
        </p:txBody>
      </p:sp>
      <p:sp>
        <p:nvSpPr>
          <p:cNvPr id="17419" name="TextBox 28"/>
          <p:cNvSpPr txBox="1">
            <a:spLocks noChangeArrowheads="1"/>
          </p:cNvSpPr>
          <p:nvPr/>
        </p:nvSpPr>
        <p:spPr bwMode="auto">
          <a:xfrm>
            <a:off x="1143000" y="415448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bẩn</a:t>
            </a:r>
          </a:p>
        </p:txBody>
      </p:sp>
      <p:sp>
        <p:nvSpPr>
          <p:cNvPr id="17420" name="TextBox 29"/>
          <p:cNvSpPr txBox="1">
            <a:spLocks noChangeArrowheads="1"/>
          </p:cNvSpPr>
          <p:nvPr/>
        </p:nvSpPr>
        <p:spPr bwMode="auto">
          <a:xfrm>
            <a:off x="609600" y="4840288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cs typeface="Times New Roman" pitchFamily="18" charset="0"/>
              </a:rPr>
              <a:t>trắng phau phau</a:t>
            </a:r>
          </a:p>
        </p:txBody>
      </p:sp>
      <p:sp>
        <p:nvSpPr>
          <p:cNvPr id="17421" name="TextBox 31"/>
          <p:cNvSpPr txBox="1">
            <a:spLocks noChangeArrowheads="1"/>
          </p:cNvSpPr>
          <p:nvPr/>
        </p:nvSpPr>
        <p:spPr bwMode="auto">
          <a:xfrm>
            <a:off x="1994848" y="3468688"/>
            <a:ext cx="91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âm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2" name="TextBox 32"/>
          <p:cNvSpPr txBox="1">
            <a:spLocks noChangeArrowheads="1"/>
          </p:cNvSpPr>
          <p:nvPr/>
        </p:nvSpPr>
        <p:spPr bwMode="auto">
          <a:xfrm>
            <a:off x="1728148" y="2782888"/>
            <a:ext cx="533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r</a:t>
            </a:r>
          </a:p>
        </p:txBody>
      </p:sp>
      <p:sp>
        <p:nvSpPr>
          <p:cNvPr id="17423" name="TextBox 33"/>
          <p:cNvSpPr txBox="1">
            <a:spLocks noChangeArrowheads="1"/>
          </p:cNvSpPr>
          <p:nvPr/>
        </p:nvSpPr>
        <p:spPr bwMode="auto">
          <a:xfrm>
            <a:off x="609600" y="4840288"/>
            <a:ext cx="68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tr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4" name="TextBox 34"/>
          <p:cNvSpPr txBox="1">
            <a:spLocks noChangeArrowheads="1"/>
          </p:cNvSpPr>
          <p:nvPr/>
        </p:nvSpPr>
        <p:spPr bwMode="auto">
          <a:xfrm>
            <a:off x="1371600" y="4154488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ân</a:t>
            </a:r>
            <a:endParaRPr lang="en-US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5" name="TextBox 35"/>
          <p:cNvSpPr txBox="1">
            <a:spLocks noChangeArrowheads="1"/>
          </p:cNvSpPr>
          <p:nvPr/>
        </p:nvSpPr>
        <p:spPr bwMode="auto">
          <a:xfrm>
            <a:off x="3124200" y="4819934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au</a:t>
            </a:r>
          </a:p>
        </p:txBody>
      </p:sp>
      <p:sp>
        <p:nvSpPr>
          <p:cNvPr id="17426" name="TextBox 36"/>
          <p:cNvSpPr txBox="1">
            <a:spLocks noChangeArrowheads="1"/>
          </p:cNvSpPr>
          <p:nvPr/>
        </p:nvSpPr>
        <p:spPr bwMode="auto">
          <a:xfrm>
            <a:off x="2133600" y="4840288"/>
            <a:ext cx="83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au</a:t>
            </a:r>
          </a:p>
        </p:txBody>
      </p:sp>
      <p:pic>
        <p:nvPicPr>
          <p:cNvPr id="17427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81050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0" descr="JULY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457200"/>
            <a:ext cx="102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80365" y="3366462"/>
            <a:ext cx="381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10800000" flipV="1">
            <a:off x="4742265" y="4085767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Thảnh thơi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507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3962400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chemeClr val="accent2"/>
                </a:solidFill>
              </a:rPr>
              <a:t>T</a:t>
            </a:r>
            <a:r>
              <a:rPr lang="vi-VN" b="1" dirty="0" smtClean="0">
                <a:solidFill>
                  <a:schemeClr val="accent2"/>
                </a:solidFill>
              </a:rPr>
              <a:t>hảnh thơi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err="1" smtClean="0">
                <a:solidFill>
                  <a:schemeClr val="accent2"/>
                </a:solidFill>
              </a:rPr>
              <a:t>nhàn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 err="1" smtClean="0">
                <a:solidFill>
                  <a:schemeClr val="accent2"/>
                </a:solidFill>
              </a:rPr>
              <a:t>không</a:t>
            </a:r>
            <a:r>
              <a:rPr lang="en-US" dirty="0" smtClean="0">
                <a:solidFill>
                  <a:schemeClr val="accent2"/>
                </a:solidFill>
              </a:rPr>
              <a:t> lo </a:t>
            </a:r>
            <a:r>
              <a:rPr lang="en-US" dirty="0" err="1" smtClean="0">
                <a:solidFill>
                  <a:schemeClr val="accent2"/>
                </a:solidFill>
              </a:rPr>
              <a:t>nghĩ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nhiều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76" name="Picture 4" descr="Kết quả hình ảnh cho con c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5562600" cy="42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34" name="Text Box 38"/>
          <p:cNvSpPr txBox="1">
            <a:spLocks noChangeArrowheads="1"/>
          </p:cNvSpPr>
          <p:nvPr/>
        </p:nvSpPr>
        <p:spPr bwMode="auto">
          <a:xfrm>
            <a:off x="1524000" y="3657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- xoa đầu</a:t>
            </a:r>
          </a:p>
        </p:txBody>
      </p:sp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1524000" y="1600200"/>
            <a:ext cx="281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u="sng" dirty="0" err="1" smtClean="0">
                <a:solidFill>
                  <a:schemeClr val="tx1"/>
                </a:solidFill>
                <a:latin typeface=".VnTime" pitchFamily="34" charset="0"/>
              </a:rPr>
              <a:t>LuyÖn</a:t>
            </a:r>
            <a:r>
              <a:rPr lang="en-US" b="1" u="sng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b="1" u="sng" dirty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en-US" b="1" u="sng" dirty="0" err="1">
                <a:solidFill>
                  <a:schemeClr val="tx1"/>
                </a:solidFill>
                <a:latin typeface=".VnTime" pitchFamily="34" charset="0"/>
              </a:rPr>
              <a:t>äc</a:t>
            </a:r>
            <a:r>
              <a:rPr lang="en-US" b="1" dirty="0">
                <a:solidFill>
                  <a:schemeClr val="tx1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183321" name="Text Box 25"/>
          <p:cNvSpPr txBox="1">
            <a:spLocks noChangeArrowheads="1"/>
          </p:cNvSpPr>
          <p:nvPr/>
        </p:nvSpPr>
        <p:spPr bwMode="auto">
          <a:xfrm>
            <a:off x="1752600" y="2362200"/>
            <a:ext cx="2514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83322" name="Text Box 26"/>
          <p:cNvSpPr txBox="1">
            <a:spLocks noChangeArrowheads="1"/>
          </p:cNvSpPr>
          <p:nvPr/>
        </p:nvSpPr>
        <p:spPr bwMode="auto">
          <a:xfrm>
            <a:off x="1752600" y="2819400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 </a:t>
            </a:r>
            <a:endParaRPr lang="en-US" sz="2400" dirty="0"/>
          </a:p>
        </p:txBody>
      </p:sp>
      <p:sp>
        <p:nvSpPr>
          <p:cNvPr id="183327" name="Text Box 31"/>
          <p:cNvSpPr txBox="1">
            <a:spLocks noChangeArrowheads="1"/>
          </p:cNvSpPr>
          <p:nvPr/>
        </p:nvSpPr>
        <p:spPr bwMode="auto">
          <a:xfrm>
            <a:off x="1752600" y="3276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4400" y="22860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*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t</a:t>
            </a:r>
            <a:r>
              <a:rPr lang="vi-VN" sz="2400" b="1" i="1" dirty="0" smtClean="0">
                <a:solidFill>
                  <a:schemeClr val="tx1"/>
                </a:solidFill>
                <a:cs typeface="Times New Roman" pitchFamily="18" charset="0"/>
              </a:rPr>
              <a:t>ừng đ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oạn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cs typeface="Times New Roman" pitchFamily="18" charset="0"/>
              </a:rPr>
              <a:t>nhóm</a:t>
            </a:r>
            <a:r>
              <a:rPr lang="en-US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:</a:t>
            </a:r>
            <a:endParaRPr lang="en-US" i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1600200" y="2895600"/>
            <a:ext cx="6172200" cy="2209800"/>
          </a:xfrm>
          <a:prstGeom prst="cloudCallout">
            <a:avLst>
              <a:gd name="adj1" fmla="val -49204"/>
              <a:gd name="adj2" fmla="val 118389"/>
            </a:avLst>
          </a:prstGeom>
          <a:solidFill>
            <a:srgbClr val="FFCCFF"/>
          </a:solidFill>
          <a:ln w="3810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</a:rPr>
              <a:t>đ</a:t>
            </a:r>
            <a:r>
              <a:rPr lang="en-US" sz="2400" b="1" dirty="0" err="1" smtClean="0">
                <a:solidFill>
                  <a:srgbClr val="FF0000"/>
                </a:solidFill>
              </a:rPr>
              <a:t>oạn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 u="sng" dirty="0" err="1" smtClean="0">
                <a:latin typeface=".VnTime" pitchFamily="34" charset="0"/>
              </a:rPr>
              <a:t>LuyÖn</a:t>
            </a:r>
            <a:r>
              <a:rPr lang="en-US" b="1" u="sng" dirty="0" smtClean="0">
                <a:latin typeface=".VnTime" pitchFamily="34" charset="0"/>
              </a:rPr>
              <a:t> ®</a:t>
            </a:r>
            <a:r>
              <a:rPr lang="en-US" b="1" u="sng" dirty="0" err="1" smtClean="0">
                <a:latin typeface=".VnTime" pitchFamily="34" charset="0"/>
              </a:rPr>
              <a:t>äc</a:t>
            </a:r>
            <a:r>
              <a:rPr lang="en-US" b="1" dirty="0" smtClean="0">
                <a:latin typeface=".VnTime" pitchFamily="34" charset="0"/>
              </a:rPr>
              <a:t>:</a:t>
            </a:r>
          </a:p>
          <a:p>
            <a:pPr>
              <a:buNone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cs typeface="Times New Roman" pitchFamily="18" charset="0"/>
              </a:rPr>
              <a:t>:</a:t>
            </a:r>
          </a:p>
          <a:p>
            <a:endParaRPr lang="en-US" sz="2400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600200" y="2895600"/>
            <a:ext cx="6172200" cy="2209800"/>
          </a:xfrm>
          <a:prstGeom prst="cloudCallout">
            <a:avLst>
              <a:gd name="adj1" fmla="val -49204"/>
              <a:gd name="adj2" fmla="val 118389"/>
            </a:avLst>
          </a:prstGeom>
          <a:solidFill>
            <a:srgbClr val="FFCCFF"/>
          </a:solidFill>
          <a:ln w="3810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36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Đọc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đồng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thanh</a:t>
            </a:r>
            <a:endParaRPr 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2" name="TextBox 14"/>
          <p:cNvSpPr txBox="1">
            <a:spLocks noChangeArrowheads="1"/>
          </p:cNvSpPr>
          <p:nvPr/>
        </p:nvSpPr>
        <p:spPr bwMode="auto">
          <a:xfrm>
            <a:off x="838200" y="3124200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WordArt 5"/>
          <p:cNvSpPr>
            <a:spLocks noChangeArrowheads="1" noChangeShapeType="1"/>
          </p:cNvSpPr>
          <p:nvPr/>
        </p:nvSpPr>
        <p:spPr bwMode="auto">
          <a:xfrm>
            <a:off x="1600200" y="2362200"/>
            <a:ext cx="6477000" cy="24304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5998"/>
                    </a:srgbClr>
                  </a:outerShdw>
                </a:effectLst>
                <a:latin typeface="Times New Roman"/>
                <a:cs typeface="Times New Roman"/>
              </a:rPr>
              <a:t>Tìm hiểu bài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457200" y="1955989"/>
            <a:ext cx="7086600" cy="17145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354155" y="3716740"/>
            <a:ext cx="8229600" cy="25908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tép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1066800" y="1938129"/>
            <a:ext cx="6553200" cy="151288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304800" y="3265488"/>
            <a:ext cx="8077200" cy="34290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tép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1165581" y="1879600"/>
            <a:ext cx="6781800" cy="16764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517881" y="3429000"/>
            <a:ext cx="8077200" cy="34290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n-c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304800"/>
            <a:ext cx="8077200" cy="6248400"/>
          </a:xfr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46378"/>
            <a:ext cx="3733800" cy="3663493"/>
          </a:xfr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0"/>
            <a:ext cx="3921457" cy="357073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466390"/>
            <a:ext cx="4191000" cy="33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64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457200" y="1891921"/>
            <a:ext cx="7924800" cy="237527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304799" y="4330321"/>
            <a:ext cx="8238699" cy="2527679"/>
          </a:xfrm>
          <a:prstGeom prst="horizontalScroll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sung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838200" y="2225020"/>
            <a:ext cx="5715000" cy="105046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5998"/>
                    </a:srgbClr>
                  </a:outerShdw>
                </a:effectLst>
                <a:latin typeface="Times New Roman"/>
                <a:cs typeface="Times New Roman"/>
              </a:rPr>
              <a:t>Luyện đọc lại 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5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7117" y="3944929"/>
            <a:ext cx="43660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Thi</a:t>
            </a: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Đọc</a:t>
            </a: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theo</a:t>
            </a: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vai</a:t>
            </a: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24585" y="4617807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24585" y="5214627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24585" y="5701233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5" name="Picture 7" descr="h261106_03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46482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tháng</a:t>
            </a:r>
            <a:r>
              <a:rPr lang="en-US" sz="2400" b="1" i="1" smtClean="0">
                <a:solidFill>
                  <a:srgbClr val="002060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2060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2060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" name="Cloud Callout 19"/>
          <p:cNvSpPr/>
          <p:nvPr/>
        </p:nvSpPr>
        <p:spPr>
          <a:xfrm>
            <a:off x="1752600" y="2286000"/>
            <a:ext cx="6096000" cy="14478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685800" y="4038600"/>
            <a:ext cx="7620000" cy="23622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sung s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1696493"/>
            <a:ext cx="24352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Liên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hệ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1866900" y="2126338"/>
            <a:ext cx="6248400" cy="213360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609600" y="4365270"/>
            <a:ext cx="7620000" cy="2362200"/>
          </a:xfrm>
          <a:prstGeom prst="horizontalScroll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....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8819" y="2809530"/>
            <a:ext cx="21082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558819" y="3455861"/>
            <a:ext cx="7620000" cy="23622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14500" y="0"/>
            <a:ext cx="6896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CÒ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VÀ CUỐC</a:t>
            </a:r>
          </a:p>
          <a:p>
            <a:pPr eaLnBrk="1" hangingPunct="1"/>
            <a:r>
              <a:rPr lang="en-US" i="1" dirty="0" smtClean="0">
                <a:solidFill>
                  <a:srgbClr val="41631B"/>
                </a:solidFill>
                <a:cs typeface="Times New Roman" pitchFamily="18" charset="0"/>
              </a:rPr>
              <a:t>                                 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  <a:p>
            <a:pPr eaLnBrk="1" hangingPunct="1"/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11972" name="Picture 4" descr="cap_diplo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0"/>
            <a:ext cx="1600200" cy="1371600"/>
          </a:xfrm>
          <a:prstGeom prst="rect">
            <a:avLst/>
          </a:prstGeom>
          <a:noFill/>
        </p:spPr>
      </p:pic>
      <p:pic>
        <p:nvPicPr>
          <p:cNvPr id="211973" name="Picture 5" descr="bar01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0" y="-76200"/>
            <a:ext cx="304800" cy="6248400"/>
          </a:xfrm>
          <a:prstGeom prst="rect">
            <a:avLst/>
          </a:prstGeom>
          <a:noFill/>
        </p:spPr>
      </p:pic>
      <p:pic>
        <p:nvPicPr>
          <p:cNvPr id="211974" name="Picture 6" descr="bar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0"/>
            <a:ext cx="6781800" cy="457200"/>
          </a:xfrm>
          <a:prstGeom prst="rect">
            <a:avLst/>
          </a:prstGeom>
          <a:noFill/>
        </p:spPr>
      </p:pic>
      <p:pic>
        <p:nvPicPr>
          <p:cNvPr id="211975" name="Picture 7" descr="border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5489575"/>
            <a:ext cx="5638800" cy="1368425"/>
          </a:xfrm>
          <a:prstGeom prst="rect">
            <a:avLst/>
          </a:prstGeom>
          <a:noFill/>
        </p:spPr>
      </p:pic>
      <p:sp>
        <p:nvSpPr>
          <p:cNvPr id="211979" name="WordArt 11"/>
          <p:cNvSpPr>
            <a:spLocks noChangeArrowheads="1" noChangeShapeType="1" noTextEdit="1"/>
          </p:cNvSpPr>
          <p:nvPr/>
        </p:nvSpPr>
        <p:spPr bwMode="auto">
          <a:xfrm rot="316222">
            <a:off x="1180282" y="1433849"/>
            <a:ext cx="7162800" cy="11414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**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ch©n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thµnh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c¸m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¬n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c¸c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thÇy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c« vµ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c¸c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em</a:t>
            </a:r>
            <a:r>
              <a:rPr lang="en-US" sz="36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 !**</a:t>
            </a:r>
          </a:p>
        </p:txBody>
      </p:sp>
      <p:pic>
        <p:nvPicPr>
          <p:cNvPr id="211980" name="Picture 12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6800" y="-76200"/>
            <a:ext cx="457200" cy="5562600"/>
          </a:xfrm>
          <a:prstGeom prst="rect">
            <a:avLst/>
          </a:prstGeom>
          <a:noFill/>
        </p:spPr>
      </p:pic>
      <p:pic>
        <p:nvPicPr>
          <p:cNvPr id="211981" name="Picture 13" descr="peace_dove_olive_branch_hg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685800"/>
            <a:ext cx="2286000" cy="1108075"/>
          </a:xfrm>
          <a:prstGeom prst="rect">
            <a:avLst/>
          </a:prstGeom>
          <a:noFill/>
        </p:spPr>
      </p:pic>
      <p:pic>
        <p:nvPicPr>
          <p:cNvPr id="211982" name="Picture 14" descr="butterfly2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72800" y="609600"/>
            <a:ext cx="1028700" cy="622300"/>
          </a:xfrm>
          <a:prstGeom prst="rect">
            <a:avLst/>
          </a:prstGeom>
          <a:noFill/>
        </p:spPr>
      </p:pic>
      <p:pic>
        <p:nvPicPr>
          <p:cNvPr id="211983" name="Picture 15" descr="Tweety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0" y="838200"/>
            <a:ext cx="1050925" cy="790575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71600" y="2771172"/>
            <a:ext cx="6465094" cy="233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7" descr="border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190999" y="5439412"/>
            <a:ext cx="4829033" cy="1368425"/>
          </a:xfrm>
          <a:prstGeom prst="rect">
            <a:avLst/>
          </a:prstGeom>
          <a:noFill/>
        </p:spPr>
      </p:pic>
      <p:pic>
        <p:nvPicPr>
          <p:cNvPr id="21" name="Picture 8" descr="bar01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>
            <a:off x="1143000" y="6403785"/>
            <a:ext cx="6781800" cy="542925"/>
          </a:xfrm>
          <a:prstGeom prst="rect">
            <a:avLst/>
          </a:prstGeom>
          <a:noFill/>
        </p:spPr>
      </p:pic>
      <p:pic>
        <p:nvPicPr>
          <p:cNvPr id="22" name="Picture 20" descr="JULY40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4773" y="3574419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0" descr="JULY40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48685" y="5097321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 descr="JULY40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9877" y="1930382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JULY40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95501" y="4839337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" descr="JULY40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65052" y="3323311"/>
            <a:ext cx="102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597 -0.03681 C -0.07292 -0.15208 -0.26111 -0.26759 -0.38594 -0.26019 C -0.50937 -0.25301 -0.56128 -0.04445 -0.62899 0.00764 C -0.69705 0.05972 -0.75972 0.01412 -0.79288 0.05208 C -0.82552 0.09005 -0.86354 0.10949 -0.82639 0.23518 C -0.78906 0.36088 -0.52569 0.80278 -0.56944 0.80648 C -0.61302 0.81018 -1.08958 0.30023 -1.08854 0.25718 C -1.08733 0.21366 -0.67205 0.48565 -0.5625 0.54606 " pathEditMode="relative" rAng="0" ptsTypes="aaaaaaaa">
                                      <p:cBhvr>
                                        <p:cTn id="28" dur="5000" fill="hold"/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00" y="30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2 0.34838 C -0.2066 0.14444 -0.36858 -0.05764 -0.49288 -0.02477 C -0.61719 0.0081 -0.70503 0.2743 -0.79167 0.54236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9" grpId="0" animBg="1"/>
      <p:bldP spid="21197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57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Câu </a:t>
            </a:r>
            <a:r>
              <a:rPr lang="en-US" sz="4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vi-VN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đoạn 1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nạn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chồn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nh</a:t>
            </a:r>
            <a:r>
              <a:rPr lang="vi-VN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ư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3333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04800" y="2209801"/>
            <a:ext cx="2590800" cy="990600"/>
          </a:xfrm>
          <a:prstGeom prst="rightArrow">
            <a:avLst>
              <a:gd name="adj1" fmla="val 53636"/>
              <a:gd name="adj2" fmla="val 45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8923" y="3183341"/>
            <a:ext cx="7950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gặp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nạn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chồn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lúng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túng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sợ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hãi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nên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tí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khôn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029200"/>
            <a:ext cx="1636025" cy="1636025"/>
          </a:xfrm>
        </p:spPr>
      </p:pic>
    </p:spTree>
    <p:extLst>
      <p:ext uri="{BB962C8B-B14F-4D97-AF65-F5344CB8AC3E}">
        <p14:creationId xmlns:p14="http://schemas.microsoft.com/office/powerpoint/2010/main" val="105636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975" y="157609"/>
            <a:ext cx="8534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Câu </a:t>
            </a:r>
            <a:r>
              <a:rPr lang="en-US" sz="4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vi-VN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Đọc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đoạn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2.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và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trả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lời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câu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hỏi</a:t>
            </a:r>
            <a:r>
              <a:rPr lang="en-US" sz="45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Gà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mẹo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nạn</a:t>
            </a:r>
            <a:r>
              <a:rPr lang="en-US" sz="40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3333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0" y="2195141"/>
            <a:ext cx="2438400" cy="893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091" y="2851713"/>
            <a:ext cx="88141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	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giả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vờ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chết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lừa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ng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ười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thợ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s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ă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n.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ng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ười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thợ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s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ă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n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quẳng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nó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xuống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đám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cỏ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bỗng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nó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ta 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đ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uổi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c</a:t>
            </a:r>
            <a:r>
              <a:rPr lang="vi-VN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ơ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Chồn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trốn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thoát</a:t>
            </a:r>
            <a:r>
              <a:rPr lang="en-US" altLang="en-US" sz="4000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utoShape 2" descr="Kết quả hình ảnh cho chim dai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519133"/>
            <a:ext cx="1478757" cy="13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82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25" y="250364"/>
            <a:ext cx="8501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cs typeface="Times New Roman" panose="02020603050405020304" pitchFamily="18" charset="0"/>
              </a:rPr>
              <a:t>Câu </a:t>
            </a:r>
            <a:r>
              <a:rPr lang="en-US" sz="4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vi-VN" sz="4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r>
              <a:rPr lang="en-US" sz="4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cs typeface="Times New Roman" panose="02020603050405020304" pitchFamily="18" charset="0"/>
              </a:rPr>
              <a:t>Nêu</a:t>
            </a:r>
            <a:r>
              <a:rPr lang="en-US" sz="4400" dirty="0"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cs typeface="Times New Roman" panose="02020603050405020304" pitchFamily="18" charset="0"/>
              </a:rPr>
              <a:t>nội</a:t>
            </a:r>
            <a:r>
              <a:rPr lang="en-US" sz="4400" dirty="0"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cs typeface="Times New Roman" panose="02020603050405020304" pitchFamily="18" charset="0"/>
              </a:rPr>
              <a:t>bài</a:t>
            </a:r>
            <a:r>
              <a:rPr lang="en-US" sz="4400" dirty="0"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cs typeface="Times New Roman" panose="02020603050405020304" pitchFamily="18" charset="0"/>
              </a:rPr>
              <a:t>Tập</a:t>
            </a:r>
            <a:r>
              <a:rPr lang="en-US" sz="4400" dirty="0"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cs typeface="Times New Roman" panose="02020603050405020304" pitchFamily="18" charset="0"/>
              </a:rPr>
              <a:t>.</a:t>
            </a:r>
            <a:endParaRPr lang="en-US" sz="4400" i="1" dirty="0">
              <a:cs typeface="Times New Roman" panose="02020603050405020304" pitchFamily="18" charset="0"/>
            </a:endParaRPr>
          </a:p>
        </p:txBody>
      </p:sp>
      <p:sp>
        <p:nvSpPr>
          <p:cNvPr id="5" name="AutoShape 2" descr="Kết quả hình ảnh cho chim dai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55575" y="1255549"/>
            <a:ext cx="2668374" cy="1008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896" y="2264505"/>
            <a:ext cx="87780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/>
              <a:t>     </a:t>
            </a:r>
            <a:r>
              <a:rPr lang="vi-VN" sz="4000" dirty="0" smtClean="0"/>
              <a:t>Câu </a:t>
            </a:r>
            <a:r>
              <a:rPr lang="vi-VN" sz="4000" dirty="0"/>
              <a:t>chuyện ca ngợi sự thông minh, nhanh nhẹn của Gà Rừngvà chúng ta phải biết khiêm tốn, không nên coi thường người </a:t>
            </a:r>
            <a:r>
              <a:rPr lang="vi-VN" sz="4000" dirty="0" smtClean="0"/>
              <a:t>khác</a:t>
            </a:r>
            <a:r>
              <a:rPr lang="en-US" sz="4000" dirty="0" smtClean="0"/>
              <a:t>.</a:t>
            </a:r>
            <a:endParaRPr lang="en-US" sz="4000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819050"/>
            <a:ext cx="2057400" cy="18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3" descr="Co va Cuoc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>
          <a:xfrm>
            <a:off x="533400" y="1066800"/>
            <a:ext cx="8077200" cy="4800600"/>
          </a:xfrm>
          <a:prstGeom prst="rect">
            <a:avLst/>
          </a:prstGeom>
          <a:solidFill>
            <a:schemeClr val="accent1"/>
          </a:solidFill>
          <a:ln w="3175" cap="flat">
            <a:solidFill>
              <a:schemeClr val="hlink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5943600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09800" y="599757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333500" y="41806"/>
            <a:ext cx="56678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     Thứ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cs typeface="Times New Roman" pitchFamily="18" charset="0"/>
              </a:rPr>
              <a:t>đọc</a:t>
            </a:r>
            <a:endParaRPr lang="en-US" sz="2400" b="1" i="1" u="sng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chemeClr val="bg1"/>
                </a:solidFill>
                <a:cs typeface="Times New Roman" pitchFamily="18" charset="0"/>
              </a:rPr>
              <a:t>                       </a:t>
            </a:r>
            <a:endParaRPr lang="en-US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9718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9900" y="846194"/>
            <a:ext cx="312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00433" y="1416267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52400"/>
            <a:ext cx="12192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600200" y="56550"/>
            <a:ext cx="571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27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2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đọc</a:t>
            </a:r>
            <a:endParaRPr lang="en-US" sz="2400" b="1" i="1" u="sng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</a:t>
            </a:r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9718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4572000" y="6324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9900" y="846194"/>
            <a:ext cx="312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1349991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Theo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Nguyễn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Đình</a:t>
            </a:r>
            <a:r>
              <a:rPr lang="en-US" i="1" dirty="0">
                <a:solidFill>
                  <a:srgbClr val="41631B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41631B"/>
                </a:solidFill>
                <a:cs typeface="Times New Roman" pitchFamily="18" charset="0"/>
              </a:rPr>
              <a:t>Quảng</a:t>
            </a:r>
            <a:endParaRPr lang="en-US" i="1" dirty="0">
              <a:solidFill>
                <a:srgbClr val="41631B"/>
              </a:solidFill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600200" y="56550"/>
            <a:ext cx="571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Thứ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tư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23 </a:t>
            </a:r>
            <a:r>
              <a:rPr lang="en-US" sz="2400" b="1" i="1" dirty="0" err="1" smtClean="0">
                <a:solidFill>
                  <a:srgbClr val="000066"/>
                </a:solidFill>
                <a:cs typeface="Times New Roman" pitchFamily="18" charset="0"/>
              </a:rPr>
              <a:t>tháng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 1 </a:t>
            </a:r>
            <a:r>
              <a:rPr lang="en-US" sz="2400" b="1" i="1" dirty="0" err="1">
                <a:solidFill>
                  <a:srgbClr val="000066"/>
                </a:solidFill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66"/>
                </a:solidFill>
                <a:cs typeface="Times New Roman" pitchFamily="18" charset="0"/>
              </a:rPr>
              <a:t>2019</a:t>
            </a:r>
            <a:endParaRPr lang="en-US" sz="2400" b="1" i="1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      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Tập</a:t>
            </a:r>
            <a:r>
              <a:rPr lang="en-US" sz="2400" b="1" i="1" u="sng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2400" b="1" i="1" u="sng" dirty="0" err="1">
                <a:solidFill>
                  <a:srgbClr val="000066"/>
                </a:solidFill>
                <a:cs typeface="Times New Roman" pitchFamily="18" charset="0"/>
              </a:rPr>
              <a:t>đọc</a:t>
            </a:r>
            <a:endParaRPr lang="en-US" sz="2400" b="1" i="1" u="sng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en-US" sz="2400" b="1" i="1" dirty="0">
                <a:solidFill>
                  <a:srgbClr val="000066"/>
                </a:solidFill>
                <a:cs typeface="Times New Roman" pitchFamily="18" charset="0"/>
              </a:rPr>
              <a:t>                       </a:t>
            </a:r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6425" y="1856125"/>
            <a:ext cx="79311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en-US" sz="2400" b="1" u="sng" dirty="0" smtClean="0">
                <a:solidFill>
                  <a:srgbClr val="000066"/>
                </a:solidFill>
                <a:cs typeface="Times New Roman" pitchFamily="18" charset="0"/>
              </a:rPr>
              <a:t>MỤC TIÊU:</a:t>
            </a:r>
          </a:p>
          <a:p>
            <a:pPr marL="457200" indent="-457200" eaLnBrk="1" hangingPunct="1">
              <a:buFontTx/>
              <a:buChar char="-"/>
            </a:pP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Giúp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đọc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lưu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loát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toàn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Ngắt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nghỉ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hơi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buFontTx/>
              <a:buChar char="-"/>
            </a:pP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Hiểu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nghĩa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từ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khó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cuốc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thảnh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cs typeface="Times New Roman" pitchFamily="18" charset="0"/>
              </a:rPr>
              <a:t>thơi</a:t>
            </a:r>
            <a:r>
              <a:rPr lang="en-US" dirty="0" smtClean="0">
                <a:solidFill>
                  <a:srgbClr val="000066"/>
                </a:solidFill>
                <a:cs typeface="Times New Roman" pitchFamily="18" charset="0"/>
              </a:rPr>
              <a:t>,…</a:t>
            </a:r>
          </a:p>
          <a:p>
            <a:pPr marL="457200" indent="-457200" eaLnBrk="1" hangingPunct="1">
              <a:buFontTx/>
              <a:buChar char="-"/>
            </a:pPr>
            <a:r>
              <a:rPr lang="en-US" b="1" i="1" dirty="0" err="1" smtClean="0">
                <a:solidFill>
                  <a:srgbClr val="000066"/>
                </a:solidFill>
                <a:cs typeface="Times New Roman" pitchFamily="18" charset="0"/>
              </a:rPr>
              <a:t>Hiểu</a:t>
            </a:r>
            <a:r>
              <a:rPr lang="en-US" b="1" i="1" dirty="0" smtClean="0">
                <a:solidFill>
                  <a:srgbClr val="000066"/>
                </a:solidFill>
                <a:cs typeface="Times New Roman" pitchFamily="18" charset="0"/>
              </a:rPr>
              <a:t> ý </a:t>
            </a:r>
            <a:r>
              <a:rPr lang="en-US" b="1" i="1" dirty="0" err="1" smtClean="0">
                <a:solidFill>
                  <a:srgbClr val="000066"/>
                </a:solidFill>
                <a:cs typeface="Times New Roman" pitchFamily="18" charset="0"/>
              </a:rPr>
              <a:t>nghĩa</a:t>
            </a:r>
            <a:r>
              <a:rPr lang="en-US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66"/>
                </a:solidFill>
                <a:cs typeface="Times New Roman" pitchFamily="18" charset="0"/>
              </a:rPr>
              <a:t>câu</a:t>
            </a:r>
            <a:r>
              <a:rPr lang="en-US" b="1" i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66"/>
                </a:solidFill>
                <a:cs typeface="Times New Roman" pitchFamily="18" charset="0"/>
              </a:rPr>
              <a:t>chuyện</a:t>
            </a:r>
            <a:r>
              <a:rPr lang="en-US" b="1" i="1" dirty="0" smtClean="0">
                <a:solidFill>
                  <a:srgbClr val="000066"/>
                </a:solidFill>
                <a:cs typeface="Times New Roman" pitchFamily="18" charset="0"/>
              </a:rPr>
              <a:t>: </a:t>
            </a:r>
          </a:p>
          <a:p>
            <a:pPr marL="457200" indent="-457200" eaLnBrk="1" hangingPunct="1">
              <a:buFontTx/>
              <a:buChar char="-"/>
            </a:pPr>
            <a:r>
              <a:rPr lang="en-US" dirty="0" err="1" smtClean="0">
                <a:solidFill>
                  <a:schemeClr val="accent2"/>
                </a:solidFill>
                <a:cs typeface="Times New Roman" pitchFamily="18" charset="0"/>
              </a:rPr>
              <a:t>Phải</a:t>
            </a:r>
            <a:r>
              <a:rPr lang="en-US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chịu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khó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lao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accent2"/>
                </a:solidFill>
                <a:cs typeface="Times New Roman" pitchFamily="18" charset="0"/>
              </a:rPr>
              <a:t>động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thì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có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lúc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mới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accent2"/>
                </a:solidFill>
                <a:cs typeface="Times New Roman" pitchFamily="18" charset="0"/>
              </a:rPr>
              <a:t>được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thảnh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cs typeface="Times New Roman" pitchFamily="18" charset="0"/>
              </a:rPr>
              <a:t>thơi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, sung s</a:t>
            </a:r>
            <a:r>
              <a:rPr lang="vi-VN" dirty="0">
                <a:solidFill>
                  <a:schemeClr val="accent2"/>
                </a:solidFill>
                <a:cs typeface="Times New Roman" pitchFamily="18" charset="0"/>
              </a:rPr>
              <a:t>ướng</a:t>
            </a:r>
            <a:r>
              <a:rPr lang="en-US" dirty="0">
                <a:solidFill>
                  <a:schemeClr val="accent2"/>
                </a:solidFill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buFontTx/>
              <a:buChar char="-"/>
            </a:pPr>
            <a:endParaRPr lang="en-US" b="1" i="1" dirty="0">
              <a:solidFill>
                <a:srgbClr val="0000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7373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default">
  <a:themeElements>
    <a:clrScheme name="default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1585</TotalTime>
  <Words>1301</Words>
  <Application>Microsoft Office PowerPoint</Application>
  <PresentationFormat>On-screen Show (4:3)</PresentationFormat>
  <Paragraphs>267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.VnBahamasBH</vt:lpstr>
      <vt:lpstr>.VnTime</vt:lpstr>
      <vt:lpstr>.VnTimeH</vt:lpstr>
      <vt:lpstr>Arial</vt:lpstr>
      <vt:lpstr>Calibri</vt:lpstr>
      <vt:lpstr>Times New Roman</vt:lpstr>
      <vt:lpstr>VNI-Times</vt:lpstr>
      <vt:lpstr>Wingdings</vt:lpstr>
      <vt:lpstr>default</vt:lpstr>
      <vt:lpstr>Default Design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Cuốc: là loài chim nhỏ sống ở bụi cây gần nước chỉ bay là là mặt đất thường kêu “cuốc cuốc”</vt:lpstr>
      <vt:lpstr>PowerPoint Presentation</vt:lpstr>
      <vt:lpstr>Trắng phau phau: trắng hoàn toàn không có vệt màu khác</vt:lpstr>
      <vt:lpstr>PowerPoint Presentation</vt:lpstr>
      <vt:lpstr>Thảnh thơi: nhàn, không lo nghĩ nhiều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giadinh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binhtuyen</dc:creator>
  <cp:lastModifiedBy>MTBA</cp:lastModifiedBy>
  <cp:revision>160</cp:revision>
  <cp:lastPrinted>1601-01-01T00:00:00Z</cp:lastPrinted>
  <dcterms:created xsi:type="dcterms:W3CDTF">2009-02-11T12:32:23Z</dcterms:created>
  <dcterms:modified xsi:type="dcterms:W3CDTF">2019-03-14T04:53:41Z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