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0"/>
  </p:notesMasterIdLst>
  <p:sldIdLst>
    <p:sldId id="537" r:id="rId2"/>
    <p:sldId id="521" r:id="rId3"/>
    <p:sldId id="540" r:id="rId4"/>
    <p:sldId id="535" r:id="rId5"/>
    <p:sldId id="541" r:id="rId6"/>
    <p:sldId id="530" r:id="rId7"/>
    <p:sldId id="538" r:id="rId8"/>
    <p:sldId id="531" r:id="rId9"/>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3CB"/>
    <a:srgbClr val="FF0000"/>
    <a:srgbClr val="66FF66"/>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varScale="1">
        <p:scale>
          <a:sx n="78" d="100"/>
          <a:sy n="78" d="100"/>
        </p:scale>
        <p:origin x="1603" y="58"/>
      </p:cViewPr>
      <p:guideLst>
        <p:guide orient="horz" pos="2160"/>
        <p:guide pos="3456"/>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FE133E2-663D-4AA4-BE67-CAD4A6653F6A}" type="slidenum">
              <a:rPr lang="en-US"/>
              <a:pPr>
                <a:defRPr/>
              </a:pPr>
              <a:t>‹#›</a:t>
            </a:fld>
            <a:endParaRPr lang="en-US"/>
          </a:p>
        </p:txBody>
      </p:sp>
    </p:spTree>
    <p:extLst>
      <p:ext uri="{BB962C8B-B14F-4D97-AF65-F5344CB8AC3E}">
        <p14:creationId xmlns:p14="http://schemas.microsoft.com/office/powerpoint/2010/main" val="22635885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A06EA7-70E2-4E0C-85C6-4CF311D75259}" type="slidenum">
              <a:rPr lang="en-US"/>
              <a:pPr>
                <a:defRPr/>
              </a:pPr>
              <a:t>‹#›</a:t>
            </a:fld>
            <a:endParaRPr lang="en-US"/>
          </a:p>
        </p:txBody>
      </p:sp>
    </p:spTree>
    <p:extLst>
      <p:ext uri="{BB962C8B-B14F-4D97-AF65-F5344CB8AC3E}">
        <p14:creationId xmlns:p14="http://schemas.microsoft.com/office/powerpoint/2010/main" val="220847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6ED152-4A6E-4846-A084-BF186F5D579D}" type="slidenum">
              <a:rPr lang="en-US"/>
              <a:pPr>
                <a:defRPr/>
              </a:pPr>
              <a:t>‹#›</a:t>
            </a:fld>
            <a:endParaRPr lang="en-US"/>
          </a:p>
        </p:txBody>
      </p:sp>
    </p:spTree>
    <p:extLst>
      <p:ext uri="{BB962C8B-B14F-4D97-AF65-F5344CB8AC3E}">
        <p14:creationId xmlns:p14="http://schemas.microsoft.com/office/powerpoint/2010/main" val="168293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B75A1-F07A-4C03-9921-8CAD1BD37079}" type="slidenum">
              <a:rPr lang="en-US"/>
              <a:pPr>
                <a:defRPr/>
              </a:pPr>
              <a:t>‹#›</a:t>
            </a:fld>
            <a:endParaRPr lang="en-US"/>
          </a:p>
        </p:txBody>
      </p:sp>
    </p:spTree>
    <p:extLst>
      <p:ext uri="{BB962C8B-B14F-4D97-AF65-F5344CB8AC3E}">
        <p14:creationId xmlns:p14="http://schemas.microsoft.com/office/powerpoint/2010/main" val="200498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2619E2-A70E-4903-8498-62CE5E1C1968}" type="slidenum">
              <a:rPr lang="en-US"/>
              <a:pPr>
                <a:defRPr/>
              </a:pPr>
              <a:t>‹#›</a:t>
            </a:fld>
            <a:endParaRPr lang="en-US"/>
          </a:p>
        </p:txBody>
      </p:sp>
    </p:spTree>
    <p:extLst>
      <p:ext uri="{BB962C8B-B14F-4D97-AF65-F5344CB8AC3E}">
        <p14:creationId xmlns:p14="http://schemas.microsoft.com/office/powerpoint/2010/main" val="3135369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577840" y="1600203"/>
            <a:ext cx="484632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577840" y="3938588"/>
            <a:ext cx="484632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E33DBB-5190-46A0-88BE-E020D2459DCB}" type="slidenum">
              <a:rPr lang="en-US"/>
              <a:pPr>
                <a:defRPr/>
              </a:pPr>
              <a:t>‹#›</a:t>
            </a:fld>
            <a:endParaRPr lang="en-US"/>
          </a:p>
        </p:txBody>
      </p:sp>
    </p:spTree>
    <p:extLst>
      <p:ext uri="{BB962C8B-B14F-4D97-AF65-F5344CB8AC3E}">
        <p14:creationId xmlns:p14="http://schemas.microsoft.com/office/powerpoint/2010/main" val="181882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6A4D9-A309-4E68-83CA-B59BFADC6DFC}" type="slidenum">
              <a:rPr lang="en-US"/>
              <a:pPr>
                <a:defRPr/>
              </a:pPr>
              <a:t>‹#›</a:t>
            </a:fld>
            <a:endParaRPr lang="en-US"/>
          </a:p>
        </p:txBody>
      </p:sp>
    </p:spTree>
    <p:extLst>
      <p:ext uri="{BB962C8B-B14F-4D97-AF65-F5344CB8AC3E}">
        <p14:creationId xmlns:p14="http://schemas.microsoft.com/office/powerpoint/2010/main" val="3208565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CE4B58-166C-46D5-82E5-D7676FEAEF2A}" type="slidenum">
              <a:rPr lang="en-US"/>
              <a:pPr>
                <a:defRPr/>
              </a:pPr>
              <a:t>‹#›</a:t>
            </a:fld>
            <a:endParaRPr lang="en-US"/>
          </a:p>
        </p:txBody>
      </p:sp>
    </p:spTree>
    <p:extLst>
      <p:ext uri="{BB962C8B-B14F-4D97-AF65-F5344CB8AC3E}">
        <p14:creationId xmlns:p14="http://schemas.microsoft.com/office/powerpoint/2010/main" val="180507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8611FA-E669-4E6A-A7D6-783269CDDCCA}" type="slidenum">
              <a:rPr lang="en-US"/>
              <a:pPr>
                <a:defRPr/>
              </a:pPr>
              <a:t>‹#›</a:t>
            </a:fld>
            <a:endParaRPr lang="en-US"/>
          </a:p>
        </p:txBody>
      </p:sp>
    </p:spTree>
    <p:extLst>
      <p:ext uri="{BB962C8B-B14F-4D97-AF65-F5344CB8AC3E}">
        <p14:creationId xmlns:p14="http://schemas.microsoft.com/office/powerpoint/2010/main" val="209194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a:t>Click to edit Master title style</a:t>
            </a:r>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41B38B-5F9D-474E-B4F8-1FDCA55D8337}" type="slidenum">
              <a:rPr lang="en-US"/>
              <a:pPr>
                <a:defRPr/>
              </a:pPr>
              <a:t>‹#›</a:t>
            </a:fld>
            <a:endParaRPr lang="en-US"/>
          </a:p>
        </p:txBody>
      </p:sp>
    </p:spTree>
    <p:extLst>
      <p:ext uri="{BB962C8B-B14F-4D97-AF65-F5344CB8AC3E}">
        <p14:creationId xmlns:p14="http://schemas.microsoft.com/office/powerpoint/2010/main" val="232108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8CFF4F-90E6-4C2B-8DEC-52408DFCB7A0}" type="slidenum">
              <a:rPr lang="en-US"/>
              <a:pPr>
                <a:defRPr/>
              </a:pPr>
              <a:t>‹#›</a:t>
            </a:fld>
            <a:endParaRPr lang="en-US"/>
          </a:p>
        </p:txBody>
      </p:sp>
    </p:spTree>
    <p:extLst>
      <p:ext uri="{BB962C8B-B14F-4D97-AF65-F5344CB8AC3E}">
        <p14:creationId xmlns:p14="http://schemas.microsoft.com/office/powerpoint/2010/main" val="362343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923915-6A70-4316-98D3-B6C2B7DDDE2C}" type="slidenum">
              <a:rPr lang="en-US"/>
              <a:pPr>
                <a:defRPr/>
              </a:pPr>
              <a:t>‹#›</a:t>
            </a:fld>
            <a:endParaRPr lang="en-US"/>
          </a:p>
        </p:txBody>
      </p:sp>
    </p:spTree>
    <p:extLst>
      <p:ext uri="{BB962C8B-B14F-4D97-AF65-F5344CB8AC3E}">
        <p14:creationId xmlns:p14="http://schemas.microsoft.com/office/powerpoint/2010/main" val="234729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B37030-453B-4415-A231-B3F61140CAEA}" type="slidenum">
              <a:rPr lang="en-US"/>
              <a:pPr>
                <a:defRPr/>
              </a:pPr>
              <a:t>‹#›</a:t>
            </a:fld>
            <a:endParaRPr lang="en-US"/>
          </a:p>
        </p:txBody>
      </p:sp>
    </p:spTree>
    <p:extLst>
      <p:ext uri="{BB962C8B-B14F-4D97-AF65-F5344CB8AC3E}">
        <p14:creationId xmlns:p14="http://schemas.microsoft.com/office/powerpoint/2010/main" val="284239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BD697-8EC2-4F19-B868-B564138A5443}" type="slidenum">
              <a:rPr lang="en-US"/>
              <a:pPr>
                <a:defRPr/>
              </a:pPr>
              <a:t>‹#›</a:t>
            </a:fld>
            <a:endParaRPr lang="en-US"/>
          </a:p>
        </p:txBody>
      </p:sp>
    </p:spTree>
    <p:extLst>
      <p:ext uri="{BB962C8B-B14F-4D97-AF65-F5344CB8AC3E}">
        <p14:creationId xmlns:p14="http://schemas.microsoft.com/office/powerpoint/2010/main" val="4137981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a:defRPr/>
            </a:pPr>
            <a:fld id="{FF67E264-3CBC-4D5B-A02E-336EF39FAE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gif"/><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với nốt Mi(1)">
            <a:hlinkClick r:id="" action="ppaction://media"/>
            <a:extLst>
              <a:ext uri="{FF2B5EF4-FFF2-40B4-BE49-F238E27FC236}">
                <a16:creationId xmlns:a16="http://schemas.microsoft.com/office/drawing/2014/main" id="{D3D6EF2E-6BF9-AF2D-4482-E1A3220CE0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1662" y="764704"/>
            <a:ext cx="9769475" cy="5486400"/>
          </a:xfrm>
          <a:prstGeom prst="rect">
            <a:avLst/>
          </a:prstGeom>
        </p:spPr>
      </p:pic>
    </p:spTree>
    <p:extLst>
      <p:ext uri="{BB962C8B-B14F-4D97-AF65-F5344CB8AC3E}">
        <p14:creationId xmlns:p14="http://schemas.microsoft.com/office/powerpoint/2010/main" val="27839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8088" y="1556792"/>
            <a:ext cx="6048672" cy="4464496"/>
          </a:xfrm>
          <a:prstGeom prst="rect">
            <a:avLst/>
          </a:prstGeom>
        </p:spPr>
      </p:pic>
      <p:pic>
        <p:nvPicPr>
          <p:cNvPr id="8" name="Picture 2">
            <a:extLst>
              <a:ext uri="{FF2B5EF4-FFF2-40B4-BE49-F238E27FC236}">
                <a16:creationId xmlns:a16="http://schemas.microsoft.com/office/drawing/2014/main" id="{34565E0C-150A-7B02-4EF6-A04480661DF0}"/>
              </a:ext>
            </a:extLst>
          </p:cNvPr>
          <p:cNvPicPr>
            <a:picLocks noChangeAspect="1"/>
          </p:cNvPicPr>
          <p:nvPr/>
        </p:nvPicPr>
        <p:blipFill>
          <a:blip r:embed="rId6"/>
          <a:srcRect/>
          <a:stretch>
            <a:fillRect/>
          </a:stretch>
        </p:blipFill>
        <p:spPr>
          <a:xfrm>
            <a:off x="137161" y="344245"/>
            <a:ext cx="1667435" cy="1667435"/>
          </a:xfrm>
          <a:prstGeom prst="rect">
            <a:avLst/>
          </a:prstGeom>
        </p:spPr>
      </p:pic>
      <p:pic>
        <p:nvPicPr>
          <p:cNvPr id="9" name="Picture 2">
            <a:extLst>
              <a:ext uri="{FF2B5EF4-FFF2-40B4-BE49-F238E27FC236}">
                <a16:creationId xmlns:a16="http://schemas.microsoft.com/office/drawing/2014/main" id="{BE7BD22A-1B5E-3CF0-E349-9BDE2EA9BC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5852160"/>
            <a:ext cx="5715000" cy="662940"/>
          </a:xfrm>
          <a:prstGeom prst="rect">
            <a:avLst/>
          </a:prstGeom>
        </p:spPr>
      </p:pic>
      <p:pic>
        <p:nvPicPr>
          <p:cNvPr id="10" name="Picture 2">
            <a:extLst>
              <a:ext uri="{FF2B5EF4-FFF2-40B4-BE49-F238E27FC236}">
                <a16:creationId xmlns:a16="http://schemas.microsoft.com/office/drawing/2014/main" id="{6F30268A-B071-5331-B91B-CDD25082309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77841" y="5852159"/>
            <a:ext cx="5394960" cy="662940"/>
          </a:xfrm>
          <a:prstGeom prst="rect">
            <a:avLst/>
          </a:prstGeom>
        </p:spPr>
      </p:pic>
      <p:sp>
        <p:nvSpPr>
          <p:cNvPr id="2" name="Rectangle 1"/>
          <p:cNvSpPr/>
          <p:nvPr/>
        </p:nvSpPr>
        <p:spPr>
          <a:xfrm>
            <a:off x="1669976" y="692696"/>
            <a:ext cx="7748344" cy="707886"/>
          </a:xfrm>
          <a:prstGeom prst="rect">
            <a:avLst/>
          </a:prstGeom>
        </p:spPr>
        <p:txBody>
          <a:bodyPr wrap="square">
            <a:spAutoFit/>
          </a:bodyPr>
          <a:lstStyle/>
          <a:p>
            <a:pPr lvl="0" eaLnBrk="1" fontAlgn="auto" hangingPunct="1">
              <a:spcBef>
                <a:spcPts val="0"/>
              </a:spcBef>
              <a:spcAft>
                <a:spcPts val="0"/>
              </a:spcAft>
              <a:defRPr/>
            </a:pPr>
            <a:r>
              <a:rPr lang="vi-VN" sz="2000" b="1" dirty="0">
                <a:solidFill>
                  <a:srgbClr val="0000FF"/>
                </a:solidFill>
              </a:rPr>
              <a:t>Hãy</a:t>
            </a:r>
            <a:r>
              <a:rPr lang="en-US" sz="2000" b="1" dirty="0">
                <a:solidFill>
                  <a:srgbClr val="0000FF"/>
                </a:solidFill>
              </a:rPr>
              <a:t> </a:t>
            </a:r>
            <a:r>
              <a:rPr lang="en-US" sz="2000" b="1" dirty="0" err="1">
                <a:solidFill>
                  <a:srgbClr val="0000FF"/>
                </a:solidFill>
              </a:rPr>
              <a:t>quan</a:t>
            </a:r>
            <a:r>
              <a:rPr lang="en-US" sz="2000" b="1" dirty="0">
                <a:solidFill>
                  <a:srgbClr val="0000FF"/>
                </a:solidFill>
              </a:rPr>
              <a:t> </a:t>
            </a:r>
            <a:r>
              <a:rPr lang="en-US" sz="2000" b="1" dirty="0" err="1">
                <a:solidFill>
                  <a:srgbClr val="0000FF"/>
                </a:solidFill>
              </a:rPr>
              <a:t>sát</a:t>
            </a:r>
            <a:r>
              <a:rPr lang="en-US" sz="2000" b="1" dirty="0">
                <a:solidFill>
                  <a:srgbClr val="0000FF"/>
                </a:solidFill>
              </a:rPr>
              <a:t> </a:t>
            </a:r>
            <a:r>
              <a:rPr lang="en-US" sz="2000" b="1" dirty="0" err="1">
                <a:solidFill>
                  <a:srgbClr val="0000FF"/>
                </a:solidFill>
              </a:rPr>
              <a:t>hình</a:t>
            </a:r>
            <a:r>
              <a:rPr lang="en-US" sz="2000" b="1" dirty="0">
                <a:solidFill>
                  <a:srgbClr val="0000FF"/>
                </a:solidFill>
              </a:rPr>
              <a:t> </a:t>
            </a:r>
            <a:r>
              <a:rPr lang="en-US" sz="2000" b="1" dirty="0" err="1">
                <a:solidFill>
                  <a:srgbClr val="0000FF"/>
                </a:solidFill>
              </a:rPr>
              <a:t>ảnh</a:t>
            </a:r>
            <a:r>
              <a:rPr lang="en-US" sz="2000" b="1" dirty="0">
                <a:solidFill>
                  <a:srgbClr val="0000FF"/>
                </a:solidFill>
              </a:rPr>
              <a:t> </a:t>
            </a:r>
            <a:r>
              <a:rPr lang="en-US" sz="2000" b="1" dirty="0" err="1">
                <a:solidFill>
                  <a:srgbClr val="0000FF"/>
                </a:solidFill>
              </a:rPr>
              <a:t>và</a:t>
            </a:r>
            <a:r>
              <a:rPr lang="vi-VN" sz="2000" b="1" dirty="0">
                <a:solidFill>
                  <a:srgbClr val="0000FF"/>
                </a:solidFill>
              </a:rPr>
              <a:t> lắng nghe </a:t>
            </a:r>
            <a:r>
              <a:rPr lang="en-US" sz="2000" b="1" dirty="0" err="1">
                <a:solidFill>
                  <a:srgbClr val="0000FF"/>
                </a:solidFill>
              </a:rPr>
              <a:t>giai</a:t>
            </a:r>
            <a:r>
              <a:rPr lang="en-US" sz="2000" b="1" dirty="0">
                <a:solidFill>
                  <a:srgbClr val="0000FF"/>
                </a:solidFill>
              </a:rPr>
              <a:t> </a:t>
            </a:r>
            <a:r>
              <a:rPr lang="en-US" sz="2000" b="1" dirty="0" err="1">
                <a:solidFill>
                  <a:srgbClr val="0000FF"/>
                </a:solidFill>
              </a:rPr>
              <a:t>điệu</a:t>
            </a:r>
            <a:r>
              <a:rPr lang="en-US" sz="2000" b="1" dirty="0">
                <a:solidFill>
                  <a:srgbClr val="0000FF"/>
                </a:solidFill>
              </a:rPr>
              <a:t>.</a:t>
            </a:r>
          </a:p>
          <a:p>
            <a:pPr lvl="0" eaLnBrk="1" fontAlgn="auto" hangingPunct="1">
              <a:spcBef>
                <a:spcPts val="0"/>
              </a:spcBef>
              <a:spcAft>
                <a:spcPts val="0"/>
              </a:spcAft>
              <a:defRPr/>
            </a:pPr>
            <a:r>
              <a:rPr lang="en-US" sz="2000" b="1" dirty="0">
                <a:solidFill>
                  <a:srgbClr val="0000FF"/>
                </a:solidFill>
              </a:rPr>
              <a:t>? </a:t>
            </a:r>
            <a:r>
              <a:rPr lang="en-US" sz="2000" b="1" dirty="0" err="1">
                <a:solidFill>
                  <a:srgbClr val="0000FF"/>
                </a:solidFill>
              </a:rPr>
              <a:t>Hình</a:t>
            </a:r>
            <a:r>
              <a:rPr lang="en-US" sz="2000" b="1" dirty="0">
                <a:solidFill>
                  <a:srgbClr val="0000FF"/>
                </a:solidFill>
              </a:rPr>
              <a:t> </a:t>
            </a:r>
            <a:r>
              <a:rPr lang="en-US" sz="2000" b="1" dirty="0" err="1">
                <a:solidFill>
                  <a:srgbClr val="0000FF"/>
                </a:solidFill>
              </a:rPr>
              <a:t>ảnh</a:t>
            </a:r>
            <a:r>
              <a:rPr lang="en-US" sz="2000" b="1" dirty="0">
                <a:solidFill>
                  <a:srgbClr val="0000FF"/>
                </a:solidFill>
              </a:rPr>
              <a:t> </a:t>
            </a:r>
            <a:r>
              <a:rPr lang="en-US" sz="2000" b="1" dirty="0" err="1">
                <a:solidFill>
                  <a:srgbClr val="0000FF"/>
                </a:solidFill>
              </a:rPr>
              <a:t>và</a:t>
            </a:r>
            <a:r>
              <a:rPr lang="en-US" sz="2000" b="1" dirty="0">
                <a:solidFill>
                  <a:srgbClr val="0000FF"/>
                </a:solidFill>
              </a:rPr>
              <a:t> </a:t>
            </a:r>
            <a:r>
              <a:rPr lang="en-US" sz="2000" b="1" dirty="0" err="1">
                <a:solidFill>
                  <a:srgbClr val="0000FF"/>
                </a:solidFill>
              </a:rPr>
              <a:t>giai</a:t>
            </a:r>
            <a:r>
              <a:rPr lang="en-US" sz="2000" b="1" dirty="0">
                <a:solidFill>
                  <a:srgbClr val="0000FF"/>
                </a:solidFill>
              </a:rPr>
              <a:t> </a:t>
            </a:r>
            <a:r>
              <a:rPr lang="en-US" sz="2000" b="1" dirty="0" err="1">
                <a:solidFill>
                  <a:srgbClr val="0000FF"/>
                </a:solidFill>
              </a:rPr>
              <a:t>điệu</a:t>
            </a:r>
            <a:r>
              <a:rPr lang="en-US" sz="2000" b="1" dirty="0">
                <a:solidFill>
                  <a:srgbClr val="0000FF"/>
                </a:solidFill>
              </a:rPr>
              <a:t> </a:t>
            </a:r>
            <a:r>
              <a:rPr lang="en-US" sz="2000" b="1" dirty="0" err="1">
                <a:solidFill>
                  <a:srgbClr val="0000FF"/>
                </a:solidFill>
              </a:rPr>
              <a:t>có</a:t>
            </a:r>
            <a:r>
              <a:rPr lang="en-US" sz="2000" b="1" dirty="0">
                <a:solidFill>
                  <a:srgbClr val="0000FF"/>
                </a:solidFill>
              </a:rPr>
              <a:t> </a:t>
            </a:r>
            <a:r>
              <a:rPr lang="en-US" sz="2000" b="1" dirty="0" err="1">
                <a:solidFill>
                  <a:srgbClr val="0000FF"/>
                </a:solidFill>
              </a:rPr>
              <a:t>trong</a:t>
            </a:r>
            <a:r>
              <a:rPr lang="en-US" sz="2000" b="1" dirty="0">
                <a:solidFill>
                  <a:srgbClr val="0000FF"/>
                </a:solidFill>
              </a:rPr>
              <a:t> </a:t>
            </a:r>
            <a:r>
              <a:rPr lang="en-US" sz="2000" b="1" dirty="0" err="1">
                <a:solidFill>
                  <a:srgbClr val="0000FF"/>
                </a:solidFill>
              </a:rPr>
              <a:t>bài</a:t>
            </a:r>
            <a:r>
              <a:rPr lang="en-US" sz="2000" b="1" dirty="0">
                <a:solidFill>
                  <a:srgbClr val="0000FF"/>
                </a:solidFill>
              </a:rPr>
              <a:t> </a:t>
            </a:r>
            <a:r>
              <a:rPr lang="en-US" sz="2000" b="1" dirty="0" err="1">
                <a:solidFill>
                  <a:srgbClr val="0000FF"/>
                </a:solidFill>
              </a:rPr>
              <a:t>hát</a:t>
            </a:r>
            <a:r>
              <a:rPr lang="en-US" sz="2000" b="1" dirty="0">
                <a:solidFill>
                  <a:srgbClr val="0000FF"/>
                </a:solidFill>
              </a:rPr>
              <a:t> </a:t>
            </a:r>
            <a:r>
              <a:rPr lang="en-US" sz="2000" b="1" dirty="0" err="1">
                <a:solidFill>
                  <a:srgbClr val="0000FF"/>
                </a:solidFill>
              </a:rPr>
              <a:t>nào</a:t>
            </a:r>
            <a:r>
              <a:rPr lang="en-US" sz="2000" b="1" dirty="0">
                <a:solidFill>
                  <a:srgbClr val="0000FF"/>
                </a:solidFill>
              </a:rPr>
              <a:t> </a:t>
            </a:r>
            <a:r>
              <a:rPr lang="en-US" sz="2000" b="1" dirty="0" err="1">
                <a:solidFill>
                  <a:srgbClr val="0000FF"/>
                </a:solidFill>
              </a:rPr>
              <a:t>đã</a:t>
            </a:r>
            <a:r>
              <a:rPr lang="en-US" sz="2000" b="1" dirty="0">
                <a:solidFill>
                  <a:srgbClr val="0000FF"/>
                </a:solidFill>
              </a:rPr>
              <a:t> </a:t>
            </a:r>
            <a:r>
              <a:rPr lang="en-US" sz="2000" b="1" dirty="0" err="1">
                <a:solidFill>
                  <a:srgbClr val="0000FF"/>
                </a:solidFill>
              </a:rPr>
              <a:t>học</a:t>
            </a:r>
            <a:r>
              <a:rPr lang="en-US" sz="2000" b="1" dirty="0">
                <a:solidFill>
                  <a:srgbClr val="0000FF"/>
                </a:solidFill>
              </a:rPr>
              <a:t>. </a:t>
            </a:r>
          </a:p>
        </p:txBody>
      </p:sp>
      <p:pic>
        <p:nvPicPr>
          <p:cNvPr id="3" name="cau 1 tinh ban tuoi tho">
            <a:hlinkClick r:id="" action="ppaction://media"/>
            <a:extLst>
              <a:ext uri="{FF2B5EF4-FFF2-40B4-BE49-F238E27FC236}">
                <a16:creationId xmlns:a16="http://schemas.microsoft.com/office/drawing/2014/main" id="{54BCC4CE-7946-95D9-A1B8-D039441002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63" y="2942030"/>
            <a:ext cx="487363" cy="487363"/>
          </a:xfrm>
          <a:prstGeom prst="rect">
            <a:avLst/>
          </a:prstGeom>
        </p:spPr>
      </p:pic>
    </p:spTree>
    <p:extLst>
      <p:ext uri="{BB962C8B-B14F-4D97-AF65-F5344CB8AC3E}">
        <p14:creationId xmlns:p14="http://schemas.microsoft.com/office/powerpoint/2010/main" val="247576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8FE9-9722-B2FB-11E2-149CCAEBAD5E}"/>
            </a:ext>
          </a:extLst>
        </p:cNvPr>
        <p:cNvGrpSpPr/>
        <p:nvPr/>
      </p:nvGrpSpPr>
      <p:grpSpPr>
        <a:xfrm>
          <a:off x="0" y="0"/>
          <a:ext cx="0" cy="0"/>
          <a:chOff x="0" y="0"/>
          <a:chExt cx="0" cy="0"/>
        </a:xfrm>
      </p:grpSpPr>
      <p:pic>
        <p:nvPicPr>
          <p:cNvPr id="10" name="Hình ảnh 9">
            <a:extLst>
              <a:ext uri="{FF2B5EF4-FFF2-40B4-BE49-F238E27FC236}">
                <a16:creationId xmlns:a16="http://schemas.microsoft.com/office/drawing/2014/main" id="{03D6A30E-580C-0CF6-72A6-6B2CE4E6E640}"/>
              </a:ext>
            </a:extLst>
          </p:cNvPr>
          <p:cNvPicPr>
            <a:picLocks noChangeAspect="1"/>
          </p:cNvPicPr>
          <p:nvPr/>
        </p:nvPicPr>
        <p:blipFill>
          <a:blip r:embed="rId2"/>
          <a:stretch>
            <a:fillRect/>
          </a:stretch>
        </p:blipFill>
        <p:spPr>
          <a:xfrm>
            <a:off x="45720" y="685800"/>
            <a:ext cx="10927080" cy="5646420"/>
          </a:xfrm>
          <a:prstGeom prst="rect">
            <a:avLst/>
          </a:prstGeom>
        </p:spPr>
      </p:pic>
      <p:sp>
        <p:nvSpPr>
          <p:cNvPr id="12" name="Hộp Văn bản 11">
            <a:extLst>
              <a:ext uri="{FF2B5EF4-FFF2-40B4-BE49-F238E27FC236}">
                <a16:creationId xmlns:a16="http://schemas.microsoft.com/office/drawing/2014/main" id="{3B349430-E4BD-EE01-A5D6-9D00F6996D92}"/>
              </a:ext>
            </a:extLst>
          </p:cNvPr>
          <p:cNvSpPr txBox="1"/>
          <p:nvPr/>
        </p:nvSpPr>
        <p:spPr>
          <a:xfrm>
            <a:off x="2283098" y="1131660"/>
            <a:ext cx="9483401"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i="1" dirty="0">
                <a:solidFill>
                  <a:srgbClr val="0000FF"/>
                </a:solidFill>
              </a:rPr>
              <a:t> </a:t>
            </a:r>
            <a:r>
              <a:rPr lang="vi-VN" sz="1680" i="1" dirty="0">
                <a:solidFill>
                  <a:srgbClr val="0000FF"/>
                </a:solidFill>
              </a:rPr>
              <a:t>Tình   bạn   tuổi    thơ           đẹp      lắm,            quấn  quýt    bên   nhau         thật     vui.</a:t>
            </a:r>
          </a:p>
        </p:txBody>
      </p:sp>
      <p:sp>
        <p:nvSpPr>
          <p:cNvPr id="13" name="Hộp Văn bản 12">
            <a:extLst>
              <a:ext uri="{FF2B5EF4-FFF2-40B4-BE49-F238E27FC236}">
                <a16:creationId xmlns:a16="http://schemas.microsoft.com/office/drawing/2014/main" id="{979D8192-9F73-90E3-250D-3B1D4A17CBD1}"/>
              </a:ext>
            </a:extLst>
          </p:cNvPr>
          <p:cNvSpPr txBox="1"/>
          <p:nvPr/>
        </p:nvSpPr>
        <p:spPr>
          <a:xfrm>
            <a:off x="949174" y="1721120"/>
            <a:ext cx="10407181"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Hồn nhiên như gió      như     mây.        Tươi đẹp như bướm,    như     hoa.</a:t>
            </a:r>
          </a:p>
        </p:txBody>
      </p:sp>
      <p:sp>
        <p:nvSpPr>
          <p:cNvPr id="14" name="Hộp Văn bản 13">
            <a:extLst>
              <a:ext uri="{FF2B5EF4-FFF2-40B4-BE49-F238E27FC236}">
                <a16:creationId xmlns:a16="http://schemas.microsoft.com/office/drawing/2014/main" id="{E0C0CA45-62D1-F63F-8E1D-1D2DADF2750F}"/>
              </a:ext>
            </a:extLst>
          </p:cNvPr>
          <p:cNvSpPr txBox="1"/>
          <p:nvPr/>
        </p:nvSpPr>
        <p:spPr>
          <a:xfrm>
            <a:off x="1600200" y="2375400"/>
            <a:ext cx="10166299"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Tình   bạn   chúng  em           đẹp       quá,                gắn     bó       như    cây            với     cành.</a:t>
            </a:r>
          </a:p>
        </p:txBody>
      </p:sp>
      <p:sp>
        <p:nvSpPr>
          <p:cNvPr id="15" name="Hộp Văn bản 14">
            <a:extLst>
              <a:ext uri="{FF2B5EF4-FFF2-40B4-BE49-F238E27FC236}">
                <a16:creationId xmlns:a16="http://schemas.microsoft.com/office/drawing/2014/main" id="{CDD0479C-5A10-1F2D-126D-11DFB46EB048}"/>
              </a:ext>
            </a:extLst>
          </p:cNvPr>
          <p:cNvSpPr txBox="1"/>
          <p:nvPr/>
        </p:nvSpPr>
        <p:spPr>
          <a:xfrm>
            <a:off x="662940" y="2910342"/>
            <a:ext cx="11201400"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dirty="0">
                <a:solidFill>
                  <a:srgbClr val="0000FF"/>
                </a:solidFill>
              </a:rPr>
              <a:t>                </a:t>
            </a:r>
            <a:r>
              <a:rPr lang="vi-VN" sz="1680" i="1" dirty="0">
                <a:solidFill>
                  <a:srgbClr val="0000FF"/>
                </a:solidFill>
              </a:rPr>
              <a:t>Yêu mến nhau như        đàn    chim,           ríu   rít  muôn  ngàn   chuyện   vui.</a:t>
            </a:r>
          </a:p>
        </p:txBody>
      </p:sp>
      <p:sp>
        <p:nvSpPr>
          <p:cNvPr id="16" name="Hộp Văn bản 15">
            <a:extLst>
              <a:ext uri="{FF2B5EF4-FFF2-40B4-BE49-F238E27FC236}">
                <a16:creationId xmlns:a16="http://schemas.microsoft.com/office/drawing/2014/main" id="{C5DE02BF-498F-8B5D-565F-7205144F6B6A}"/>
              </a:ext>
            </a:extLst>
          </p:cNvPr>
          <p:cNvSpPr txBox="1"/>
          <p:nvPr/>
        </p:nvSpPr>
        <p:spPr>
          <a:xfrm>
            <a:off x="448277" y="3558387"/>
            <a:ext cx="9555480"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dirty="0">
                <a:solidFill>
                  <a:srgbClr val="0000FF"/>
                </a:solidFill>
              </a:rPr>
              <a:t>                           </a:t>
            </a:r>
            <a:r>
              <a:rPr lang="vi-VN" sz="1680" i="1" dirty="0">
                <a:solidFill>
                  <a:srgbClr val="0000FF"/>
                </a:solidFill>
              </a:rPr>
              <a:t>Tình  bạn  tuổi      thơ,                                            đẹp   như  giấc              mơ.</a:t>
            </a:r>
          </a:p>
        </p:txBody>
      </p:sp>
      <p:sp>
        <p:nvSpPr>
          <p:cNvPr id="17" name="Hộp Văn bản 16">
            <a:extLst>
              <a:ext uri="{FF2B5EF4-FFF2-40B4-BE49-F238E27FC236}">
                <a16:creationId xmlns:a16="http://schemas.microsoft.com/office/drawing/2014/main" id="{DED4046F-BE21-83A3-B70E-4DFBF65A5527}"/>
              </a:ext>
            </a:extLst>
          </p:cNvPr>
          <p:cNvSpPr txBox="1"/>
          <p:nvPr/>
        </p:nvSpPr>
        <p:spPr>
          <a:xfrm>
            <a:off x="1417320" y="4200208"/>
            <a:ext cx="9230060"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dirty="0">
                <a:solidFill>
                  <a:srgbClr val="0000FF"/>
                </a:solidFill>
              </a:rPr>
              <a:t>       </a:t>
            </a:r>
            <a:r>
              <a:rPr lang="vi-VN" sz="1680" i="1" dirty="0">
                <a:solidFill>
                  <a:srgbClr val="0000FF"/>
                </a:solidFill>
              </a:rPr>
              <a:t>Tình       bạn        tuổi        thơ,                                                             thắm    hồng      cuộc  sống.</a:t>
            </a:r>
          </a:p>
        </p:txBody>
      </p:sp>
      <p:sp>
        <p:nvSpPr>
          <p:cNvPr id="18" name="Hộp Văn bản 17">
            <a:extLst>
              <a:ext uri="{FF2B5EF4-FFF2-40B4-BE49-F238E27FC236}">
                <a16:creationId xmlns:a16="http://schemas.microsoft.com/office/drawing/2014/main" id="{C6AAA608-6121-BE3F-0E91-B7FFF40E2332}"/>
              </a:ext>
            </a:extLst>
          </p:cNvPr>
          <p:cNvSpPr txBox="1"/>
          <p:nvPr/>
        </p:nvSpPr>
        <p:spPr>
          <a:xfrm>
            <a:off x="2697480" y="4811390"/>
            <a:ext cx="10287000"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Mai        đây          chúng       em              lớn         lên,              dù      cách     xa</a:t>
            </a:r>
          </a:p>
        </p:txBody>
      </p:sp>
      <p:sp>
        <p:nvSpPr>
          <p:cNvPr id="19" name="Hộp Văn bản 18">
            <a:extLst>
              <a:ext uri="{FF2B5EF4-FFF2-40B4-BE49-F238E27FC236}">
                <a16:creationId xmlns:a16="http://schemas.microsoft.com/office/drawing/2014/main" id="{532CF7AC-AFE4-C1C4-CC0A-3141F8ACB696}"/>
              </a:ext>
            </a:extLst>
          </p:cNvPr>
          <p:cNvSpPr txBox="1"/>
          <p:nvPr/>
        </p:nvSpPr>
        <p:spPr>
          <a:xfrm>
            <a:off x="1097280" y="5501102"/>
            <a:ext cx="10561320"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nhau        bốn      phương,    lòng      em      vẫn           luôn          nhớ     hoài            bao       kỉ        niệm</a:t>
            </a:r>
          </a:p>
        </p:txBody>
      </p:sp>
      <p:sp>
        <p:nvSpPr>
          <p:cNvPr id="20" name="Hộp Văn bản 19">
            <a:extLst>
              <a:ext uri="{FF2B5EF4-FFF2-40B4-BE49-F238E27FC236}">
                <a16:creationId xmlns:a16="http://schemas.microsoft.com/office/drawing/2014/main" id="{5DF62809-E8AA-7F33-E14B-552EA1E18731}"/>
              </a:ext>
            </a:extLst>
          </p:cNvPr>
          <p:cNvSpPr txBox="1"/>
          <p:nvPr/>
        </p:nvSpPr>
        <p:spPr>
          <a:xfrm>
            <a:off x="872105" y="6143457"/>
            <a:ext cx="10561320"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đẹp.       Tình bạn tuổi   thơ.                          ….đẹp .                                  Tình bạn tuổi thơ.</a:t>
            </a:r>
          </a:p>
        </p:txBody>
      </p:sp>
      <p:sp>
        <p:nvSpPr>
          <p:cNvPr id="21" name="Hộp Văn bản 20">
            <a:extLst>
              <a:ext uri="{FF2B5EF4-FFF2-40B4-BE49-F238E27FC236}">
                <a16:creationId xmlns:a16="http://schemas.microsoft.com/office/drawing/2014/main" id="{A1F1A2AD-5BDB-E795-D767-09DDA10C4351}"/>
              </a:ext>
            </a:extLst>
          </p:cNvPr>
          <p:cNvSpPr txBox="1"/>
          <p:nvPr/>
        </p:nvSpPr>
        <p:spPr>
          <a:xfrm>
            <a:off x="3246120" y="313150"/>
            <a:ext cx="4983480" cy="461665"/>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algn="l" defTabSz="548640" eaLnBrk="1" fontAlgn="auto" hangingPunct="1">
              <a:spcBef>
                <a:spcPts val="0"/>
              </a:spcBef>
              <a:spcAft>
                <a:spcPts val="0"/>
              </a:spcAft>
              <a:defRPr/>
            </a:pPr>
            <a:r>
              <a:rPr lang="vi-VN" sz="2400" b="1" dirty="0">
                <a:solidFill>
                  <a:srgbClr val="C00000"/>
                </a:solidFill>
              </a:rPr>
              <a:t>Tình bạn tuổi thơ</a:t>
            </a:r>
          </a:p>
        </p:txBody>
      </p:sp>
      <p:sp>
        <p:nvSpPr>
          <p:cNvPr id="22" name="Hộp Văn bản 21">
            <a:extLst>
              <a:ext uri="{FF2B5EF4-FFF2-40B4-BE49-F238E27FC236}">
                <a16:creationId xmlns:a16="http://schemas.microsoft.com/office/drawing/2014/main" id="{D2E84B50-8730-EF82-90AF-7570E21DC6BE}"/>
              </a:ext>
            </a:extLst>
          </p:cNvPr>
          <p:cNvSpPr txBox="1"/>
          <p:nvPr/>
        </p:nvSpPr>
        <p:spPr>
          <a:xfrm>
            <a:off x="6995160" y="515142"/>
            <a:ext cx="4983480" cy="31393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algn="l" defTabSz="548640" eaLnBrk="1" fontAlgn="auto" hangingPunct="1">
              <a:spcBef>
                <a:spcPts val="0"/>
              </a:spcBef>
              <a:spcAft>
                <a:spcPts val="0"/>
              </a:spcAft>
              <a:defRPr/>
            </a:pPr>
            <a:r>
              <a:rPr lang="vi-VN" sz="1440" b="1" i="1" dirty="0">
                <a:solidFill>
                  <a:srgbClr val="1F497D"/>
                </a:solidFill>
              </a:rPr>
              <a:t>Nhạc và lời: Nguyễn Quốc Việt</a:t>
            </a:r>
          </a:p>
        </p:txBody>
      </p:sp>
      <p:sp>
        <p:nvSpPr>
          <p:cNvPr id="23" name="Hộp Văn bản 22">
            <a:extLst>
              <a:ext uri="{FF2B5EF4-FFF2-40B4-BE49-F238E27FC236}">
                <a16:creationId xmlns:a16="http://schemas.microsoft.com/office/drawing/2014/main" id="{7700F969-2483-A936-48CC-E0D98C6C22DF}"/>
              </a:ext>
            </a:extLst>
          </p:cNvPr>
          <p:cNvSpPr txBox="1"/>
          <p:nvPr/>
        </p:nvSpPr>
        <p:spPr>
          <a:xfrm>
            <a:off x="1394460" y="571820"/>
            <a:ext cx="4983480" cy="276999"/>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algn="l" defTabSz="548640" eaLnBrk="1" fontAlgn="auto" hangingPunct="1">
              <a:spcBef>
                <a:spcPts val="0"/>
              </a:spcBef>
              <a:spcAft>
                <a:spcPts val="0"/>
              </a:spcAft>
              <a:defRPr/>
            </a:pPr>
            <a:r>
              <a:rPr lang="vi-VN" sz="1200" b="1" i="1" dirty="0">
                <a:solidFill>
                  <a:srgbClr val="1F497D"/>
                </a:solidFill>
              </a:rPr>
              <a:t>Hơi nhanh-vui tươi</a:t>
            </a:r>
          </a:p>
        </p:txBody>
      </p:sp>
    </p:spTree>
    <p:extLst>
      <p:ext uri="{BB962C8B-B14F-4D97-AF65-F5344CB8AC3E}">
        <p14:creationId xmlns:p14="http://schemas.microsoft.com/office/powerpoint/2010/main" val="116038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78688" y="3931920"/>
            <a:ext cx="2758082" cy="2737440"/>
          </a:xfrm>
          <a:prstGeom prst="rect">
            <a:avLst/>
          </a:prstGeom>
        </p:spPr>
      </p:pic>
      <p:pic>
        <p:nvPicPr>
          <p:cNvPr id="8" name="Picture 2">
            <a:extLst>
              <a:ext uri="{FF2B5EF4-FFF2-40B4-BE49-F238E27FC236}">
                <a16:creationId xmlns:a16="http://schemas.microsoft.com/office/drawing/2014/main" id="{34565E0C-150A-7B02-4EF6-A04480661DF0}"/>
              </a:ext>
            </a:extLst>
          </p:cNvPr>
          <p:cNvPicPr>
            <a:picLocks noChangeAspect="1"/>
          </p:cNvPicPr>
          <p:nvPr/>
        </p:nvPicPr>
        <p:blipFill>
          <a:blip r:embed="rId4"/>
          <a:srcRect/>
          <a:stretch>
            <a:fillRect/>
          </a:stretch>
        </p:blipFill>
        <p:spPr>
          <a:xfrm>
            <a:off x="137160" y="344245"/>
            <a:ext cx="1667435" cy="1667435"/>
          </a:xfrm>
          <a:prstGeom prst="rect">
            <a:avLst/>
          </a:prstGeom>
        </p:spPr>
      </p:pic>
      <p:sp>
        <p:nvSpPr>
          <p:cNvPr id="2" name="Hộp Văn bản 1">
            <a:extLst>
              <a:ext uri="{FF2B5EF4-FFF2-40B4-BE49-F238E27FC236}">
                <a16:creationId xmlns:a16="http://schemas.microsoft.com/office/drawing/2014/main" id="{75C9453C-ADD0-307B-1605-F8442A77C438}"/>
              </a:ext>
            </a:extLst>
          </p:cNvPr>
          <p:cNvSpPr txBox="1"/>
          <p:nvPr/>
        </p:nvSpPr>
        <p:spPr>
          <a:xfrm>
            <a:off x="949896" y="542800"/>
            <a:ext cx="9886874" cy="584775"/>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defTabSz="548667">
              <a:defRPr/>
            </a:pPr>
            <a:r>
              <a:rPr lang="en-US" sz="3200" b="1" dirty="0">
                <a:solidFill>
                  <a:srgbClr val="C00000"/>
                </a:solidFill>
              </a:rPr>
              <a:t>  </a:t>
            </a:r>
            <a:r>
              <a:rPr lang="vi-VN" sz="3200" b="1" dirty="0">
                <a:solidFill>
                  <a:srgbClr val="C00000"/>
                </a:solidFill>
              </a:rPr>
              <a:t>HÁT KẾT HỢP GÕ ĐỆM THEO </a:t>
            </a:r>
            <a:r>
              <a:rPr lang="en-US" sz="3200" b="1" dirty="0">
                <a:solidFill>
                  <a:srgbClr val="C00000"/>
                </a:solidFill>
              </a:rPr>
              <a:t>TIẾT TẤU LỜI CA</a:t>
            </a:r>
            <a:endParaRPr lang="vi-VN" sz="3200" b="1" dirty="0">
              <a:solidFill>
                <a:srgbClr val="C00000"/>
              </a:solidFill>
            </a:endParaRPr>
          </a:p>
        </p:txBody>
      </p:sp>
      <p:pic>
        <p:nvPicPr>
          <p:cNvPr id="3" name="Hình ảnh 2">
            <a:extLst>
              <a:ext uri="{FF2B5EF4-FFF2-40B4-BE49-F238E27FC236}">
                <a16:creationId xmlns:a16="http://schemas.microsoft.com/office/drawing/2014/main" id="{461D3AA1-E688-0CB5-81E6-C342172CBE5E}"/>
              </a:ext>
            </a:extLst>
          </p:cNvPr>
          <p:cNvPicPr>
            <a:picLocks noChangeAspect="1"/>
          </p:cNvPicPr>
          <p:nvPr/>
        </p:nvPicPr>
        <p:blipFill>
          <a:blip r:embed="rId5"/>
          <a:stretch>
            <a:fillRect/>
          </a:stretch>
        </p:blipFill>
        <p:spPr>
          <a:xfrm>
            <a:off x="228600" y="1628800"/>
            <a:ext cx="10005683" cy="1218361"/>
          </a:xfrm>
          <a:prstGeom prst="rect">
            <a:avLst/>
          </a:prstGeom>
        </p:spPr>
      </p:pic>
      <p:sp>
        <p:nvSpPr>
          <p:cNvPr id="4" name="Hộp Văn bản 3">
            <a:extLst>
              <a:ext uri="{FF2B5EF4-FFF2-40B4-BE49-F238E27FC236}">
                <a16:creationId xmlns:a16="http://schemas.microsoft.com/office/drawing/2014/main" id="{4D1A7A59-4C6E-B9E6-9198-CAC27781F9FE}"/>
              </a:ext>
            </a:extLst>
          </p:cNvPr>
          <p:cNvSpPr txBox="1"/>
          <p:nvPr/>
        </p:nvSpPr>
        <p:spPr>
          <a:xfrm>
            <a:off x="978557" y="2852936"/>
            <a:ext cx="9483401" cy="387798"/>
          </a:xfrm>
          <a:prstGeom prst="rect">
            <a:avLst/>
          </a:prstGeom>
          <a:noFill/>
        </p:spPr>
        <p:txBody>
          <a:bodyPr wrap="square">
            <a:spAutoFit/>
          </a:bodyPr>
          <a:lstStyle/>
          <a:p>
            <a:r>
              <a:rPr lang="en-US" sz="1920" i="1" dirty="0">
                <a:solidFill>
                  <a:srgbClr val="0000FF"/>
                </a:solidFill>
                <a:latin typeface="+mj-lt"/>
              </a:rPr>
              <a:t>     </a:t>
            </a:r>
            <a:r>
              <a:rPr lang="vi-VN" sz="1920" i="1" dirty="0">
                <a:solidFill>
                  <a:srgbClr val="0000FF"/>
                </a:solidFill>
                <a:latin typeface="+mj-lt"/>
              </a:rPr>
              <a:t>Tình  bạn  tuổi    thơ      đẹp      lắm,</a:t>
            </a:r>
            <a:r>
              <a:rPr lang="en-US" sz="1920" i="1" dirty="0">
                <a:solidFill>
                  <a:srgbClr val="0000FF"/>
                </a:solidFill>
                <a:latin typeface="+mj-lt"/>
              </a:rPr>
              <a:t>      </a:t>
            </a:r>
            <a:r>
              <a:rPr lang="vi-VN" sz="1920" i="1" dirty="0">
                <a:solidFill>
                  <a:srgbClr val="0000FF"/>
                </a:solidFill>
                <a:latin typeface="+mj-lt"/>
              </a:rPr>
              <a:t> quấn quýt  bên nhau      thật     vui.</a:t>
            </a:r>
          </a:p>
        </p:txBody>
      </p:sp>
      <p:pic>
        <p:nvPicPr>
          <p:cNvPr id="15"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2497072" y="3356992"/>
            <a:ext cx="253024" cy="445770"/>
          </a:xfrm>
          <a:prstGeom prst="rect">
            <a:avLst/>
          </a:prstGeom>
          <a:noFill/>
          <a:ln w="9525">
            <a:noFill/>
          </a:ln>
        </p:spPr>
      </p:pic>
      <p:pic>
        <p:nvPicPr>
          <p:cNvPr id="16"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012568" y="3356992"/>
            <a:ext cx="241584" cy="445770"/>
          </a:xfrm>
          <a:prstGeom prst="rect">
            <a:avLst/>
          </a:prstGeom>
          <a:noFill/>
          <a:ln w="9525">
            <a:noFill/>
          </a:ln>
        </p:spPr>
      </p:pic>
      <p:pic>
        <p:nvPicPr>
          <p:cNvPr id="17"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680477" y="3356992"/>
            <a:ext cx="221747" cy="445770"/>
          </a:xfrm>
          <a:prstGeom prst="rect">
            <a:avLst/>
          </a:prstGeom>
          <a:noFill/>
          <a:ln w="9525">
            <a:noFill/>
          </a:ln>
        </p:spPr>
      </p:pic>
      <p:pic>
        <p:nvPicPr>
          <p:cNvPr id="18"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544573" y="3356992"/>
            <a:ext cx="221747" cy="445770"/>
          </a:xfrm>
          <a:prstGeom prst="rect">
            <a:avLst/>
          </a:prstGeom>
          <a:noFill/>
          <a:ln w="9525">
            <a:noFill/>
          </a:ln>
        </p:spPr>
      </p:pic>
      <p:pic>
        <p:nvPicPr>
          <p:cNvPr id="19"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336661" y="3356992"/>
            <a:ext cx="221747" cy="445770"/>
          </a:xfrm>
          <a:prstGeom prst="rect">
            <a:avLst/>
          </a:prstGeom>
          <a:noFill/>
          <a:ln w="9525">
            <a:noFill/>
          </a:ln>
        </p:spPr>
      </p:pic>
      <p:pic>
        <p:nvPicPr>
          <p:cNvPr id="20"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344773" y="3356992"/>
            <a:ext cx="221747" cy="445770"/>
          </a:xfrm>
          <a:prstGeom prst="rect">
            <a:avLst/>
          </a:prstGeom>
          <a:noFill/>
          <a:ln w="9525">
            <a:noFill/>
          </a:ln>
        </p:spPr>
      </p:pic>
      <p:pic>
        <p:nvPicPr>
          <p:cNvPr id="21"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992845" y="3356992"/>
            <a:ext cx="221747" cy="445770"/>
          </a:xfrm>
          <a:prstGeom prst="rect">
            <a:avLst/>
          </a:prstGeom>
          <a:noFill/>
          <a:ln w="9525">
            <a:noFill/>
          </a:ln>
        </p:spPr>
      </p:pic>
      <p:pic>
        <p:nvPicPr>
          <p:cNvPr id="22"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502624" y="3356992"/>
            <a:ext cx="221747" cy="445770"/>
          </a:xfrm>
          <a:prstGeom prst="rect">
            <a:avLst/>
          </a:prstGeom>
          <a:noFill/>
          <a:ln w="9525">
            <a:noFill/>
          </a:ln>
        </p:spPr>
      </p:pic>
      <p:pic>
        <p:nvPicPr>
          <p:cNvPr id="23"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952285" y="3284984"/>
            <a:ext cx="221747" cy="445770"/>
          </a:xfrm>
          <a:prstGeom prst="rect">
            <a:avLst/>
          </a:prstGeom>
          <a:noFill/>
          <a:ln w="9525">
            <a:noFill/>
          </a:ln>
        </p:spPr>
      </p:pic>
      <p:pic>
        <p:nvPicPr>
          <p:cNvPr id="24"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072965" y="3356992"/>
            <a:ext cx="221747" cy="445770"/>
          </a:xfrm>
          <a:prstGeom prst="rect">
            <a:avLst/>
          </a:prstGeom>
          <a:noFill/>
          <a:ln w="9525">
            <a:noFill/>
          </a:ln>
        </p:spPr>
      </p:pic>
      <p:pic>
        <p:nvPicPr>
          <p:cNvPr id="25"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009069" y="3356992"/>
            <a:ext cx="221747" cy="445770"/>
          </a:xfrm>
          <a:prstGeom prst="rect">
            <a:avLst/>
          </a:prstGeom>
          <a:noFill/>
          <a:ln w="9525">
            <a:noFill/>
          </a:ln>
        </p:spPr>
      </p:pic>
      <p:pic>
        <p:nvPicPr>
          <p:cNvPr id="26"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729149" y="3356992"/>
            <a:ext cx="221747" cy="445770"/>
          </a:xfrm>
          <a:prstGeom prst="rect">
            <a:avLst/>
          </a:prstGeom>
          <a:noFill/>
          <a:ln w="9525">
            <a:noFill/>
          </a:ln>
        </p:spPr>
      </p:pic>
    </p:spTree>
    <p:extLst>
      <p:ext uri="{BB962C8B-B14F-4D97-AF65-F5344CB8AC3E}">
        <p14:creationId xmlns:p14="http://schemas.microsoft.com/office/powerpoint/2010/main" val="3087204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37330-0E8D-5319-8836-CD159F6A4EB7}"/>
            </a:ext>
          </a:extLst>
        </p:cNvPr>
        <p:cNvGrpSpPr/>
        <p:nvPr/>
      </p:nvGrpSpPr>
      <p:grpSpPr>
        <a:xfrm>
          <a:off x="0" y="0"/>
          <a:ext cx="0" cy="0"/>
          <a:chOff x="0" y="0"/>
          <a:chExt cx="0" cy="0"/>
        </a:xfrm>
      </p:grpSpPr>
      <p:pic>
        <p:nvPicPr>
          <p:cNvPr id="10" name="Hình ảnh 9">
            <a:extLst>
              <a:ext uri="{FF2B5EF4-FFF2-40B4-BE49-F238E27FC236}">
                <a16:creationId xmlns:a16="http://schemas.microsoft.com/office/drawing/2014/main" id="{ECA93266-72FA-2A13-9838-551C4F0273A5}"/>
              </a:ext>
            </a:extLst>
          </p:cNvPr>
          <p:cNvPicPr>
            <a:picLocks noChangeAspect="1"/>
          </p:cNvPicPr>
          <p:nvPr/>
        </p:nvPicPr>
        <p:blipFill>
          <a:blip r:embed="rId2"/>
          <a:stretch>
            <a:fillRect/>
          </a:stretch>
        </p:blipFill>
        <p:spPr>
          <a:xfrm>
            <a:off x="45720" y="685800"/>
            <a:ext cx="10927080" cy="5646420"/>
          </a:xfrm>
          <a:prstGeom prst="rect">
            <a:avLst/>
          </a:prstGeom>
        </p:spPr>
      </p:pic>
      <p:sp>
        <p:nvSpPr>
          <p:cNvPr id="12" name="Hộp Văn bản 11">
            <a:extLst>
              <a:ext uri="{FF2B5EF4-FFF2-40B4-BE49-F238E27FC236}">
                <a16:creationId xmlns:a16="http://schemas.microsoft.com/office/drawing/2014/main" id="{2006C917-93E0-B5BC-6175-F0AEB26303C6}"/>
              </a:ext>
            </a:extLst>
          </p:cNvPr>
          <p:cNvSpPr txBox="1"/>
          <p:nvPr/>
        </p:nvSpPr>
        <p:spPr>
          <a:xfrm>
            <a:off x="2283098" y="1131660"/>
            <a:ext cx="9483401"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i="1" dirty="0">
                <a:solidFill>
                  <a:srgbClr val="0000FF"/>
                </a:solidFill>
              </a:rPr>
              <a:t> </a:t>
            </a:r>
            <a:r>
              <a:rPr lang="vi-VN" sz="1680" i="1" dirty="0">
                <a:solidFill>
                  <a:srgbClr val="0000FF"/>
                </a:solidFill>
              </a:rPr>
              <a:t>Tình   bạn   tuổi    thơ           đẹp      lắm,            quấn  quýt    bên   nhau         thật     vui.</a:t>
            </a:r>
          </a:p>
        </p:txBody>
      </p:sp>
      <p:sp>
        <p:nvSpPr>
          <p:cNvPr id="13" name="Hộp Văn bản 12">
            <a:extLst>
              <a:ext uri="{FF2B5EF4-FFF2-40B4-BE49-F238E27FC236}">
                <a16:creationId xmlns:a16="http://schemas.microsoft.com/office/drawing/2014/main" id="{17D1210E-D443-3F46-4084-19CFC2843B20}"/>
              </a:ext>
            </a:extLst>
          </p:cNvPr>
          <p:cNvSpPr txBox="1"/>
          <p:nvPr/>
        </p:nvSpPr>
        <p:spPr>
          <a:xfrm>
            <a:off x="949174" y="1721120"/>
            <a:ext cx="10407181"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Hồn nhiên như gió      như     mây.        Tươi đẹp như bướm,    như     hoa.</a:t>
            </a:r>
          </a:p>
        </p:txBody>
      </p:sp>
      <p:sp>
        <p:nvSpPr>
          <p:cNvPr id="14" name="Hộp Văn bản 13">
            <a:extLst>
              <a:ext uri="{FF2B5EF4-FFF2-40B4-BE49-F238E27FC236}">
                <a16:creationId xmlns:a16="http://schemas.microsoft.com/office/drawing/2014/main" id="{433F003E-3C4D-FBFA-0024-A726154033ED}"/>
              </a:ext>
            </a:extLst>
          </p:cNvPr>
          <p:cNvSpPr txBox="1"/>
          <p:nvPr/>
        </p:nvSpPr>
        <p:spPr>
          <a:xfrm>
            <a:off x="1600200" y="2375400"/>
            <a:ext cx="10166299"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Tình   bạn   chúng  em           đẹp       quá,                gắn     bó       như    cây            với     cành.</a:t>
            </a:r>
          </a:p>
        </p:txBody>
      </p:sp>
      <p:sp>
        <p:nvSpPr>
          <p:cNvPr id="15" name="Hộp Văn bản 14">
            <a:extLst>
              <a:ext uri="{FF2B5EF4-FFF2-40B4-BE49-F238E27FC236}">
                <a16:creationId xmlns:a16="http://schemas.microsoft.com/office/drawing/2014/main" id="{D8A7EFC8-0BC2-E25A-AFFF-16E721AD66FB}"/>
              </a:ext>
            </a:extLst>
          </p:cNvPr>
          <p:cNvSpPr txBox="1"/>
          <p:nvPr/>
        </p:nvSpPr>
        <p:spPr>
          <a:xfrm>
            <a:off x="662940" y="2910342"/>
            <a:ext cx="11201400"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dirty="0">
                <a:solidFill>
                  <a:srgbClr val="0000FF"/>
                </a:solidFill>
              </a:rPr>
              <a:t>                </a:t>
            </a:r>
            <a:r>
              <a:rPr lang="vi-VN" sz="1680" i="1" dirty="0">
                <a:solidFill>
                  <a:srgbClr val="0000FF"/>
                </a:solidFill>
              </a:rPr>
              <a:t>Yêu mến nhau như        đàn    chim,           ríu   rít  muôn  ngàn   chuyện   vui.</a:t>
            </a:r>
          </a:p>
        </p:txBody>
      </p:sp>
      <p:sp>
        <p:nvSpPr>
          <p:cNvPr id="16" name="Hộp Văn bản 15">
            <a:extLst>
              <a:ext uri="{FF2B5EF4-FFF2-40B4-BE49-F238E27FC236}">
                <a16:creationId xmlns:a16="http://schemas.microsoft.com/office/drawing/2014/main" id="{D47B50C4-29A6-B57F-7B5A-5EA1F26D8171}"/>
              </a:ext>
            </a:extLst>
          </p:cNvPr>
          <p:cNvSpPr txBox="1"/>
          <p:nvPr/>
        </p:nvSpPr>
        <p:spPr>
          <a:xfrm>
            <a:off x="448277" y="3558387"/>
            <a:ext cx="9555480"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dirty="0">
                <a:solidFill>
                  <a:srgbClr val="0000FF"/>
                </a:solidFill>
              </a:rPr>
              <a:t>                           </a:t>
            </a:r>
            <a:r>
              <a:rPr lang="vi-VN" sz="1680" i="1" dirty="0">
                <a:solidFill>
                  <a:srgbClr val="0000FF"/>
                </a:solidFill>
              </a:rPr>
              <a:t>Tình  bạn  tuổi      thơ,                                            đẹp   như  giấc              mơ.</a:t>
            </a:r>
          </a:p>
        </p:txBody>
      </p:sp>
      <p:sp>
        <p:nvSpPr>
          <p:cNvPr id="17" name="Hộp Văn bản 16">
            <a:extLst>
              <a:ext uri="{FF2B5EF4-FFF2-40B4-BE49-F238E27FC236}">
                <a16:creationId xmlns:a16="http://schemas.microsoft.com/office/drawing/2014/main" id="{58B3A257-47C2-D59B-6AC5-14BC733E7C50}"/>
              </a:ext>
            </a:extLst>
          </p:cNvPr>
          <p:cNvSpPr txBox="1"/>
          <p:nvPr/>
        </p:nvSpPr>
        <p:spPr>
          <a:xfrm>
            <a:off x="1417320" y="4200208"/>
            <a:ext cx="9230060" cy="387798"/>
          </a:xfrm>
          <a:prstGeom prst="rect">
            <a:avLst/>
          </a:prstGeom>
          <a:noFill/>
        </p:spPr>
        <p:txBody>
          <a:bodyPr wrap="square">
            <a:spAutoFit/>
          </a:bodyPr>
          <a:lstStyle/>
          <a:p>
            <a:pPr algn="l" defTabSz="548640" eaLnBrk="1" fontAlgn="auto" hangingPunct="1">
              <a:spcBef>
                <a:spcPts val="0"/>
              </a:spcBef>
              <a:spcAft>
                <a:spcPts val="0"/>
              </a:spcAft>
              <a:defRPr/>
            </a:pPr>
            <a:r>
              <a:rPr lang="vi-VN" sz="1920" dirty="0">
                <a:solidFill>
                  <a:srgbClr val="0000FF"/>
                </a:solidFill>
              </a:rPr>
              <a:t>       </a:t>
            </a:r>
            <a:r>
              <a:rPr lang="vi-VN" sz="1680" i="1" dirty="0">
                <a:solidFill>
                  <a:srgbClr val="0000FF"/>
                </a:solidFill>
              </a:rPr>
              <a:t>Tình       bạn        tuổi        thơ,                                                             thắm    hồng      cuộc  sống.</a:t>
            </a:r>
          </a:p>
        </p:txBody>
      </p:sp>
      <p:sp>
        <p:nvSpPr>
          <p:cNvPr id="18" name="Hộp Văn bản 17">
            <a:extLst>
              <a:ext uri="{FF2B5EF4-FFF2-40B4-BE49-F238E27FC236}">
                <a16:creationId xmlns:a16="http://schemas.microsoft.com/office/drawing/2014/main" id="{3BC7ABC0-C720-D5A0-AB4E-10B265577517}"/>
              </a:ext>
            </a:extLst>
          </p:cNvPr>
          <p:cNvSpPr txBox="1"/>
          <p:nvPr/>
        </p:nvSpPr>
        <p:spPr>
          <a:xfrm>
            <a:off x="2697480" y="4811390"/>
            <a:ext cx="10287000"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Mai        đây          chúng       em              lớn         lên,              dù      cách     xa</a:t>
            </a:r>
          </a:p>
        </p:txBody>
      </p:sp>
      <p:sp>
        <p:nvSpPr>
          <p:cNvPr id="19" name="Hộp Văn bản 18">
            <a:extLst>
              <a:ext uri="{FF2B5EF4-FFF2-40B4-BE49-F238E27FC236}">
                <a16:creationId xmlns:a16="http://schemas.microsoft.com/office/drawing/2014/main" id="{6F412AA5-9BC8-1FC0-1720-6B25C1A1F800}"/>
              </a:ext>
            </a:extLst>
          </p:cNvPr>
          <p:cNvSpPr txBox="1"/>
          <p:nvPr/>
        </p:nvSpPr>
        <p:spPr>
          <a:xfrm>
            <a:off x="1097280" y="5501102"/>
            <a:ext cx="10561320"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nhau        bốn      phương,    lòng      em      vẫn           luôn          nhớ     hoài            bao       kỉ        niệm</a:t>
            </a:r>
          </a:p>
        </p:txBody>
      </p:sp>
      <p:sp>
        <p:nvSpPr>
          <p:cNvPr id="20" name="Hộp Văn bản 19">
            <a:extLst>
              <a:ext uri="{FF2B5EF4-FFF2-40B4-BE49-F238E27FC236}">
                <a16:creationId xmlns:a16="http://schemas.microsoft.com/office/drawing/2014/main" id="{0286A2CB-C449-E42F-61A5-FF0DC49A1F33}"/>
              </a:ext>
            </a:extLst>
          </p:cNvPr>
          <p:cNvSpPr txBox="1"/>
          <p:nvPr/>
        </p:nvSpPr>
        <p:spPr>
          <a:xfrm>
            <a:off x="872105" y="6143457"/>
            <a:ext cx="10561320" cy="350865"/>
          </a:xfrm>
          <a:prstGeom prst="rect">
            <a:avLst/>
          </a:prstGeom>
          <a:noFill/>
        </p:spPr>
        <p:txBody>
          <a:bodyPr wrap="square">
            <a:spAutoFit/>
          </a:bodyPr>
          <a:lstStyle/>
          <a:p>
            <a:pPr algn="l" defTabSz="548640" eaLnBrk="1" fontAlgn="auto" hangingPunct="1">
              <a:spcBef>
                <a:spcPts val="0"/>
              </a:spcBef>
              <a:spcAft>
                <a:spcPts val="0"/>
              </a:spcAft>
              <a:defRPr/>
            </a:pPr>
            <a:r>
              <a:rPr lang="vi-VN" sz="1680" i="1" dirty="0">
                <a:solidFill>
                  <a:srgbClr val="0000FF"/>
                </a:solidFill>
              </a:rPr>
              <a:t>     đẹp.       Tình bạn tuổi   thơ.                          ….đẹp .                                  Tình bạn tuổi thơ.</a:t>
            </a:r>
          </a:p>
        </p:txBody>
      </p:sp>
      <p:sp>
        <p:nvSpPr>
          <p:cNvPr id="21" name="Hộp Văn bản 20">
            <a:extLst>
              <a:ext uri="{FF2B5EF4-FFF2-40B4-BE49-F238E27FC236}">
                <a16:creationId xmlns:a16="http://schemas.microsoft.com/office/drawing/2014/main" id="{7EBAD71C-C08A-8148-A737-EB60CF154CEF}"/>
              </a:ext>
            </a:extLst>
          </p:cNvPr>
          <p:cNvSpPr txBox="1"/>
          <p:nvPr/>
        </p:nvSpPr>
        <p:spPr>
          <a:xfrm>
            <a:off x="3246120" y="313150"/>
            <a:ext cx="4983480" cy="461665"/>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algn="l" defTabSz="548640" eaLnBrk="1" fontAlgn="auto" hangingPunct="1">
              <a:spcBef>
                <a:spcPts val="0"/>
              </a:spcBef>
              <a:spcAft>
                <a:spcPts val="0"/>
              </a:spcAft>
              <a:defRPr/>
            </a:pPr>
            <a:r>
              <a:rPr lang="vi-VN" sz="2400" b="1" dirty="0">
                <a:solidFill>
                  <a:srgbClr val="C00000"/>
                </a:solidFill>
              </a:rPr>
              <a:t>Tình bạn tuổi thơ</a:t>
            </a:r>
          </a:p>
        </p:txBody>
      </p:sp>
      <p:sp>
        <p:nvSpPr>
          <p:cNvPr id="22" name="Hộp Văn bản 21">
            <a:extLst>
              <a:ext uri="{FF2B5EF4-FFF2-40B4-BE49-F238E27FC236}">
                <a16:creationId xmlns:a16="http://schemas.microsoft.com/office/drawing/2014/main" id="{77F52362-6865-1AFC-1DA6-9ED680CC7CAD}"/>
              </a:ext>
            </a:extLst>
          </p:cNvPr>
          <p:cNvSpPr txBox="1"/>
          <p:nvPr/>
        </p:nvSpPr>
        <p:spPr>
          <a:xfrm>
            <a:off x="6995160" y="515142"/>
            <a:ext cx="4983480" cy="31393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algn="l" defTabSz="548640" eaLnBrk="1" fontAlgn="auto" hangingPunct="1">
              <a:spcBef>
                <a:spcPts val="0"/>
              </a:spcBef>
              <a:spcAft>
                <a:spcPts val="0"/>
              </a:spcAft>
              <a:defRPr/>
            </a:pPr>
            <a:r>
              <a:rPr lang="vi-VN" sz="1440" b="1" i="1" dirty="0">
                <a:solidFill>
                  <a:srgbClr val="1F497D"/>
                </a:solidFill>
              </a:rPr>
              <a:t>Nhạc và lời: Nguyễn Quốc Việt</a:t>
            </a:r>
          </a:p>
        </p:txBody>
      </p:sp>
      <p:sp>
        <p:nvSpPr>
          <p:cNvPr id="23" name="Hộp Văn bản 22">
            <a:extLst>
              <a:ext uri="{FF2B5EF4-FFF2-40B4-BE49-F238E27FC236}">
                <a16:creationId xmlns:a16="http://schemas.microsoft.com/office/drawing/2014/main" id="{42235CFB-5FE5-DF96-B2EF-2D3F2ABE2F48}"/>
              </a:ext>
            </a:extLst>
          </p:cNvPr>
          <p:cNvSpPr txBox="1"/>
          <p:nvPr/>
        </p:nvSpPr>
        <p:spPr>
          <a:xfrm>
            <a:off x="1394460" y="571820"/>
            <a:ext cx="4983480" cy="276999"/>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algn="l" defTabSz="548640" eaLnBrk="1" fontAlgn="auto" hangingPunct="1">
              <a:spcBef>
                <a:spcPts val="0"/>
              </a:spcBef>
              <a:spcAft>
                <a:spcPts val="0"/>
              </a:spcAft>
              <a:defRPr/>
            </a:pPr>
            <a:r>
              <a:rPr lang="vi-VN" sz="1200" b="1" i="1" dirty="0">
                <a:solidFill>
                  <a:srgbClr val="1F497D"/>
                </a:solidFill>
              </a:rPr>
              <a:t>Hơi nhanh-vui tươi</a:t>
            </a:r>
          </a:p>
        </p:txBody>
      </p:sp>
    </p:spTree>
    <p:extLst>
      <p:ext uri="{BB962C8B-B14F-4D97-AF65-F5344CB8AC3E}">
        <p14:creationId xmlns:p14="http://schemas.microsoft.com/office/powerpoint/2010/main" val="24696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4291D4B-5E53-D59A-6927-DD3143D19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7" y="-27384"/>
            <a:ext cx="2731604" cy="2537460"/>
          </a:xfrm>
          <a:prstGeom prst="rect">
            <a:avLst/>
          </a:prstGeom>
        </p:spPr>
      </p:pic>
      <p:sp>
        <p:nvSpPr>
          <p:cNvPr id="8" name="Hộp Văn bản 7">
            <a:extLst>
              <a:ext uri="{FF2B5EF4-FFF2-40B4-BE49-F238E27FC236}">
                <a16:creationId xmlns:a16="http://schemas.microsoft.com/office/drawing/2014/main" id="{93774838-EFCF-FA18-D3AD-70101E0A2256}"/>
              </a:ext>
            </a:extLst>
          </p:cNvPr>
          <p:cNvSpPr txBox="1"/>
          <p:nvPr/>
        </p:nvSpPr>
        <p:spPr>
          <a:xfrm>
            <a:off x="-3108857" y="2492896"/>
            <a:ext cx="8981591" cy="978729"/>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defTabSz="548640" eaLnBrk="1" fontAlgn="auto" hangingPunct="1">
              <a:lnSpc>
                <a:spcPct val="150000"/>
              </a:lnSpc>
              <a:spcBef>
                <a:spcPts val="0"/>
              </a:spcBef>
              <a:spcAft>
                <a:spcPts val="0"/>
              </a:spcAft>
              <a:defRPr/>
            </a:pPr>
            <a:r>
              <a:rPr lang="vi-VN" sz="1920" b="1" dirty="0">
                <a:solidFill>
                  <a:srgbClr val="7030A0"/>
                </a:solidFill>
              </a:rPr>
              <a:t>Nhạc sĩ Lưu Hữu Phước </a:t>
            </a:r>
            <a:endParaRPr lang="en-US" sz="1920" b="1" dirty="0">
              <a:solidFill>
                <a:srgbClr val="7030A0"/>
              </a:solidFill>
            </a:endParaRPr>
          </a:p>
          <a:p>
            <a:pPr defTabSz="548640" eaLnBrk="1" fontAlgn="auto" hangingPunct="1">
              <a:lnSpc>
                <a:spcPct val="150000"/>
              </a:lnSpc>
              <a:spcBef>
                <a:spcPts val="0"/>
              </a:spcBef>
              <a:spcAft>
                <a:spcPts val="0"/>
              </a:spcAft>
              <a:defRPr/>
            </a:pPr>
            <a:r>
              <a:rPr lang="en-US" sz="1920" b="1" dirty="0">
                <a:solidFill>
                  <a:srgbClr val="7030A0"/>
                </a:solidFill>
              </a:rPr>
              <a:t>(1921- 1989)</a:t>
            </a:r>
            <a:endParaRPr lang="vi-VN" sz="1920" b="1" dirty="0">
              <a:solidFill>
                <a:srgbClr val="7030A0"/>
              </a:solidFill>
            </a:endParaRPr>
          </a:p>
        </p:txBody>
      </p:sp>
      <p:sp>
        <p:nvSpPr>
          <p:cNvPr id="3" name="TextBox 2">
            <a:extLst>
              <a:ext uri="{FF2B5EF4-FFF2-40B4-BE49-F238E27FC236}">
                <a16:creationId xmlns:a16="http://schemas.microsoft.com/office/drawing/2014/main" id="{BBEF1322-65E3-0F05-EC47-2EE8657BF7F0}"/>
              </a:ext>
            </a:extLst>
          </p:cNvPr>
          <p:cNvSpPr txBox="1"/>
          <p:nvPr/>
        </p:nvSpPr>
        <p:spPr>
          <a:xfrm>
            <a:off x="3038128" y="1039376"/>
            <a:ext cx="7747152" cy="2677656"/>
          </a:xfrm>
          <a:prstGeom prst="rect">
            <a:avLst/>
          </a:prstGeom>
          <a:noFill/>
        </p:spPr>
        <p:txBody>
          <a:bodyPr wrap="square" rtlCol="0">
            <a:spAutoFit/>
          </a:bodyPr>
          <a:lstStyle/>
          <a:p>
            <a:pPr algn="just"/>
            <a:r>
              <a:rPr lang="en-US" sz="2400" b="1" dirty="0">
                <a:solidFill>
                  <a:srgbClr val="0000FF"/>
                </a:solidFill>
              </a:rPr>
              <a:t>       </a:t>
            </a:r>
            <a:r>
              <a:rPr lang="vi-VN" sz="2400" b="1" dirty="0">
                <a:solidFill>
                  <a:srgbClr val="0000FF"/>
                </a:solidFill>
              </a:rPr>
              <a:t>Ông sinh ngày 12 tháng 9  năm 1921 tại quận Ô Môn, tỉnh Cần Thơ</a:t>
            </a:r>
            <a:r>
              <a:rPr lang="en-US" sz="2400" b="1" dirty="0">
                <a:solidFill>
                  <a:srgbClr val="0000FF"/>
                </a:solidFill>
              </a:rPr>
              <a:t>. N</a:t>
            </a:r>
            <a:r>
              <a:rPr lang="vi-VN" sz="2400" b="1" dirty="0">
                <a:solidFill>
                  <a:srgbClr val="0000FF"/>
                </a:solidFill>
              </a:rPr>
              <a:t>ay thuộc thành phố Cần Thơ. Ông là một tài năng âm nhạc thuộc thế hệ các nhạc sĩ của Việt Nam những năm 1940 và có nhiều cống hiến cho nền âm nhạc nước nhà. Để tôn vinh công lao của nhạc sĩ, đã có những con đường, tên phố ở thủ đô Hà Nội, thành phố Cần Thơ mang tên ông.</a:t>
            </a:r>
            <a:endParaRPr lang="en-US" sz="2400" dirty="0"/>
          </a:p>
        </p:txBody>
      </p:sp>
      <p:sp>
        <p:nvSpPr>
          <p:cNvPr id="7" name="TextBox 6">
            <a:extLst>
              <a:ext uri="{FF2B5EF4-FFF2-40B4-BE49-F238E27FC236}">
                <a16:creationId xmlns:a16="http://schemas.microsoft.com/office/drawing/2014/main" id="{BD88CFDE-D4A5-D0A3-F23A-6D8AD7B899C1}"/>
              </a:ext>
            </a:extLst>
          </p:cNvPr>
          <p:cNvSpPr txBox="1"/>
          <p:nvPr/>
        </p:nvSpPr>
        <p:spPr>
          <a:xfrm>
            <a:off x="16137" y="3717032"/>
            <a:ext cx="10956663" cy="1846659"/>
          </a:xfrm>
          <a:prstGeom prst="rect">
            <a:avLst/>
          </a:prstGeom>
          <a:noFill/>
        </p:spPr>
        <p:txBody>
          <a:bodyPr wrap="square" rtlCol="0">
            <a:spAutoFit/>
          </a:bodyPr>
          <a:lstStyle/>
          <a:p>
            <a:pPr algn="just"/>
            <a:r>
              <a:rPr lang="en-US" sz="2400" b="1" dirty="0">
                <a:solidFill>
                  <a:srgbClr val="0000FF"/>
                </a:solidFill>
              </a:rPr>
              <a:t>	N</a:t>
            </a:r>
            <a:r>
              <a:rPr lang="vi-VN" sz="2400" b="1" dirty="0">
                <a:solidFill>
                  <a:srgbClr val="0000FF"/>
                </a:solidFill>
              </a:rPr>
              <a:t>ăm 1975, viện hàn lâm nghệ thuật Cộng hòa Dân chủ Đức đã phong hàm giáo sư-viện sĩ cho nhạc sĩ Lưu Hữu Phước. Ông cũng vinh dự được nhà nước Việt Nam tặng thưởng huân chương độc lập hạng I năm 1987, giải thưởng Hồ Chí Minh về văn học nghệ thuật đợt I năm 1996…</a:t>
            </a:r>
          </a:p>
          <a:p>
            <a:endParaRPr lang="en-US" dirty="0"/>
          </a:p>
        </p:txBody>
      </p:sp>
      <p:sp>
        <p:nvSpPr>
          <p:cNvPr id="9" name="TextBox 8">
            <a:extLst>
              <a:ext uri="{FF2B5EF4-FFF2-40B4-BE49-F238E27FC236}">
                <a16:creationId xmlns:a16="http://schemas.microsoft.com/office/drawing/2014/main" id="{B95F2FB8-7596-BAE8-5595-44DE5727913B}"/>
              </a:ext>
            </a:extLst>
          </p:cNvPr>
          <p:cNvSpPr txBox="1"/>
          <p:nvPr/>
        </p:nvSpPr>
        <p:spPr>
          <a:xfrm>
            <a:off x="3326160" y="116632"/>
            <a:ext cx="7531128" cy="1107996"/>
          </a:xfrm>
          <a:prstGeom prst="rect">
            <a:avLst/>
          </a:prstGeom>
          <a:noFill/>
        </p:spPr>
        <p:txBody>
          <a:bodyPr wrap="square" rtlCol="0">
            <a:spAutoFit/>
          </a:bodyPr>
          <a:lstStyle/>
          <a:p>
            <a:pPr algn="just"/>
            <a:r>
              <a:rPr lang="en-US" sz="2400" b="1" dirty="0">
                <a:solidFill>
                  <a:srgbClr val="0000FF"/>
                </a:solidFill>
              </a:rPr>
              <a:t>    </a:t>
            </a:r>
            <a:r>
              <a:rPr lang="vi-VN" sz="2400" b="1" dirty="0">
                <a:solidFill>
                  <a:srgbClr val="0000FF"/>
                </a:solidFill>
              </a:rPr>
              <a:t>Nhạc sĩ Lưu Hữu Phước còn có bút danh là Huỳnh Minh Siêng, Long Hưng, Anh Lưu, Hồng Chí</a:t>
            </a:r>
            <a:r>
              <a:rPr lang="en-US" sz="2400" b="1" dirty="0">
                <a:solidFill>
                  <a:srgbClr val="0000FF"/>
                </a:solidFill>
              </a:rPr>
              <a:t>.</a:t>
            </a:r>
            <a:endParaRPr lang="vi-VN" sz="2400" b="1" dirty="0">
              <a:solidFill>
                <a:srgbClr val="0000FF"/>
              </a:solidFill>
            </a:endParaRPr>
          </a:p>
          <a:p>
            <a:endParaRPr lang="en-US" dirty="0"/>
          </a:p>
        </p:txBody>
      </p:sp>
      <p:sp>
        <p:nvSpPr>
          <p:cNvPr id="2" name="TextBox 1">
            <a:extLst>
              <a:ext uri="{FF2B5EF4-FFF2-40B4-BE49-F238E27FC236}">
                <a16:creationId xmlns:a16="http://schemas.microsoft.com/office/drawing/2014/main" id="{D490BC8A-87BB-B815-A31C-2DD5F6CA2B1E}"/>
              </a:ext>
            </a:extLst>
          </p:cNvPr>
          <p:cNvSpPr txBox="1"/>
          <p:nvPr/>
        </p:nvSpPr>
        <p:spPr>
          <a:xfrm>
            <a:off x="16137" y="5301208"/>
            <a:ext cx="10940525" cy="1846659"/>
          </a:xfrm>
          <a:prstGeom prst="rect">
            <a:avLst/>
          </a:prstGeom>
          <a:noFill/>
        </p:spPr>
        <p:txBody>
          <a:bodyPr wrap="square" rtlCol="0">
            <a:spAutoFit/>
          </a:bodyPr>
          <a:lstStyle/>
          <a:p>
            <a:pPr algn="just"/>
            <a:r>
              <a:rPr lang="en-US" sz="2400" b="1" dirty="0">
                <a:solidFill>
                  <a:srgbClr val="0000FF"/>
                </a:solidFill>
              </a:rPr>
              <a:t>	</a:t>
            </a:r>
            <a:r>
              <a:rPr lang="vi-VN" sz="2400" b="1" dirty="0">
                <a:solidFill>
                  <a:srgbClr val="0000FF"/>
                </a:solidFill>
              </a:rPr>
              <a:t>Một số tác phẩm nổi tiếng viết cho thiếu nhi của nhạc sĩ phải kể đến như các bài:</a:t>
            </a:r>
            <a:r>
              <a:rPr lang="en-US" sz="2400" b="1" dirty="0">
                <a:solidFill>
                  <a:srgbClr val="0000FF"/>
                </a:solidFill>
              </a:rPr>
              <a:t> T</a:t>
            </a:r>
            <a:r>
              <a:rPr lang="vi-VN" sz="2400" b="1" dirty="0">
                <a:solidFill>
                  <a:srgbClr val="0000FF"/>
                </a:solidFill>
              </a:rPr>
              <a:t>hiếu nhi thế giới liên hoan, </a:t>
            </a:r>
            <a:r>
              <a:rPr lang="en-US" sz="2400" b="1" dirty="0">
                <a:solidFill>
                  <a:srgbClr val="0000FF"/>
                </a:solidFill>
              </a:rPr>
              <a:t>M</a:t>
            </a:r>
            <a:r>
              <a:rPr lang="vi-VN" sz="2400" b="1" dirty="0">
                <a:solidFill>
                  <a:srgbClr val="0000FF"/>
                </a:solidFill>
              </a:rPr>
              <a:t>úa vui,… riêng bài hát “Reo vang bình minh” được bình chọn là một trong 50 bài hát thiếu nhi hay nhất thế kỷ 20 của Việt Nam.</a:t>
            </a:r>
            <a:endParaRPr lang="en-US" sz="2400" b="1" dirty="0">
              <a:solidFill>
                <a:srgbClr val="0000FF"/>
              </a:solidFill>
            </a:endParaRPr>
          </a:p>
          <a:p>
            <a:endParaRPr lang="en-US" dirty="0"/>
          </a:p>
        </p:txBody>
      </p:sp>
    </p:spTree>
    <p:extLst>
      <p:ext uri="{BB962C8B-B14F-4D97-AF65-F5344CB8AC3E}">
        <p14:creationId xmlns:p14="http://schemas.microsoft.com/office/powerpoint/2010/main" val="26747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A0C522A-C986-111C-50EA-64771A8FB0C7}"/>
              </a:ext>
            </a:extLst>
          </p:cNvPr>
          <p:cNvSpPr/>
          <p:nvPr/>
        </p:nvSpPr>
        <p:spPr>
          <a:xfrm>
            <a:off x="3886200" y="6255287"/>
            <a:ext cx="3200400" cy="300077"/>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l" defTabSz="548640" eaLnBrk="1" fontAlgn="auto" hangingPunct="1">
              <a:spcBef>
                <a:spcPts val="0"/>
              </a:spcBef>
              <a:spcAft>
                <a:spcPts val="0"/>
              </a:spcAft>
              <a:defRPr/>
            </a:pPr>
            <a:endParaRPr lang="vi-VN" sz="1080">
              <a:solidFill>
                <a:prstClr val="black"/>
              </a:solidFill>
              <a:latin typeface="Arial" panose="020B0604020202020204" pitchFamily="34" charset="0"/>
            </a:endParaRPr>
          </a:p>
        </p:txBody>
      </p:sp>
      <p:sp>
        <p:nvSpPr>
          <p:cNvPr id="11" name="Freeform 6">
            <a:extLst>
              <a:ext uri="{FF2B5EF4-FFF2-40B4-BE49-F238E27FC236}">
                <a16:creationId xmlns:a16="http://schemas.microsoft.com/office/drawing/2014/main" id="{34F9D462-9EF0-2D3F-254C-1EF7F4D48296}"/>
              </a:ext>
            </a:extLst>
          </p:cNvPr>
          <p:cNvSpPr/>
          <p:nvPr/>
        </p:nvSpPr>
        <p:spPr>
          <a:xfrm>
            <a:off x="457200" y="6194516"/>
            <a:ext cx="3200400" cy="300077"/>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l" defTabSz="548640" eaLnBrk="1" fontAlgn="auto" hangingPunct="1">
              <a:spcBef>
                <a:spcPts val="0"/>
              </a:spcBef>
              <a:spcAft>
                <a:spcPts val="0"/>
              </a:spcAft>
              <a:defRPr/>
            </a:pPr>
            <a:endParaRPr lang="vi-VN" sz="1080">
              <a:solidFill>
                <a:prstClr val="black"/>
              </a:solidFill>
              <a:latin typeface="Arial" panose="020B0604020202020204" pitchFamily="34" charset="0"/>
            </a:endParaRPr>
          </a:p>
        </p:txBody>
      </p:sp>
      <p:sp>
        <p:nvSpPr>
          <p:cNvPr id="12" name="Freeform 6">
            <a:extLst>
              <a:ext uri="{FF2B5EF4-FFF2-40B4-BE49-F238E27FC236}">
                <a16:creationId xmlns:a16="http://schemas.microsoft.com/office/drawing/2014/main" id="{13E7F360-8A3C-F6AA-13C3-D852EA84C0F8}"/>
              </a:ext>
            </a:extLst>
          </p:cNvPr>
          <p:cNvSpPr/>
          <p:nvPr/>
        </p:nvSpPr>
        <p:spPr>
          <a:xfrm>
            <a:off x="7680960" y="6215023"/>
            <a:ext cx="3200400" cy="300077"/>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pPr algn="l" defTabSz="548640" eaLnBrk="1" fontAlgn="auto" hangingPunct="1">
              <a:spcBef>
                <a:spcPts val="0"/>
              </a:spcBef>
              <a:spcAft>
                <a:spcPts val="0"/>
              </a:spcAft>
              <a:defRPr/>
            </a:pPr>
            <a:endParaRPr lang="vi-VN" sz="1080">
              <a:solidFill>
                <a:prstClr val="black"/>
              </a:solidFill>
              <a:latin typeface="Arial" panose="020B0604020202020204" pitchFamily="34" charset="0"/>
            </a:endParaRPr>
          </a:p>
        </p:txBody>
      </p:sp>
      <p:pic>
        <p:nvPicPr>
          <p:cNvPr id="13" name="Picture 2">
            <a:extLst>
              <a:ext uri="{FF2B5EF4-FFF2-40B4-BE49-F238E27FC236}">
                <a16:creationId xmlns:a16="http://schemas.microsoft.com/office/drawing/2014/main" id="{BD59322C-B532-A4CA-4184-ECE977449B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77841" y="6326164"/>
            <a:ext cx="5332329" cy="186744"/>
          </a:xfrm>
          <a:prstGeom prst="rect">
            <a:avLst/>
          </a:prstGeom>
        </p:spPr>
      </p:pic>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 y="6370618"/>
            <a:ext cx="5943599" cy="144481"/>
          </a:xfrm>
          <a:prstGeom prst="rect">
            <a:avLst/>
          </a:prstGeom>
        </p:spPr>
      </p:pic>
      <p:sp>
        <p:nvSpPr>
          <p:cNvPr id="2" name="TextBox 1">
            <a:extLst>
              <a:ext uri="{FF2B5EF4-FFF2-40B4-BE49-F238E27FC236}">
                <a16:creationId xmlns:a16="http://schemas.microsoft.com/office/drawing/2014/main" id="{764F6204-BA65-60C6-379D-BA018885536E}"/>
              </a:ext>
            </a:extLst>
          </p:cNvPr>
          <p:cNvSpPr txBox="1"/>
          <p:nvPr/>
        </p:nvSpPr>
        <p:spPr>
          <a:xfrm>
            <a:off x="157808" y="2258869"/>
            <a:ext cx="10719876" cy="954107"/>
          </a:xfrm>
          <a:prstGeom prst="rect">
            <a:avLst/>
          </a:prstGeom>
          <a:noFill/>
        </p:spPr>
        <p:txBody>
          <a:bodyPr wrap="square" rtlCol="0">
            <a:spAutoFit/>
          </a:bodyPr>
          <a:lstStyle/>
          <a:p>
            <a:pPr algn="just"/>
            <a:r>
              <a:rPr lang="en-US" sz="2800" b="1" dirty="0"/>
              <a:t>2. </a:t>
            </a:r>
            <a:r>
              <a:rPr lang="en-US" sz="2800" b="1" dirty="0" err="1"/>
              <a:t>Ông</a:t>
            </a:r>
            <a:r>
              <a:rPr lang="en-US" sz="2800" b="1" dirty="0"/>
              <a:t> </a:t>
            </a:r>
            <a:r>
              <a:rPr lang="en-US" sz="2800" b="1" dirty="0" err="1"/>
              <a:t>đã</a:t>
            </a:r>
            <a:r>
              <a:rPr lang="en-US" sz="2800" b="1" dirty="0"/>
              <a:t> </a:t>
            </a:r>
            <a:r>
              <a:rPr lang="en-US" sz="2800" b="1" dirty="0" err="1"/>
              <a:t>được</a:t>
            </a:r>
            <a:r>
              <a:rPr lang="en-US" sz="2800" b="1" dirty="0"/>
              <a:t> </a:t>
            </a:r>
            <a:r>
              <a:rPr lang="en-US" sz="2800" b="1" dirty="0" err="1"/>
              <a:t>tặng</a:t>
            </a:r>
            <a:r>
              <a:rPr lang="en-US" sz="2800" b="1" dirty="0"/>
              <a:t> </a:t>
            </a:r>
            <a:r>
              <a:rPr lang="en-US" sz="2800" b="1" dirty="0" err="1"/>
              <a:t>những</a:t>
            </a:r>
            <a:r>
              <a:rPr lang="en-US" sz="2800" b="1" dirty="0"/>
              <a:t> </a:t>
            </a:r>
            <a:r>
              <a:rPr lang="en-US" sz="2800" b="1" dirty="0" err="1"/>
              <a:t>giải</a:t>
            </a:r>
            <a:r>
              <a:rPr lang="en-US" sz="2800" b="1" dirty="0"/>
              <a:t> </a:t>
            </a:r>
            <a:r>
              <a:rPr lang="en-US" sz="2800" b="1" dirty="0" err="1"/>
              <a:t>thưởng</a:t>
            </a:r>
            <a:r>
              <a:rPr lang="en-US" sz="2800" b="1" dirty="0"/>
              <a:t> </a:t>
            </a:r>
            <a:r>
              <a:rPr lang="en-US" sz="2800" b="1" dirty="0" err="1"/>
              <a:t>nào</a:t>
            </a:r>
            <a:r>
              <a:rPr lang="en-US" sz="2800" b="1" dirty="0"/>
              <a:t>? Em </a:t>
            </a:r>
            <a:r>
              <a:rPr lang="en-US" sz="2800" b="1" dirty="0" err="1"/>
              <a:t>đã</a:t>
            </a:r>
            <a:r>
              <a:rPr lang="en-US" sz="2800" b="1" dirty="0"/>
              <a:t> </a:t>
            </a:r>
            <a:r>
              <a:rPr lang="en-US" sz="2800" b="1" dirty="0" err="1"/>
              <a:t>nghe</a:t>
            </a:r>
            <a:r>
              <a:rPr lang="en-US" sz="2800" b="1" dirty="0"/>
              <a:t> </a:t>
            </a:r>
            <a:r>
              <a:rPr lang="en-US" sz="2800" b="1" dirty="0" err="1"/>
              <a:t>hoặc</a:t>
            </a:r>
            <a:r>
              <a:rPr lang="en-US" sz="2800" b="1" dirty="0"/>
              <a:t> </a:t>
            </a:r>
            <a:r>
              <a:rPr lang="en-US" sz="2800" b="1" dirty="0" err="1"/>
              <a:t>biết</a:t>
            </a:r>
            <a:r>
              <a:rPr lang="en-US" sz="2800" b="1" dirty="0"/>
              <a:t> </a:t>
            </a:r>
            <a:r>
              <a:rPr lang="en-US" sz="2800" b="1" dirty="0" err="1"/>
              <a:t>những</a:t>
            </a:r>
            <a:r>
              <a:rPr lang="en-US" sz="2800" b="1" dirty="0"/>
              <a:t> </a:t>
            </a:r>
            <a:r>
              <a:rPr lang="en-US" sz="2800" b="1" dirty="0" err="1"/>
              <a:t>bài</a:t>
            </a:r>
            <a:r>
              <a:rPr lang="en-US" sz="2800" b="1" dirty="0"/>
              <a:t> </a:t>
            </a:r>
            <a:r>
              <a:rPr lang="en-US" sz="2800" b="1" dirty="0" err="1"/>
              <a:t>hát</a:t>
            </a:r>
            <a:r>
              <a:rPr lang="en-US" sz="2800" b="1" dirty="0"/>
              <a:t> </a:t>
            </a:r>
            <a:r>
              <a:rPr lang="en-US" sz="2800" b="1" dirty="0" err="1"/>
              <a:t>nào</a:t>
            </a:r>
            <a:r>
              <a:rPr lang="en-US" sz="2800" b="1" dirty="0"/>
              <a:t> </a:t>
            </a:r>
            <a:r>
              <a:rPr lang="en-US" sz="2800" b="1" dirty="0" err="1"/>
              <a:t>của</a:t>
            </a:r>
            <a:r>
              <a:rPr lang="en-US" sz="2800" b="1" dirty="0"/>
              <a:t> </a:t>
            </a:r>
            <a:r>
              <a:rPr lang="en-US" sz="2800" b="1" dirty="0" err="1"/>
              <a:t>ông</a:t>
            </a:r>
            <a:r>
              <a:rPr lang="en-US" sz="2800" b="1" dirty="0"/>
              <a:t>?</a:t>
            </a:r>
            <a:endParaRPr lang="en-US" sz="2800" dirty="0"/>
          </a:p>
        </p:txBody>
      </p:sp>
      <p:sp>
        <p:nvSpPr>
          <p:cNvPr id="3" name="TextBox 2">
            <a:extLst>
              <a:ext uri="{FF2B5EF4-FFF2-40B4-BE49-F238E27FC236}">
                <a16:creationId xmlns:a16="http://schemas.microsoft.com/office/drawing/2014/main" id="{3B152D5B-7519-7DF8-BAB7-BAA3E349F5D9}"/>
              </a:ext>
            </a:extLst>
          </p:cNvPr>
          <p:cNvSpPr txBox="1"/>
          <p:nvPr/>
        </p:nvSpPr>
        <p:spPr>
          <a:xfrm>
            <a:off x="109832" y="1374784"/>
            <a:ext cx="10771528" cy="800219"/>
          </a:xfrm>
          <a:prstGeom prst="rect">
            <a:avLst/>
          </a:prstGeom>
          <a:noFill/>
        </p:spPr>
        <p:txBody>
          <a:bodyPr wrap="square" rtlCol="0">
            <a:spAutoFit/>
          </a:bodyPr>
          <a:lstStyle/>
          <a:p>
            <a:pPr algn="just"/>
            <a:r>
              <a:rPr lang="en-US" sz="2800" b="1" dirty="0"/>
              <a:t>1. </a:t>
            </a:r>
            <a:r>
              <a:rPr lang="en-US" sz="2800" b="1" dirty="0" err="1"/>
              <a:t>Nhạc</a:t>
            </a:r>
            <a:r>
              <a:rPr lang="en-US" sz="2800" b="1" dirty="0"/>
              <a:t> </a:t>
            </a:r>
            <a:r>
              <a:rPr lang="en-US" sz="2800" b="1" dirty="0" err="1"/>
              <a:t>sĩ</a:t>
            </a:r>
            <a:r>
              <a:rPr lang="en-US" sz="2800" b="1" dirty="0"/>
              <a:t> Lưu Hữu </a:t>
            </a:r>
            <a:r>
              <a:rPr lang="en-US" sz="2800" b="1" dirty="0" err="1"/>
              <a:t>Phước</a:t>
            </a:r>
            <a:r>
              <a:rPr lang="en-US" sz="2800" b="1" dirty="0"/>
              <a:t> </a:t>
            </a:r>
            <a:r>
              <a:rPr lang="en-US" sz="2800" b="1" dirty="0" err="1"/>
              <a:t>quê</a:t>
            </a:r>
            <a:r>
              <a:rPr lang="en-US" sz="2800" b="1" dirty="0"/>
              <a:t> ở </a:t>
            </a:r>
            <a:r>
              <a:rPr lang="en-US" sz="2800" b="1" dirty="0" err="1"/>
              <a:t>đâu</a:t>
            </a:r>
            <a:r>
              <a:rPr lang="en-US" sz="2800" b="1" dirty="0"/>
              <a:t>? </a:t>
            </a:r>
            <a:r>
              <a:rPr lang="en-US" sz="2800" b="1" dirty="0" err="1"/>
              <a:t>Ông</a:t>
            </a:r>
            <a:r>
              <a:rPr lang="en-US" sz="2800" b="1" dirty="0"/>
              <a:t> </a:t>
            </a:r>
            <a:r>
              <a:rPr lang="en-US" sz="2800" b="1" dirty="0" err="1"/>
              <a:t>sinh</a:t>
            </a:r>
            <a:r>
              <a:rPr lang="en-US" sz="2800" b="1" dirty="0"/>
              <a:t> </a:t>
            </a:r>
            <a:r>
              <a:rPr lang="en-US" sz="2800" b="1" dirty="0" err="1"/>
              <a:t>và</a:t>
            </a:r>
            <a:r>
              <a:rPr lang="en-US" sz="2800" b="1" dirty="0"/>
              <a:t> </a:t>
            </a:r>
            <a:r>
              <a:rPr lang="en-US" sz="2800" b="1" dirty="0" err="1"/>
              <a:t>mất</a:t>
            </a:r>
            <a:r>
              <a:rPr lang="en-US" sz="2800" b="1" dirty="0"/>
              <a:t> </a:t>
            </a:r>
            <a:r>
              <a:rPr lang="en-US" sz="2800" b="1" dirty="0" err="1"/>
              <a:t>năm</a:t>
            </a:r>
            <a:r>
              <a:rPr lang="en-US" sz="2800" b="1" dirty="0"/>
              <a:t> </a:t>
            </a:r>
            <a:r>
              <a:rPr lang="en-US" sz="2800" b="1" dirty="0" err="1"/>
              <a:t>nào</a:t>
            </a:r>
            <a:r>
              <a:rPr lang="en-US" sz="2800" b="1" dirty="0"/>
              <a:t>?</a:t>
            </a:r>
          </a:p>
          <a:p>
            <a:endParaRPr lang="en-US" dirty="0"/>
          </a:p>
        </p:txBody>
      </p:sp>
      <p:sp>
        <p:nvSpPr>
          <p:cNvPr id="6" name="TextBox 5">
            <a:extLst>
              <a:ext uri="{FF2B5EF4-FFF2-40B4-BE49-F238E27FC236}">
                <a16:creationId xmlns:a16="http://schemas.microsoft.com/office/drawing/2014/main" id="{68BFF93A-FA74-CD22-E4EA-9A85A8C60B88}"/>
              </a:ext>
            </a:extLst>
          </p:cNvPr>
          <p:cNvSpPr txBox="1"/>
          <p:nvPr/>
        </p:nvSpPr>
        <p:spPr>
          <a:xfrm>
            <a:off x="-346248" y="3553852"/>
            <a:ext cx="7848872" cy="523220"/>
          </a:xfrm>
          <a:prstGeom prst="rect">
            <a:avLst/>
          </a:prstGeom>
          <a:noFill/>
        </p:spPr>
        <p:txBody>
          <a:bodyPr wrap="square" rtlCol="0">
            <a:spAutoFit/>
          </a:bodyPr>
          <a:lstStyle/>
          <a:p>
            <a:r>
              <a:rPr lang="en-US" sz="2800" b="1" dirty="0"/>
              <a:t>3. </a:t>
            </a:r>
            <a:r>
              <a:rPr lang="en-US" sz="2800" b="1" dirty="0" err="1"/>
              <a:t>Bài</a:t>
            </a:r>
            <a:r>
              <a:rPr lang="en-US" sz="2800" b="1" dirty="0"/>
              <a:t> </a:t>
            </a:r>
            <a:r>
              <a:rPr lang="en-US" sz="2800" b="1" dirty="0" err="1"/>
              <a:t>hát</a:t>
            </a:r>
            <a:r>
              <a:rPr lang="en-US" sz="2800" b="1" dirty="0"/>
              <a:t> </a:t>
            </a:r>
            <a:r>
              <a:rPr lang="en-US" sz="2800" b="1" i="1" dirty="0"/>
              <a:t>Reo vang </a:t>
            </a:r>
            <a:r>
              <a:rPr lang="en-US" sz="2800" b="1" i="1" dirty="0" err="1"/>
              <a:t>bình</a:t>
            </a:r>
            <a:r>
              <a:rPr lang="en-US" sz="2800" b="1" i="1" dirty="0"/>
              <a:t> </a:t>
            </a:r>
            <a:r>
              <a:rPr lang="en-US" sz="2800" b="1" i="1" dirty="0" err="1"/>
              <a:t>minh</a:t>
            </a:r>
            <a:r>
              <a:rPr lang="en-US" sz="2800" b="1" i="1" dirty="0"/>
              <a:t> </a:t>
            </a:r>
            <a:r>
              <a:rPr lang="en-US" sz="2800" b="1" dirty="0" err="1"/>
              <a:t>có</a:t>
            </a:r>
            <a:r>
              <a:rPr lang="en-US" sz="2800" b="1" dirty="0"/>
              <a:t> </a:t>
            </a:r>
            <a:r>
              <a:rPr lang="en-US" sz="2800" b="1" dirty="0" err="1"/>
              <a:t>gì</a:t>
            </a:r>
            <a:r>
              <a:rPr lang="en-US" sz="2800" b="1" dirty="0"/>
              <a:t> </a:t>
            </a:r>
            <a:r>
              <a:rPr lang="en-US" sz="2800" b="1" dirty="0" err="1"/>
              <a:t>đặc</a:t>
            </a:r>
            <a:r>
              <a:rPr lang="en-US" sz="2800" b="1" dirty="0"/>
              <a:t> </a:t>
            </a:r>
            <a:r>
              <a:rPr lang="en-US" sz="2800" b="1" dirty="0" err="1"/>
              <a:t>biệt</a:t>
            </a:r>
            <a:r>
              <a:rPr lang="en-US" sz="2800" b="1" dirty="0"/>
              <a:t>?</a:t>
            </a:r>
          </a:p>
        </p:txBody>
      </p:sp>
      <p:sp>
        <p:nvSpPr>
          <p:cNvPr id="7" name="TextBox 6">
            <a:extLst>
              <a:ext uri="{FF2B5EF4-FFF2-40B4-BE49-F238E27FC236}">
                <a16:creationId xmlns:a16="http://schemas.microsoft.com/office/drawing/2014/main" id="{41C84ED4-8C7C-1C8D-2AEC-8D8336AEB334}"/>
              </a:ext>
            </a:extLst>
          </p:cNvPr>
          <p:cNvSpPr txBox="1"/>
          <p:nvPr/>
        </p:nvSpPr>
        <p:spPr>
          <a:xfrm>
            <a:off x="3038128" y="342900"/>
            <a:ext cx="4320480" cy="923330"/>
          </a:xfrm>
          <a:prstGeom prst="rect">
            <a:avLst/>
          </a:prstGeom>
          <a:noFill/>
        </p:spPr>
        <p:txBody>
          <a:bodyPr wrap="square" rtlCol="0">
            <a:spAutoFit/>
          </a:bodyPr>
          <a:lstStyle/>
          <a:p>
            <a:r>
              <a:rPr lang="en-US" sz="5400" b="1" dirty="0"/>
              <a:t>Thảo </a:t>
            </a:r>
            <a:r>
              <a:rPr lang="en-US" sz="5400" b="1" dirty="0" err="1"/>
              <a:t>luận</a:t>
            </a:r>
            <a:endParaRPr lang="en-US" sz="5400" b="1" dirty="0"/>
          </a:p>
        </p:txBody>
      </p:sp>
    </p:spTree>
    <p:extLst>
      <p:ext uri="{BB962C8B-B14F-4D97-AF65-F5344CB8AC3E}">
        <p14:creationId xmlns:p14="http://schemas.microsoft.com/office/powerpoint/2010/main" val="383001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Picture8">
            <a:extLst>
              <a:ext uri="{FF2B5EF4-FFF2-40B4-BE49-F238E27FC236}">
                <a16:creationId xmlns:a16="http://schemas.microsoft.com/office/drawing/2014/main" id="{3786C2D6-13E0-75E7-57B3-E21733DC9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0" y="-1"/>
            <a:ext cx="1072919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reo vang binh minh 1 lan">
            <a:hlinkClick r:id="" action="ppaction://media"/>
            <a:extLst>
              <a:ext uri="{FF2B5EF4-FFF2-40B4-BE49-F238E27FC236}">
                <a16:creationId xmlns:a16="http://schemas.microsoft.com/office/drawing/2014/main" id="{11478591-94EA-0032-4A3F-4F6E92B881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800" y="-1"/>
            <a:ext cx="1152128" cy="892696"/>
          </a:xfrm>
          <a:prstGeom prst="rect">
            <a:avLst/>
          </a:prstGeom>
        </p:spPr>
      </p:pic>
    </p:spTree>
    <p:extLst>
      <p:ext uri="{BB962C8B-B14F-4D97-AF65-F5344CB8AC3E}">
        <p14:creationId xmlns:p14="http://schemas.microsoft.com/office/powerpoint/2010/main" val="36155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8062</TotalTime>
  <Words>627</Words>
  <Application>Microsoft Office PowerPoint</Application>
  <PresentationFormat>Custom</PresentationFormat>
  <Paragraphs>38</Paragraphs>
  <Slides>8</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fpt</cp:lastModifiedBy>
  <cp:revision>685</cp:revision>
  <dcterms:created xsi:type="dcterms:W3CDTF">2010-04-30T18:19:48Z</dcterms:created>
  <dcterms:modified xsi:type="dcterms:W3CDTF">2025-03-12T09:06:12Z</dcterms:modified>
</cp:coreProperties>
</file>