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24" r:id="rId2"/>
  </p:sldMasterIdLst>
  <p:notesMasterIdLst>
    <p:notesMasterId r:id="rId8"/>
  </p:notesMasterIdLst>
  <p:sldIdLst>
    <p:sldId id="277" r:id="rId3"/>
    <p:sldId id="278" r:id="rId4"/>
    <p:sldId id="279" r:id="rId5"/>
    <p:sldId id="271" r:id="rId6"/>
    <p:sldId id="280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73" autoAdjust="0"/>
    <p:restoredTop sz="94660"/>
  </p:normalViewPr>
  <p:slideViewPr>
    <p:cSldViewPr>
      <p:cViewPr varScale="1">
        <p:scale>
          <a:sx n="77" d="100"/>
          <a:sy n="77" d="100"/>
        </p:scale>
        <p:origin x="643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180743-26EE-481C-8966-0557BEEEBA64}" type="datetimeFigureOut">
              <a:rPr lang="en-US" smtClean="0"/>
              <a:t>16/05/2025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9B4A0F-A1B6-42E9-9A4C-8FF86DEC5C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266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589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297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3202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1193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8789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0324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9249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4576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273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1434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313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2369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4375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9140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480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357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531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501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377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067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6301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814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EC16A0-1585-4970-8EB2-1EBBCBB1EB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EB259-C8F8-42D0-994C-A113307364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435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EC16A0-1585-4970-8EB2-1EBBCBB1EB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EB259-C8F8-42D0-994C-A113307364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395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slideLayout" Target="../slideLayouts/slideLayout2.xml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image" Target="../media/image6.png"/><Relationship Id="rId2" Type="http://schemas.openxmlformats.org/officeDocument/2006/relationships/audio" Target="../media/media1.mp3"/><Relationship Id="rId16" Type="http://schemas.openxmlformats.org/officeDocument/2006/relationships/image" Target="../media/image5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openxmlformats.org/officeDocument/2006/relationships/image" Target="../media/image4.png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64" y="5365041"/>
            <a:ext cx="2549122" cy="144016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492531" y="0"/>
            <a:ext cx="5766322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vi-VN" sz="2800" b="1">
                <a:solidFill>
                  <a:srgbClr val="FFFF00"/>
                </a:solidFill>
                <a:latin typeface="Times New Roman"/>
                <a:ea typeface="Calibri"/>
                <a:cs typeface="Times New Roman"/>
              </a:rPr>
              <a:t>Hoạt động 1: Đánh giá cuối HK </a:t>
            </a:r>
            <a:r>
              <a:rPr lang="en-US" sz="2800" b="1" smtClean="0">
                <a:solidFill>
                  <a:srgbClr val="FFFF00"/>
                </a:solidFill>
                <a:latin typeface="Times New Roman"/>
                <a:ea typeface="Calibri"/>
                <a:cs typeface="Times New Roman"/>
              </a:rPr>
              <a:t>2</a:t>
            </a:r>
            <a:endParaRPr lang="en-US" sz="2800">
              <a:solidFill>
                <a:srgbClr val="FFFF00"/>
              </a:solidFill>
              <a:ea typeface="Calibri"/>
              <a:cs typeface="Times New Roman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70593" y="812550"/>
            <a:ext cx="3225627" cy="4830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vi-VN" sz="2400" b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* Tiêu chí đánh giá</a:t>
            </a:r>
            <a:r>
              <a:rPr lang="vi-VN" b="1">
                <a:latin typeface="Times New Roman"/>
                <a:ea typeface="Calibri"/>
                <a:cs typeface="Times New Roman"/>
              </a:rPr>
              <a:t>:</a:t>
            </a:r>
            <a:endParaRPr lang="en-US" sz="1400">
              <a:ea typeface="Calibri"/>
              <a:cs typeface="Times New Roman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28242" y="1556791"/>
            <a:ext cx="56166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-N</a:t>
            </a:r>
            <a:r>
              <a:rPr lang="vi-VN" sz="240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êu </a:t>
            </a:r>
            <a:r>
              <a:rPr lang="vi-VN" sz="240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tiêu chí </a:t>
            </a:r>
            <a:r>
              <a:rPr lang="en-US" sz="240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đánh giá </a:t>
            </a:r>
            <a:r>
              <a:rPr lang="vi-VN" sz="240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của </a:t>
            </a:r>
            <a:r>
              <a:rPr lang="vi-VN" sz="240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khung năng lực </a:t>
            </a:r>
            <a:r>
              <a:rPr lang="en-US" sz="240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cho HS nghe </a:t>
            </a:r>
            <a:r>
              <a:rPr lang="vi-VN" sz="240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để </a:t>
            </a:r>
            <a:r>
              <a:rPr lang="vi-VN" sz="240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HS </a:t>
            </a:r>
            <a:r>
              <a:rPr lang="vi-VN" sz="240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biết</a:t>
            </a:r>
            <a:r>
              <a:rPr lang="en-US" sz="240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mình ở mức nào</a:t>
            </a:r>
            <a:r>
              <a:rPr lang="vi-VN" sz="240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en-US" sz="2400">
              <a:solidFill>
                <a:schemeClr val="bg1"/>
              </a:solidFill>
              <a:ea typeface="Calibri"/>
              <a:cs typeface="Times New Roman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27584" y="3116769"/>
            <a:ext cx="583264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vi-VN" sz="200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* Mức độ 1: </a:t>
            </a:r>
            <a:r>
              <a:rPr lang="vi-VN" sz="2000" i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Biết</a:t>
            </a:r>
            <a:endParaRPr lang="en-US" sz="2000">
              <a:solidFill>
                <a:schemeClr val="bg1"/>
              </a:solidFill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vi-VN" sz="200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+ Biết/ nhớ/ nhận ra nói được tên tác giả và tên của bốn bài hát: Xúc xắc xúc xẻ, Cây gia đình, Gà gáy, Ngôi sao lấp lánh.</a:t>
            </a:r>
            <a:endParaRPr lang="en-US" sz="2000">
              <a:solidFill>
                <a:schemeClr val="bg1"/>
              </a:solidFill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vi-VN" sz="200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+ Đọc đúng tên nhạc cụ thanh phách, trai- en- gô</a:t>
            </a:r>
            <a:endParaRPr lang="en-US" sz="2000">
              <a:solidFill>
                <a:schemeClr val="bg1"/>
              </a:solidFill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vi-VN" sz="200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+ Đọc được tên các nốt nhạc trong bài đọc nhạc Hát cùng Đô- Rê- Mi- Pha- Son.</a:t>
            </a:r>
            <a:endParaRPr lang="en-US" sz="2000">
              <a:solidFill>
                <a:schemeClr val="bg1"/>
              </a:solidFill>
              <a:ea typeface="Calibri"/>
              <a:cs typeface="Times New Roman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96528" y="5668561"/>
            <a:ext cx="42077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chemeClr val="bg1"/>
                </a:solidFill>
                <a:latin typeface="Times New Rome"/>
              </a:rPr>
              <a:t>-Cho HS thực hành với các hình thức để đánh giá trực tiếp kiến thức kỹ năng trong mức độ 1 </a:t>
            </a:r>
            <a:endParaRPr lang="en-US" sz="2000">
              <a:solidFill>
                <a:schemeClr val="bg1"/>
              </a:solidFill>
              <a:latin typeface="Times New Rome"/>
            </a:endParaRPr>
          </a:p>
        </p:txBody>
      </p:sp>
    </p:spTree>
    <p:extLst>
      <p:ext uri="{BB962C8B-B14F-4D97-AF65-F5344CB8AC3E}">
        <p14:creationId xmlns:p14="http://schemas.microsoft.com/office/powerpoint/2010/main" val="4068989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64" y="5365041"/>
            <a:ext cx="2549122" cy="144016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7380312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vi-VN" sz="2000">
                <a:solidFill>
                  <a:schemeClr val="bg1"/>
                </a:solidFill>
                <a:latin typeface="+mj-lt"/>
                <a:ea typeface="Calibri"/>
                <a:cs typeface="Times New Roman"/>
              </a:rPr>
              <a:t>* Mức độ 2: </a:t>
            </a:r>
            <a:r>
              <a:rPr lang="vi-VN" sz="2000" i="1">
                <a:solidFill>
                  <a:schemeClr val="bg1"/>
                </a:solidFill>
                <a:latin typeface="+mj-lt"/>
                <a:ea typeface="Calibri"/>
                <a:cs typeface="Times New Roman"/>
              </a:rPr>
              <a:t>Hiểu</a:t>
            </a:r>
            <a:endParaRPr lang="en-US" sz="2000">
              <a:solidFill>
                <a:schemeClr val="bg1"/>
              </a:solidFill>
              <a:latin typeface="+mj-lt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vi-VN" sz="2000">
                <a:solidFill>
                  <a:schemeClr val="bg1"/>
                </a:solidFill>
                <a:latin typeface="+mj-lt"/>
                <a:ea typeface="Calibri"/>
                <a:cs typeface="Times New Roman"/>
              </a:rPr>
              <a:t>+ Hiểu được nội dung, hát được 4 bài hát (nêu trên) và thể hiện được theo tính chất của từng bài.</a:t>
            </a:r>
            <a:endParaRPr lang="en-US" sz="2000">
              <a:solidFill>
                <a:schemeClr val="bg1"/>
              </a:solidFill>
              <a:latin typeface="+mj-lt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vi-VN" sz="2000">
                <a:solidFill>
                  <a:schemeClr val="bg1"/>
                </a:solidFill>
                <a:latin typeface="+mj-lt"/>
                <a:ea typeface="Calibri"/>
                <a:cs typeface="Times New Roman"/>
              </a:rPr>
              <a:t>+ Cảm nhận được độ cao- thấp, dài- ngắn, to- nhỏ; Biết vận dụng trong hát, đọc nhạc, trò chơi âm nhạc.</a:t>
            </a:r>
            <a:endParaRPr lang="en-US" sz="2000">
              <a:solidFill>
                <a:schemeClr val="bg1"/>
              </a:solidFill>
              <a:latin typeface="+mj-lt"/>
              <a:ea typeface="Calibri"/>
              <a:cs typeface="Times New Roman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79792" y="3149050"/>
            <a:ext cx="5420727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vi-VN" sz="200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+ Đọc được giai điệu và thể hiện sắc thái bài đọc nhạc Hát cùng Đô- Rê- Mi- Pha- Son.</a:t>
            </a:r>
            <a:endParaRPr lang="en-US" sz="2000">
              <a:solidFill>
                <a:schemeClr val="bg1"/>
              </a:solidFill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vi-VN" sz="200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Với các yêu cầu: Đọc to câu 1 và đọc nhỏ câu 2; Đọc và kết hợp gõ đệm.</a:t>
            </a:r>
            <a:endParaRPr lang="en-US" sz="2000">
              <a:solidFill>
                <a:schemeClr val="bg1"/>
              </a:solidFill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vi-VN" sz="200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+ Thực hành gõ trống con/ thanh phách/ vận động theo nhịp điệu bài hát/ đọc nhạc.</a:t>
            </a:r>
            <a:endParaRPr lang="en-US" sz="2000">
              <a:solidFill>
                <a:schemeClr val="bg1"/>
              </a:solidFill>
              <a:ea typeface="Calibri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96528" y="5668561"/>
            <a:ext cx="41357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chemeClr val="bg1"/>
                </a:solidFill>
              </a:rPr>
              <a:t>-</a:t>
            </a:r>
            <a:r>
              <a:rPr lang="en-US" sz="2000" smtClean="0">
                <a:solidFill>
                  <a:schemeClr val="bg1"/>
                </a:solidFill>
                <a:latin typeface="Times New Rome"/>
              </a:rPr>
              <a:t>Cho HS thực hành với các hình thức để đánh giá trực tiếp kiến thức kỹ năng trong mức độ 2 </a:t>
            </a:r>
            <a:endParaRPr lang="en-US" sz="2000">
              <a:solidFill>
                <a:schemeClr val="bg1"/>
              </a:solidFill>
              <a:latin typeface="Times New Rome"/>
            </a:endParaRPr>
          </a:p>
        </p:txBody>
      </p:sp>
    </p:spTree>
    <p:extLst>
      <p:ext uri="{BB962C8B-B14F-4D97-AF65-F5344CB8AC3E}">
        <p14:creationId xmlns:p14="http://schemas.microsoft.com/office/powerpoint/2010/main" val="2069562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64" y="5365041"/>
            <a:ext cx="2549122" cy="14401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96528" y="5668561"/>
            <a:ext cx="41357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chemeClr val="bg1"/>
                </a:solidFill>
                <a:latin typeface="Times New Rome"/>
              </a:rPr>
              <a:t>-Cho HS thực hành với các hình thức để đánh giá trực tiếp kiến thức kỹ năng trong mức độ 3 </a:t>
            </a:r>
            <a:endParaRPr lang="en-US" sz="2000">
              <a:solidFill>
                <a:schemeClr val="bg1"/>
              </a:solidFill>
              <a:latin typeface="Times New Rome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9512" y="188640"/>
            <a:ext cx="6408712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vi-VN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* Mức độ 3: </a:t>
            </a:r>
            <a:r>
              <a:rPr lang="vi-VN" i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Vận dụng – sáng tạo.</a:t>
            </a:r>
            <a:endParaRPr lang="en-US" sz="1400">
              <a:solidFill>
                <a:schemeClr val="bg1"/>
              </a:solidFill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vi-VN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+ Thể hiện được tính chất âm nhạc và sắc thái của từng bài hát, khi trình bày có sáng tạo, nét mặt biểu cảm, động tác cơ thể.</a:t>
            </a:r>
            <a:endParaRPr lang="en-US" sz="1400">
              <a:solidFill>
                <a:schemeClr val="bg1"/>
              </a:solidFill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vi-VN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+ Biết dùng nhạc cụ/ vận động / đạo cụ,... thực hiện hỗ trợ để phần trình diễn thêm sinh động, hiệu quả.</a:t>
            </a:r>
            <a:endParaRPr lang="en-US" sz="1400">
              <a:solidFill>
                <a:schemeClr val="bg1"/>
              </a:solidFill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vi-VN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+ Đọc và thể hiện được tính chất âm nhạc của bài đọc nhạc Hát cùng Đô- Rê- Mi- Pha- Son. Biết kết hợp gõ đệm với các hình thức theo phách/ nhịp/ vận động theo nhạc. </a:t>
            </a:r>
            <a:endParaRPr lang="en-US" sz="1400">
              <a:solidFill>
                <a:schemeClr val="bg1"/>
              </a:solidFill>
              <a:ea typeface="Calibri"/>
              <a:cs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5576" y="2996952"/>
            <a:ext cx="5976664" cy="2474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vi-VN" sz="2400">
                <a:solidFill>
                  <a:schemeClr val="bg1"/>
                </a:solidFill>
                <a:latin typeface="+mj-lt"/>
                <a:ea typeface="Calibri"/>
                <a:cs typeface="Times New Roman"/>
              </a:rPr>
              <a:t>+ Biết diễn đạt để thể hiện các ý tưởng có khả năng giao tiếp tự tin khi tương tác với GV và các bạn.</a:t>
            </a:r>
            <a:endParaRPr lang="en-US" sz="2400">
              <a:solidFill>
                <a:schemeClr val="bg1"/>
              </a:solidFill>
              <a:latin typeface="+mj-lt"/>
              <a:ea typeface="Calibri"/>
              <a:cs typeface="Times New Roman"/>
            </a:endParaRPr>
          </a:p>
          <a:p>
            <a:r>
              <a:rPr lang="vi-VN" sz="2400">
                <a:solidFill>
                  <a:schemeClr val="bg1"/>
                </a:solidFill>
                <a:latin typeface="+mj-lt"/>
                <a:ea typeface="Calibri"/>
              </a:rPr>
              <a:t>+ Biết phân công nhóm, hợp tác, giúp đỡ và chia sẻ với các bạn khi làm việc nhóm để cùng hoàn thành các nhiệm vụ chung.</a:t>
            </a:r>
            <a:endParaRPr lang="en-US" sz="240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37715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3648" y="110217"/>
            <a:ext cx="6765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smtClean="0">
                <a:solidFill>
                  <a:srgbClr val="FF0000"/>
                </a:solidFill>
              </a:rPr>
              <a:t>ÂM THANH CHO GV THỰC HÀNH 3 MỨC ĐỘ TRÊN</a:t>
            </a:r>
            <a:endParaRPr lang="en-US" b="1" i="1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1" y="849286"/>
            <a:ext cx="4572001" cy="58920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A GAY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037954" y="873998"/>
            <a:ext cx="6096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623" y="893083"/>
            <a:ext cx="11416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Gà gáy </a:t>
            </a: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-2558" y="2204864"/>
            <a:ext cx="21659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Xúc xắc xúc xẻ </a:t>
            </a:r>
            <a:endParaRPr lang="en-US"/>
          </a:p>
        </p:txBody>
      </p:sp>
      <p:pic>
        <p:nvPicPr>
          <p:cNvPr id="12" name="CAY GIA DIH BEA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035843" y="3431233"/>
            <a:ext cx="609600" cy="609600"/>
          </a:xfrm>
          <a:prstGeom prst="rect">
            <a:avLst/>
          </a:prstGeom>
        </p:spPr>
      </p:pic>
      <p:pic>
        <p:nvPicPr>
          <p:cNvPr id="13" name="XUC XAC XUC XE BEAT BGD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163420" y="2072450"/>
            <a:ext cx="609600" cy="72649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9503" y="3431233"/>
            <a:ext cx="17556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Cây gia đình</a:t>
            </a:r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-2558" y="4523928"/>
            <a:ext cx="24224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Ngôi sao lấp lánh </a:t>
            </a:r>
            <a:endParaRPr lang="en-US"/>
          </a:p>
        </p:txBody>
      </p:sp>
      <p:pic>
        <p:nvPicPr>
          <p:cNvPr id="16" name="Beat Ngôi sao lấp lánh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090486" y="5123656"/>
            <a:ext cx="609600" cy="6096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932040" y="893083"/>
            <a:ext cx="4032448" cy="58920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932040" y="930976"/>
            <a:ext cx="3890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ĐỌC NHẠC NHỮNG NGƯỜI BẠN CỦA ĐÔ-RÊ-MI</a:t>
            </a:r>
            <a:endParaRPr lang="en-US"/>
          </a:p>
        </p:txBody>
      </p:sp>
      <p:pic>
        <p:nvPicPr>
          <p:cNvPr id="19" name="DOC NHAC KY HIEU BAN TA 2 LAN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643464" y="1900064"/>
            <a:ext cx="609600" cy="6096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219254" y="3477399"/>
            <a:ext cx="3458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ĐỌC NHẠC HÁT CÙNG MI-PHA-SOL</a:t>
            </a:r>
            <a:endParaRPr lang="en-US"/>
          </a:p>
        </p:txBody>
      </p:sp>
      <p:pic>
        <p:nvPicPr>
          <p:cNvPr id="21" name="NHAC NEN DOC NHA 2 LAN.mp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841158" y="42191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327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67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472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195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1037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908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208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03648" y="110217"/>
            <a:ext cx="6765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smtClean="0">
                <a:solidFill>
                  <a:srgbClr val="FF0000"/>
                </a:solidFill>
              </a:rPr>
              <a:t>ÂM THANH CHO GV THỰC HÀNH 3 MỨC ĐỘ TRÊN</a:t>
            </a:r>
            <a:endParaRPr lang="en-US" b="1" i="1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988840"/>
            <a:ext cx="3483830" cy="3600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812909" y="763533"/>
            <a:ext cx="73011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/>
              <a:t>GV cho HS nhìn Tranh đoán tên nhạc cụ, Cách cầm, cách sử dụng đã được làm quen HK 2</a:t>
            </a:r>
            <a:endParaRPr lang="en-US" sz="280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988840"/>
            <a:ext cx="4139952" cy="37173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8406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</TotalTime>
  <Words>535</Words>
  <Application>Microsoft Office PowerPoint</Application>
  <PresentationFormat>On-screen Show (4:3)</PresentationFormat>
  <Paragraphs>31</Paragraphs>
  <Slides>5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Arial</vt:lpstr>
      <vt:lpstr>Calibri</vt:lpstr>
      <vt:lpstr>Times New Roman</vt:lpstr>
      <vt:lpstr>Times New Rome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ACER</cp:lastModifiedBy>
  <cp:revision>46</cp:revision>
  <dcterms:created xsi:type="dcterms:W3CDTF">2021-06-30T15:27:47Z</dcterms:created>
  <dcterms:modified xsi:type="dcterms:W3CDTF">2025-05-16T07:39:33Z</dcterms:modified>
</cp:coreProperties>
</file>