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314" r:id="rId2"/>
    <p:sldId id="332" r:id="rId3"/>
    <p:sldId id="333" r:id="rId4"/>
    <p:sldId id="316" r:id="rId5"/>
    <p:sldId id="334" r:id="rId6"/>
    <p:sldId id="328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000066"/>
    <a:srgbClr val="FF0066"/>
    <a:srgbClr val="6600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4" autoAdjust="0"/>
    <p:restoredTop sz="91382" autoAdjust="0"/>
  </p:normalViewPr>
  <p:slideViewPr>
    <p:cSldViewPr snapToGrid="0">
      <p:cViewPr varScale="1">
        <p:scale>
          <a:sx n="68" d="100"/>
          <a:sy n="68" d="100"/>
        </p:scale>
        <p:origin x="115" y="1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D5BE0-0F78-4251-8B26-C3637952B1C3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775DA-6A11-4CB7-97CA-4B1C87D9F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1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775DA-6A11-4CB7-97CA-4B1C87D9F6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78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775DA-6A11-4CB7-97CA-4B1C87D9F66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88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775DA-6A11-4CB7-97CA-4B1C87D9F66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88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775DA-6A11-4CB7-97CA-4B1C87D9F66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88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775DA-6A11-4CB7-97CA-4B1C87D9F6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62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775DA-6A11-4CB7-97CA-4B1C87D9F6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41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775DA-6A11-4CB7-97CA-4B1C87D9F6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88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775DA-6A11-4CB7-97CA-4B1C87D9F6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88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775DA-6A11-4CB7-97CA-4B1C87D9F6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88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775DA-6A11-4CB7-97CA-4B1C87D9F66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88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775DA-6A11-4CB7-97CA-4B1C87D9F66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88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775DA-6A11-4CB7-97CA-4B1C87D9F66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88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2C4AC-25A9-491E-BBD3-D3D152D58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8B84F6-1954-40C3-A7AF-7E2294BBB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B4F6B-F893-4B93-AAD3-4FCFAFE1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055D8-30CC-4187-86DA-DCE85B6F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C04DA-24C5-49D8-A115-4F404AFE6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23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7BB7D-3453-4BF7-9C3A-F6CAEDE7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3EAF4-F55E-4E30-BD63-71328DD2E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C259D-81BF-48A8-9910-0E76F953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D62E6-66D2-49E7-884A-825B61AC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44F3F-1C8D-40AE-90C9-A6A22FEC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4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0A3EEE-4F00-4A37-AE0B-526234C6C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A4511-05C3-4BF9-8EEE-7ECF6706E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9F5CA-AF6A-4E51-91EB-8FD4534AE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893D3-B08B-40BB-9FCD-F0BCEA04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7CF8C-074A-4D39-B1BD-41EB65F1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1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F3A36-3F20-45B0-8F59-0A175A7D3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DCE2-0D27-4CC2-9C58-321096BD3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E8FF-543E-4D24-A361-F07C99816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C68C3-2E4E-4FDC-8456-5122FC11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F0203-5DB1-4E1C-9543-BE2612B8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83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DD8FD-4D9E-40A4-9CFB-A7787B95C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88001-C3EF-4B05-99E1-A25298FD0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4B3D1-5A64-46DB-8327-D6ECF83BD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AFD04-EE1E-4EEC-828A-472CC502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4EB26-D95E-4BD0-B938-71E7A360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67B6B-8372-407F-B987-F6C1D2DC6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4B212-ED9E-4EB4-973D-D4AD68060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F93D0-B8D3-4E25-8FA4-852D6D114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1E08E-E320-4178-9EE0-FD42FE9E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F787D-9CF5-4F7F-8A6B-06B6F20D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7AB96-08D3-4021-A2C1-136E10A8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0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C57D9-0A70-4ECC-9E6C-BB0E4511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BB4E1-F3E9-497F-B4ED-147984214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6B213-7731-4FDC-BA32-A68DF9A08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86657-9EB5-4ED4-8EEE-83A310775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4A6765-5EB5-4FDE-91D1-632B93FB88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0E046-BD4B-46E7-A774-D802E8E55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03A516-7FC3-4881-841E-BBE9472A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54FED7-81AD-428E-8F0E-FCF8BA4C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0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F0E8B-4FD3-4FA0-A519-2EE12964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901383-2F5E-4791-A20E-63D368F3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CBD843-9E63-4E24-89C2-5BC785E6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E01F9-170C-4F29-A923-384B409B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2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BB03A2-7346-4A43-8AA7-771C023F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4B70C1-6F7F-493F-AB8F-5C405D6B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17DE1-0DE6-4335-AEE4-263F436B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2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96CF-F646-4939-A585-83B97885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23DA7-C34D-4EBF-9E9B-F847FA0EB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C1FAF-EE86-4CF5-8793-E4516249E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38509-4BF3-449D-9325-329EDD1E1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8B8F9-7254-4B1A-8F02-9695B059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797EF-37F6-4296-BFC8-B782CA42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54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748F1-15E0-4B6E-9F9F-2088CAD5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8DF8ED-0EC1-4DA7-BC94-CDE7FBD3C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A1D4F-F643-45E7-8865-4B5EBAD2E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9EB9C-B33D-49BC-9AFA-03722285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B90EA-375A-4025-9DA1-C750A8D9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F5239-D086-44A7-81FD-23EE505B2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9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F7718C-FB26-482D-9722-35308CE1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F083D-058D-40FC-99F8-67C635DEA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67060-E362-494B-AF2A-CFD15370A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769ED-8439-4760-B04A-FA28692B4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B1515-6AB0-4E4D-9D99-0B7384AFB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4.png"/><Relationship Id="rId5" Type="http://schemas.microsoft.com/office/2007/relationships/media" Target="../media/media3.mp3"/><Relationship Id="rId10" Type="http://schemas.openxmlformats.org/officeDocument/2006/relationships/image" Target="../media/image3.png"/><Relationship Id="rId4" Type="http://schemas.openxmlformats.org/officeDocument/2006/relationships/audio" Target="../media/media2.mp3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slide" Target="slide8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slide" Target="slide8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slide" Target="slide8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slide" Target="slide14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9.png"/><Relationship Id="rId5" Type="http://schemas.openxmlformats.org/officeDocument/2006/relationships/image" Target="../media/image27.jpg"/><Relationship Id="rId4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0.png"/><Relationship Id="rId5" Type="http://schemas.openxmlformats.org/officeDocument/2006/relationships/image" Target="../media/image27.jpg"/><Relationship Id="rId4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0.png"/><Relationship Id="rId5" Type="http://schemas.openxmlformats.org/officeDocument/2006/relationships/image" Target="../media/image27.jpg"/><Relationship Id="rId4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0.png"/><Relationship Id="rId5" Type="http://schemas.openxmlformats.org/officeDocument/2006/relationships/image" Target="../media/image27.jpg"/><Relationship Id="rId4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9.png"/><Relationship Id="rId5" Type="http://schemas.openxmlformats.org/officeDocument/2006/relationships/image" Target="../media/image27.jpg"/><Relationship Id="rId4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0.png"/><Relationship Id="rId5" Type="http://schemas.openxmlformats.org/officeDocument/2006/relationships/image" Target="../media/image27.jpg"/><Relationship Id="rId4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9.png"/><Relationship Id="rId5" Type="http://schemas.openxmlformats.org/officeDocument/2006/relationships/image" Target="../media/image27.jpg"/><Relationship Id="rId4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0.png"/><Relationship Id="rId5" Type="http://schemas.openxmlformats.org/officeDocument/2006/relationships/image" Target="../media/image27.jpg"/><Relationship Id="rId4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8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slide" Target="slide8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38" y="2086927"/>
            <a:ext cx="2331591" cy="14306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007323"/>
            <a:ext cx="2686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0066"/>
                </a:solidFill>
              </a:rPr>
              <a:t>TRÒ CHƠI</a:t>
            </a:r>
            <a:r>
              <a:rPr lang="en-US" sz="3200" b="1" i="1" smtClean="0">
                <a:solidFill>
                  <a:srgbClr val="000066"/>
                </a:solidFill>
              </a:rPr>
              <a:t>: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ắm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endParaRPr lang="en-US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900" y="4786313"/>
            <a:ext cx="47291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GÀ BỐ - GÀ </a:t>
            </a:r>
            <a:r>
              <a:rPr lang="en-US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MẸ </a:t>
            </a:r>
            <a:r>
              <a:rPr lang="en-US" sz="28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GÀ CON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đó</a:t>
            </a:r>
            <a:r>
              <a:rPr lang="en-US" sz="2800" i="1" smtClean="0">
                <a:solidFill>
                  <a:srgbClr val="FF0000"/>
                </a:solidFill>
              </a:rPr>
              <a:t>.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6029" y="2340589"/>
            <a:ext cx="2257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>
                <a:solidFill>
                  <a:srgbClr val="000066"/>
                </a:solidFill>
              </a:rPr>
              <a:t>GÀ BỐ:</a:t>
            </a:r>
            <a:r>
              <a:rPr lang="en-US" sz="2400" b="1" i="1" dirty="0" smtClean="0">
                <a:solidFill>
                  <a:srgbClr val="FF0000"/>
                </a:solidFill>
              </a:rPr>
              <a:t> Ò Ó O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O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29388" y="2954653"/>
            <a:ext cx="3900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>
                <a:solidFill>
                  <a:srgbClr val="000066"/>
                </a:solidFill>
              </a:rPr>
              <a:t>GÀ MẸ:</a:t>
            </a:r>
            <a:r>
              <a:rPr lang="en-US" sz="2400" b="1" i="1" dirty="0" smtClean="0">
                <a:solidFill>
                  <a:srgbClr val="FF0000"/>
                </a:solidFill>
              </a:rPr>
              <a:t> CỤC TÁC-CỤC TÁC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1804" y="4776491"/>
            <a:ext cx="2643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>
                <a:solidFill>
                  <a:srgbClr val="000066"/>
                </a:solidFill>
              </a:rPr>
              <a:t>GÀ CON:</a:t>
            </a:r>
            <a:r>
              <a:rPr lang="en-US" sz="2400" b="1" i="1" dirty="0" smtClean="0">
                <a:solidFill>
                  <a:srgbClr val="FF0000"/>
                </a:solidFill>
              </a:rPr>
              <a:t> CHÍP-CHÍP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pic>
        <p:nvPicPr>
          <p:cNvPr id="10" name="GA C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693917" y="5238156"/>
            <a:ext cx="609600" cy="609600"/>
          </a:xfrm>
          <a:prstGeom prst="rect">
            <a:avLst/>
          </a:prstGeom>
        </p:spPr>
      </p:pic>
      <p:pic>
        <p:nvPicPr>
          <p:cNvPr id="2" name="2 GA ME KEU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919663" y="2806718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1450" y="3316112"/>
            <a:ext cx="1488181" cy="9041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367" y="4680906"/>
            <a:ext cx="1355323" cy="1198281"/>
          </a:xfrm>
          <a:prstGeom prst="rect">
            <a:avLst/>
          </a:prstGeom>
        </p:spPr>
      </p:pic>
      <p:pic>
        <p:nvPicPr>
          <p:cNvPr id="12" name="2 ga mai keu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077325" y="3416318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9826883">
            <a:off x="338647" y="218309"/>
            <a:ext cx="17515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35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3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75" y="2779995"/>
            <a:ext cx="4733924" cy="45958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388" y="0"/>
            <a:ext cx="2349500" cy="2101850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160" y="5077902"/>
            <a:ext cx="3291839" cy="186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3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1" y="3028950"/>
            <a:ext cx="4733924" cy="45958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806" y="0"/>
            <a:ext cx="2097881" cy="2501900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160" y="5077902"/>
            <a:ext cx="3291839" cy="186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6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551" y="3043237"/>
            <a:ext cx="4733924" cy="4595813"/>
          </a:xfrm>
          <a:prstGeom prst="rect">
            <a:avLst/>
          </a:prstGeom>
        </p:spPr>
      </p:pic>
      <p:pic>
        <p:nvPicPr>
          <p:cNvPr id="4098" name="Picture 2" descr="C:\Users\Administrator\Desktop\4 PH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-28575"/>
            <a:ext cx="1704975" cy="280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160" y="5077902"/>
            <a:ext cx="3291839" cy="186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0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551" y="2843213"/>
            <a:ext cx="4733924" cy="45958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419" y="0"/>
            <a:ext cx="2157412" cy="2500313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621" y="4998273"/>
            <a:ext cx="3825240" cy="185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3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238" y="0"/>
            <a:ext cx="686276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4377"/>
            <a:ext cx="6800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2 người bạn mới của Đô – Rê – Mi là ai?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GV đàn và giới thiệu cho HS đây là hai bạn mới  đến với  bạn </a:t>
            </a:r>
            <a:r>
              <a:rPr lang="vi-VN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 </a:t>
            </a:r>
            <a:r>
              <a:rPr lang="en-US" sz="24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Rê </a:t>
            </a:r>
            <a:r>
              <a:rPr lang="vi-VN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vi-VN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PHA-SOL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3" y="2357438"/>
            <a:ext cx="2621302" cy="4629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418" y="2085976"/>
            <a:ext cx="194782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2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1" y="500062"/>
            <a:ext cx="4019549" cy="60721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" y="128498"/>
            <a:ext cx="100477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pt-BR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pt-BR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 giai điệu 1 lần (chỉ </a:t>
            </a:r>
            <a:r>
              <a:rPr lang="vi-VN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vào các </a:t>
            </a:r>
            <a:r>
              <a:rPr lang="pt-BR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nốt  nhạc khi giai điệu vang lên), và yêu cầu HS nhẩm theo</a:t>
            </a:r>
            <a:endParaRPr lang="en-US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Trong bài đọc nhạc nốt nào ngân dài hơn?</a:t>
            </a:r>
            <a:endParaRPr lang="en-US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Nêu cảm nhận về giai điệu bài đọc nhạc.</a:t>
            </a:r>
            <a:endParaRPr lang="en-US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1774"/>
            <a:ext cx="8527312" cy="3971925"/>
          </a:xfrm>
          <a:prstGeom prst="rect">
            <a:avLst/>
          </a:prstGeom>
        </p:spPr>
      </p:pic>
      <p:pic>
        <p:nvPicPr>
          <p:cNvPr id="10" name="CA BAI DOC NHAC 2 L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60926" y="49479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4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2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1" y="0"/>
            <a:ext cx="4019549" cy="65722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7326"/>
            <a:ext cx="8172450" cy="52863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0"/>
            <a:ext cx="75009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i="1" dirty="0">
                <a:solidFill>
                  <a:srgbClr val="FF0000"/>
                </a:solidFill>
              </a:rPr>
              <a:t>- GV chỉ từng nốt đọc và cho HS đọc theo tên nốt và lời </a:t>
            </a:r>
            <a:r>
              <a:rPr lang="vi-VN" sz="2800" i="1" dirty="0" smtClean="0">
                <a:solidFill>
                  <a:srgbClr val="FF0000"/>
                </a:solidFill>
              </a:rPr>
              <a:t>ca.</a:t>
            </a:r>
            <a:r>
              <a:rPr lang="en-US" sz="2800" i="1" dirty="0" smtClean="0">
                <a:solidFill>
                  <a:srgbClr val="FF0000"/>
                </a:solidFill>
              </a:rPr>
              <a:t>, </a:t>
            </a:r>
            <a:r>
              <a:rPr lang="vi-VN" sz="2800" i="1" dirty="0" smtClean="0">
                <a:solidFill>
                  <a:srgbClr val="FF0000"/>
                </a:solidFill>
              </a:rPr>
              <a:t>đọc </a:t>
            </a:r>
            <a:r>
              <a:rPr lang="vi-VN" sz="2800" i="1" dirty="0">
                <a:solidFill>
                  <a:srgbClr val="FF0000"/>
                </a:solidFill>
              </a:rPr>
              <a:t>theo tiết tấu.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12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0"/>
            <a:ext cx="4648200" cy="657224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5841" y="386834"/>
            <a:ext cx="69979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i="1" dirty="0">
                <a:solidFill>
                  <a:srgbClr val="FF0000"/>
                </a:solidFill>
                <a:latin typeface="+mj-lt"/>
              </a:rPr>
              <a:t>Đọc </a:t>
            </a:r>
            <a:r>
              <a:rPr lang="en-US" sz="3600" i="1" dirty="0" err="1" smtClean="0">
                <a:solidFill>
                  <a:srgbClr val="FF0000"/>
                </a:solidFill>
                <a:latin typeface="+mj-lt"/>
              </a:rPr>
              <a:t>mẫu</a:t>
            </a:r>
            <a:r>
              <a:rPr lang="en-US" sz="3600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i="1" dirty="0" smtClean="0">
                <a:solidFill>
                  <a:srgbClr val="FF0000"/>
                </a:solidFill>
                <a:latin typeface="+mj-lt"/>
              </a:rPr>
              <a:t>tên </a:t>
            </a:r>
            <a:r>
              <a:rPr lang="vi-VN" sz="3600" i="1" dirty="0">
                <a:solidFill>
                  <a:srgbClr val="FF0000"/>
                </a:solidFill>
                <a:latin typeface="+mj-lt"/>
              </a:rPr>
              <a:t>nốt và bắt nhịp cho HS đọc câu 1</a:t>
            </a:r>
            <a:endParaRPr lang="en-US" sz="3600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122" name="Ảnh 2"/>
          <p:cNvPicPr>
            <a:picLocks noChangeArrowheads="1"/>
          </p:cNvPicPr>
          <p:nvPr/>
        </p:nvPicPr>
        <p:blipFill>
          <a:blip r:embed="rId6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4" b="66335"/>
          <a:stretch>
            <a:fillRect/>
          </a:stretch>
        </p:blipFill>
        <p:spPr bwMode="auto">
          <a:xfrm>
            <a:off x="574467" y="2776651"/>
            <a:ext cx="7397959" cy="20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03045" y="1684345"/>
            <a:ext cx="16081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4400" b="1" i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âu </a:t>
            </a:r>
            <a:r>
              <a:rPr lang="vi-VN" sz="4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1 doc nh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38725" y="16843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6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0"/>
            <a:ext cx="4648200" cy="657224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5841" y="386834"/>
            <a:ext cx="69979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i="1" dirty="0">
                <a:solidFill>
                  <a:srgbClr val="FF0000"/>
                </a:solidFill>
                <a:latin typeface="+mj-lt"/>
              </a:rPr>
              <a:t>Đọc </a:t>
            </a:r>
            <a:r>
              <a:rPr lang="en-US" sz="3600" i="1" dirty="0" err="1" smtClean="0">
                <a:solidFill>
                  <a:srgbClr val="FF0000"/>
                </a:solidFill>
                <a:latin typeface="+mj-lt"/>
              </a:rPr>
              <a:t>mẫu</a:t>
            </a:r>
            <a:r>
              <a:rPr lang="en-US" sz="3600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i="1" dirty="0" smtClean="0">
                <a:solidFill>
                  <a:srgbClr val="FF0000"/>
                </a:solidFill>
                <a:latin typeface="+mj-lt"/>
              </a:rPr>
              <a:t>tên </a:t>
            </a:r>
            <a:r>
              <a:rPr lang="vi-VN" sz="3600" i="1" dirty="0">
                <a:solidFill>
                  <a:srgbClr val="FF0000"/>
                </a:solidFill>
                <a:latin typeface="+mj-lt"/>
              </a:rPr>
              <a:t>nốt và bắt nhịp cho HS đọc câu </a:t>
            </a:r>
            <a:r>
              <a:rPr lang="en-US" sz="3600" i="1" dirty="0" smtClean="0">
                <a:solidFill>
                  <a:srgbClr val="FF0000"/>
                </a:solidFill>
                <a:latin typeface="+mj-lt"/>
              </a:rPr>
              <a:t>2</a:t>
            </a:r>
            <a:endParaRPr lang="en-US" sz="3600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9951" y="1888196"/>
            <a:ext cx="15808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4400" b="1" i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âu 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Ảnh 3"/>
          <p:cNvPicPr>
            <a:picLocks noChangeArrowheads="1"/>
          </p:cNvPicPr>
          <p:nvPr/>
        </p:nvPicPr>
        <p:blipFill>
          <a:blip r:embed="rId6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3" b="22020"/>
          <a:stretch>
            <a:fillRect/>
          </a:stretch>
        </p:blipFill>
        <p:spPr bwMode="auto">
          <a:xfrm>
            <a:off x="145841" y="3286124"/>
            <a:ext cx="7726572" cy="213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2 doc nha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18828" y="22729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6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0"/>
            <a:ext cx="4648200" cy="65722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5841" y="184158"/>
            <a:ext cx="2387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i="1" dirty="0" smtClean="0">
                <a:solidFill>
                  <a:srgbClr val="000066"/>
                </a:solidFill>
              </a:rPr>
              <a:t>Câu</a:t>
            </a:r>
            <a:r>
              <a:rPr lang="en-US" sz="4400" b="1" i="1" dirty="0" smtClean="0">
                <a:solidFill>
                  <a:srgbClr val="000066"/>
                </a:solidFill>
              </a:rPr>
              <a:t> 1+</a:t>
            </a:r>
            <a:r>
              <a:rPr lang="vi-VN" sz="4400" b="1" i="1" dirty="0" smtClean="0">
                <a:solidFill>
                  <a:srgbClr val="000066"/>
                </a:solidFill>
              </a:rPr>
              <a:t> </a:t>
            </a:r>
            <a:r>
              <a:rPr lang="en-US" sz="4400" b="1" i="1" dirty="0" smtClean="0">
                <a:solidFill>
                  <a:srgbClr val="000066"/>
                </a:solidFill>
              </a:rPr>
              <a:t>2</a:t>
            </a:r>
            <a:endParaRPr lang="en-US" sz="4400" b="1" dirty="0">
              <a:solidFill>
                <a:srgbClr val="000066"/>
              </a:solidFill>
            </a:endParaRPr>
          </a:p>
        </p:txBody>
      </p:sp>
      <p:pic>
        <p:nvPicPr>
          <p:cNvPr id="6146" name="Ảnh 3"/>
          <p:cNvPicPr>
            <a:picLocks noChangeArrowheads="1"/>
          </p:cNvPicPr>
          <p:nvPr/>
        </p:nvPicPr>
        <p:blipFill>
          <a:blip r:embed="rId6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3" b="22020"/>
          <a:stretch>
            <a:fillRect/>
          </a:stretch>
        </p:blipFill>
        <p:spPr bwMode="auto">
          <a:xfrm>
            <a:off x="145841" y="3286124"/>
            <a:ext cx="7726572" cy="213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̉nh 2"/>
          <p:cNvPicPr>
            <a:picLocks noChangeArrowheads="1"/>
          </p:cNvPicPr>
          <p:nvPr/>
        </p:nvPicPr>
        <p:blipFill>
          <a:blip r:embed="rId6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4" b="66335"/>
          <a:stretch>
            <a:fillRect/>
          </a:stretch>
        </p:blipFill>
        <p:spPr bwMode="auto">
          <a:xfrm>
            <a:off x="1" y="1495537"/>
            <a:ext cx="7708106" cy="20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A BAI DOC NHAC 1 LAN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64306" y="5270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2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71625" y="1157288"/>
            <a:ext cx="41005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solidFill>
                  <a:srgbClr val="FF0000"/>
                </a:solidFill>
              </a:rPr>
              <a:t>Em</a:t>
            </a:r>
            <a:r>
              <a:rPr lang="en-US" sz="3600" i="1" dirty="0" smtClean="0">
                <a:solidFill>
                  <a:srgbClr val="FF0000"/>
                </a:solidFill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</a:rPr>
              <a:t>đã</a:t>
            </a:r>
            <a:r>
              <a:rPr lang="en-US" sz="3600" i="1" dirty="0" smtClean="0">
                <a:solidFill>
                  <a:srgbClr val="FF0000"/>
                </a:solidFill>
              </a:rPr>
              <a:t>  </a:t>
            </a:r>
            <a:r>
              <a:rPr lang="en-US" sz="3600" i="1" dirty="0" err="1" smtClean="0">
                <a:solidFill>
                  <a:srgbClr val="FF0000"/>
                </a:solidFill>
              </a:rPr>
              <a:t>học</a:t>
            </a:r>
            <a:r>
              <a:rPr lang="en-US" sz="3600" i="1" dirty="0" smtClean="0">
                <a:solidFill>
                  <a:srgbClr val="FF0000"/>
                </a:solidFill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</a:rPr>
              <a:t>bài</a:t>
            </a:r>
            <a:r>
              <a:rPr lang="en-US" sz="3600" i="1" dirty="0" smtClean="0">
                <a:solidFill>
                  <a:srgbClr val="FF0000"/>
                </a:solidFill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</a:rPr>
              <a:t>hát</a:t>
            </a:r>
            <a:r>
              <a:rPr lang="en-US" sz="3600" i="1" dirty="0" smtClean="0">
                <a:solidFill>
                  <a:srgbClr val="FF0000"/>
                </a:solidFill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</a:rPr>
              <a:t>gì</a:t>
            </a:r>
            <a:r>
              <a:rPr lang="en-US" sz="3600" i="1" dirty="0" smtClean="0">
                <a:solidFill>
                  <a:srgbClr val="FF0000"/>
                </a:solidFill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</a:rPr>
              <a:t>nói</a:t>
            </a:r>
            <a:r>
              <a:rPr lang="en-US" sz="3600" i="1" dirty="0" smtClean="0">
                <a:solidFill>
                  <a:srgbClr val="FF0000"/>
                </a:solidFill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</a:rPr>
              <a:t>về</a:t>
            </a:r>
            <a:r>
              <a:rPr lang="en-US" sz="3600" i="1" dirty="0" smtClean="0">
                <a:solidFill>
                  <a:srgbClr val="FF0000"/>
                </a:solidFill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</a:rPr>
              <a:t>tình</a:t>
            </a:r>
            <a:r>
              <a:rPr lang="en-US" sz="3600" i="1" dirty="0" smtClean="0">
                <a:solidFill>
                  <a:srgbClr val="FF0000"/>
                </a:solidFill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</a:rPr>
              <a:t>cảm</a:t>
            </a:r>
            <a:r>
              <a:rPr lang="en-US" sz="3600" i="1" dirty="0" smtClean="0">
                <a:solidFill>
                  <a:srgbClr val="FF0000"/>
                </a:solidFill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</a:rPr>
              <a:t>gia</a:t>
            </a:r>
            <a:r>
              <a:rPr lang="en-US" sz="3600" i="1" dirty="0" smtClean="0">
                <a:solidFill>
                  <a:srgbClr val="FF0000"/>
                </a:solidFill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</a:rPr>
              <a:t>đình</a:t>
            </a:r>
            <a:r>
              <a:rPr lang="en-US" sz="3600" i="1" dirty="0" smtClean="0">
                <a:solidFill>
                  <a:srgbClr val="FF0000"/>
                </a:solidFill>
              </a:rPr>
              <a:t>?</a:t>
            </a:r>
            <a:endParaRPr lang="en-US" sz="3600" i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038" y="800100"/>
            <a:ext cx="4571998" cy="310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1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0"/>
            <a:ext cx="4648200" cy="657224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0385" y="0"/>
            <a:ext cx="92746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vi-VN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HS đọc </a:t>
            </a:r>
            <a:r>
              <a:rPr lang="vi-VN" sz="4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 </a:t>
            </a:r>
            <a:r>
              <a:rPr lang="vi-VN" sz="40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sz="4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hợp </a:t>
            </a:r>
            <a:r>
              <a:rPr lang="vi-VN" sz="40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 </a:t>
            </a:r>
            <a:r>
              <a:rPr lang="vi-VN" sz="4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 </a:t>
            </a:r>
            <a:r>
              <a:rPr lang="vi-VN" sz="40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ca.</a:t>
            </a:r>
            <a:r>
              <a:rPr lang="en-US" sz="40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9" y="707886"/>
            <a:ext cx="12067148" cy="6150114"/>
          </a:xfrm>
          <a:prstGeom prst="rect">
            <a:avLst/>
          </a:prstGeom>
        </p:spPr>
      </p:pic>
      <p:pic>
        <p:nvPicPr>
          <p:cNvPr id="10" name="CA BAI DOC NHAC 2 L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1695" y="26765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2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2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0"/>
            <a:ext cx="4648200" cy="6572249"/>
          </a:xfrm>
          <a:prstGeom prst="rect">
            <a:avLst/>
          </a:prstGeom>
        </p:spPr>
      </p:pic>
      <p:pic>
        <p:nvPicPr>
          <p:cNvPr id="6146" name="Ảnh 3"/>
          <p:cNvPicPr>
            <a:picLocks noChangeArrowheads="1"/>
          </p:cNvPicPr>
          <p:nvPr/>
        </p:nvPicPr>
        <p:blipFill>
          <a:blip r:embed="rId6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3" b="22020"/>
          <a:stretch>
            <a:fillRect/>
          </a:stretch>
        </p:blipFill>
        <p:spPr bwMode="auto">
          <a:xfrm>
            <a:off x="1" y="3286124"/>
            <a:ext cx="7726572" cy="213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̉nh 2"/>
          <p:cNvPicPr>
            <a:picLocks noChangeArrowheads="1"/>
          </p:cNvPicPr>
          <p:nvPr/>
        </p:nvPicPr>
        <p:blipFill>
          <a:blip r:embed="rId6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4" b="66335"/>
          <a:stretch>
            <a:fillRect/>
          </a:stretch>
        </p:blipFill>
        <p:spPr bwMode="auto">
          <a:xfrm>
            <a:off x="1" y="1495537"/>
            <a:ext cx="7708106" cy="20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7230" y="295208"/>
            <a:ext cx="8333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i="1" smtClean="0">
                <a:solidFill>
                  <a:srgbClr val="FF0000"/>
                </a:solidFill>
              </a:rPr>
              <a:t> </a:t>
            </a:r>
            <a:r>
              <a:rPr lang="vi-VN" sz="3600" i="1" dirty="0">
                <a:solidFill>
                  <a:srgbClr val="FF0000"/>
                </a:solidFill>
                <a:latin typeface="+mj-lt"/>
              </a:rPr>
              <a:t>GV cho HS luyện đọc theo: dãy – tổ – cá nhân.</a:t>
            </a:r>
            <a:endParaRPr lang="en-US" sz="3600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9" name="CA BAI DOC NHAC 2 L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02419" y="52643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7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87" y="0"/>
            <a:ext cx="3605213" cy="657224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1450" y="0"/>
            <a:ext cx="96558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smtClean="0">
                <a:solidFill>
                  <a:srgbClr val="FF0000"/>
                </a:solidFill>
                <a:latin typeface="+mj-lt"/>
              </a:rPr>
              <a:t>GV 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làm mẫu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đó</a:t>
            </a:r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HS đọc nhạc và ghép lời ca kết hợp vận động dậm chân và vỗ tay</a:t>
            </a:r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.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Với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thức</a:t>
            </a:r>
            <a:r>
              <a:rPr lang="en-US" sz="3200" smtClean="0">
                <a:solidFill>
                  <a:srgbClr val="FF0000"/>
                </a:solidFill>
                <a:latin typeface="+mj-lt"/>
              </a:rPr>
              <a:t>: Lớp - tổ -cá nhân.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00225"/>
            <a:ext cx="8729663" cy="4943474"/>
          </a:xfrm>
          <a:prstGeom prst="rect">
            <a:avLst/>
          </a:prstGeom>
        </p:spPr>
      </p:pic>
      <p:pic>
        <p:nvPicPr>
          <p:cNvPr id="11" name="CA BAI DOC NHAC 2 L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89393" y="51639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0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2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87" y="0"/>
            <a:ext cx="3605213" cy="65722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8465" y="0"/>
            <a:ext cx="88195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GV cho HS đọc nhạc theo nhạc đệm 1, 2 </a:t>
            </a:r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lần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 HD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đọc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nhạc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kết 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hợp vỗ tay theo phách</a:t>
            </a:r>
            <a:r>
              <a:rPr lang="vi-VN" dirty="0"/>
              <a:t>.</a:t>
            </a:r>
            <a:endParaRPr lang="en-US" dirty="0"/>
          </a:p>
        </p:txBody>
      </p:sp>
      <p:pic>
        <p:nvPicPr>
          <p:cNvPr id="7" name="Ảnh 2"/>
          <p:cNvPicPr>
            <a:picLocks noChangeArrowheads="1"/>
          </p:cNvPicPr>
          <p:nvPr/>
        </p:nvPicPr>
        <p:blipFill>
          <a:blip r:embed="rId6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4" b="66335"/>
          <a:stretch>
            <a:fillRect/>
          </a:stretch>
        </p:blipFill>
        <p:spPr bwMode="auto">
          <a:xfrm>
            <a:off x="1" y="1843088"/>
            <a:ext cx="8943974" cy="16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̉nh 3"/>
          <p:cNvPicPr>
            <a:picLocks noChangeArrowheads="1"/>
          </p:cNvPicPr>
          <p:nvPr/>
        </p:nvPicPr>
        <p:blipFill>
          <a:blip r:embed="rId6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3" b="22020"/>
          <a:stretch>
            <a:fillRect/>
          </a:stretch>
        </p:blipFill>
        <p:spPr bwMode="auto">
          <a:xfrm>
            <a:off x="-18466" y="4357687"/>
            <a:ext cx="8962441" cy="1724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C:\Users\Administrator\Desktop\hih ah bo go co the 1\tải xuố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3514838"/>
            <a:ext cx="981074" cy="109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hih ah bo go co the 1\tải xuố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4" y="3514838"/>
            <a:ext cx="1071561" cy="109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istrator\Desktop\hih ah bo go co the 1\tải xuố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3514838"/>
            <a:ext cx="1209674" cy="109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hih ah bo go co the 1\tải xuố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6" y="3410063"/>
            <a:ext cx="1209674" cy="109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hih ah bo go co the 1\tải xuố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4" y="5934073"/>
            <a:ext cx="981074" cy="93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hih ah bo go co the 1\tải xuố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934073"/>
            <a:ext cx="981074" cy="93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hih ah bo go co the 1\tải xuố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2" y="5934073"/>
            <a:ext cx="981074" cy="85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hih ah bo go co the 1\tải xuố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5991222"/>
            <a:ext cx="771524" cy="86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A BAI DOC NHAC 2 L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86517" y="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0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5"/>
            <a:ext cx="12192000" cy="5915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89" y="328613"/>
            <a:ext cx="988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gia đình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giọng.</a:t>
            </a:r>
            <a:endParaRPr lang="en-US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AY GIA DIH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67364" y="9133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5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14988" y="25210"/>
            <a:ext cx="24241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Tiết 27</a:t>
            </a:r>
            <a:endParaRPr lang="en-US" sz="4400" smtClean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6600FF"/>
                </a:solidFill>
              </a:rPr>
              <a:t> </a:t>
            </a:r>
            <a:endParaRPr lang="en-US" sz="4400" dirty="0">
              <a:solidFill>
                <a:srgbClr val="66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89496" y="748485"/>
            <a:ext cx="24272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52780" y="810040"/>
            <a:ext cx="27259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CÂY GIA ĐÌNH</a:t>
            </a:r>
            <a:endParaRPr lang="en-US" sz="28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89496" y="1426902"/>
            <a:ext cx="66032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6600FF"/>
                </a:solidFill>
              </a:rPr>
              <a:t>-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HÁT CÙNG ĐÔ – RÊ – MI – PHA – SON</a:t>
            </a:r>
            <a:endParaRPr lang="en-US" sz="20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74" y="-281228"/>
            <a:ext cx="2509837" cy="16144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537" y="2257425"/>
            <a:ext cx="8259149" cy="4413250"/>
          </a:xfrm>
          <a:prstGeom prst="rect">
            <a:avLst/>
          </a:prstGeom>
        </p:spPr>
      </p:pic>
      <p:pic>
        <p:nvPicPr>
          <p:cNvPr id="1026" name="Picture 2" descr="C:\Users\Administrator\Desktop\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6" y="3732640"/>
            <a:ext cx="1657350" cy="312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969" y="3732641"/>
            <a:ext cx="1719262" cy="312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istrator\Desktop\ằ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4457702" cy="17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43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62110" y="1119872"/>
            <a:ext cx="51387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i="1" dirty="0"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vi-VN" sz="3200" i="1" dirty="0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i="1" dirty="0" smtClean="0">
                <a:latin typeface="Times New Roman" pitchFamily="18" charset="0"/>
                <a:cs typeface="Times New Roman" pitchFamily="18" charset="0"/>
              </a:rPr>
              <a:t>đơn </a:t>
            </a:r>
            <a:r>
              <a:rPr lang="vi-VN" sz="3200" i="1" dirty="0">
                <a:latin typeface="Times New Roman" pitchFamily="18" charset="0"/>
                <a:cs typeface="Times New Roman" pitchFamily="18" charset="0"/>
              </a:rPr>
              <a:t>ca/ song ca/ tốp </a:t>
            </a:r>
            <a:r>
              <a:rPr lang="vi-VN" sz="3200" i="1" dirty="0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HS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21" y="769293"/>
            <a:ext cx="3675342" cy="25303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07567" y="0"/>
            <a:ext cx="6786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ÔN TẬP BÀI HÁT</a:t>
            </a:r>
            <a:endParaRPr lang="en-US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AY GIA DIH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86289" y="53451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8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66085" y="882848"/>
            <a:ext cx="106783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i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hát kết hợp gõ </a:t>
            </a:r>
            <a:r>
              <a:rPr lang="en-US" sz="3200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32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phách</a:t>
            </a:r>
            <a:r>
              <a:rPr lang="en-US" sz="32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2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CAY GIA DIH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69628" y="5559503"/>
            <a:ext cx="609600" cy="609600"/>
          </a:xfrm>
          <a:prstGeom prst="rect">
            <a:avLst/>
          </a:prstGeom>
        </p:spPr>
      </p:pic>
      <p:pic>
        <p:nvPicPr>
          <p:cNvPr id="42" name="CAY GIA DIH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06388" y="14347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7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25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9125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43964" y="211098"/>
            <a:ext cx="6154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HD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4691" y="917078"/>
            <a:ext cx="2682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 HÁT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75405" y="836505"/>
            <a:ext cx="2433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5352" y="1240244"/>
            <a:ext cx="528637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                                                              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con:                                                               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50000"/>
              </a:lnSpc>
            </a:pP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250000"/>
              </a:lnSpc>
            </a:pP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02483" y="1647316"/>
            <a:ext cx="556939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chụm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Khum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endParaRPr lang="en-US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chụm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úp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duỗi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ngữa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Notched Right Arrow 12"/>
          <p:cNvSpPr/>
          <p:nvPr/>
        </p:nvSpPr>
        <p:spPr>
          <a:xfrm>
            <a:off x="5245910" y="3446412"/>
            <a:ext cx="874264" cy="684147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Notched Right Arrow 15"/>
          <p:cNvSpPr/>
          <p:nvPr/>
        </p:nvSpPr>
        <p:spPr>
          <a:xfrm>
            <a:off x="5286375" y="4250266"/>
            <a:ext cx="874264" cy="684147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Notched Right Arrow 16"/>
          <p:cNvSpPr/>
          <p:nvPr/>
        </p:nvSpPr>
        <p:spPr>
          <a:xfrm>
            <a:off x="5180253" y="2479625"/>
            <a:ext cx="874264" cy="684147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Notched Right Arrow 17"/>
          <p:cNvSpPr/>
          <p:nvPr/>
        </p:nvSpPr>
        <p:spPr>
          <a:xfrm>
            <a:off x="5173782" y="1645424"/>
            <a:ext cx="874264" cy="684147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Notched Right Arrow 18"/>
          <p:cNvSpPr/>
          <p:nvPr/>
        </p:nvSpPr>
        <p:spPr>
          <a:xfrm>
            <a:off x="5386388" y="5249963"/>
            <a:ext cx="839907" cy="684147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388" y="330618"/>
            <a:ext cx="1412730" cy="1048507"/>
          </a:xfrm>
          <a:prstGeom prst="rect">
            <a:avLst/>
          </a:prstGeom>
        </p:spPr>
      </p:pic>
      <p:pic>
        <p:nvPicPr>
          <p:cNvPr id="21" name="CAY GIA DIH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44709" y="5500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9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2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9835"/>
            <a:ext cx="54435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Hoạt động Đọc nhạc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i="1" smtClean="0">
                <a:latin typeface="Times New Roman" pitchFamily="18" charset="0"/>
                <a:cs typeface="Times New Roman" pitchFamily="18" charset="0"/>
              </a:rPr>
              <a:t>Hát cùng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Đô – Rê – Mi – Pha </a:t>
            </a:r>
            <a:r>
              <a:rPr lang="vi-VN" sz="2400" i="1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vi-VN" sz="2400" i="1" smtClean="0">
                <a:latin typeface="Times New Roman" pitchFamily="18" charset="0"/>
                <a:cs typeface="Times New Roman" pitchFamily="18" charset="0"/>
              </a:rPr>
              <a:t>Son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43538" y="109835"/>
            <a:ext cx="6666633" cy="523220"/>
          </a:xfrm>
          <a:prstGeom prst="rect">
            <a:avLst/>
          </a:prstGeom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Trò chơi: “Những phím đàn vui nhộn”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684" y="940832"/>
            <a:ext cx="118101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5 HS </a:t>
            </a:r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mỗi 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bạn mang tên 1 phím đàn Đô – Rê – Mi – Pha – </a:t>
            </a:r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Son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đến 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phím đàn tên gì thì bạn đó nhún xuống 1 cái và đứng lên. 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Users\Administrator\Desktop\4 not d r m f s c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4462"/>
            <a:ext cx="12110171" cy="544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lowchart: Process 15"/>
          <p:cNvSpPr/>
          <p:nvPr/>
        </p:nvSpPr>
        <p:spPr>
          <a:xfrm rot="20984587">
            <a:off x="4412587" y="6121055"/>
            <a:ext cx="1797617" cy="612920"/>
          </a:xfrm>
          <a:prstGeom prst="flowChart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ĐỒ</a:t>
            </a:r>
            <a:endParaRPr lang="en-US" sz="3200" b="1" dirty="0"/>
          </a:p>
        </p:txBody>
      </p:sp>
      <p:sp>
        <p:nvSpPr>
          <p:cNvPr id="17" name="Flowchart: Process 16">
            <a:hlinkClick r:id="rId4" action="ppaction://hlinksldjump"/>
          </p:cNvPr>
          <p:cNvSpPr/>
          <p:nvPr/>
        </p:nvSpPr>
        <p:spPr>
          <a:xfrm rot="20859301">
            <a:off x="6211666" y="5471744"/>
            <a:ext cx="1695399" cy="487176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RÊ</a:t>
            </a:r>
            <a:endParaRPr lang="en-US" sz="3200" b="1" dirty="0"/>
          </a:p>
        </p:txBody>
      </p:sp>
      <p:sp>
        <p:nvSpPr>
          <p:cNvPr id="18" name="Flowchart: Process 17"/>
          <p:cNvSpPr/>
          <p:nvPr/>
        </p:nvSpPr>
        <p:spPr>
          <a:xfrm rot="20552341">
            <a:off x="7967039" y="4781002"/>
            <a:ext cx="1656430" cy="437646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hlinkClick r:id="rId5" action="ppaction://hlinksldjump"/>
              </a:rPr>
              <a:t>MI</a:t>
            </a:r>
            <a:endParaRPr lang="en-US" sz="3200" b="1" dirty="0"/>
          </a:p>
        </p:txBody>
      </p:sp>
      <p:sp>
        <p:nvSpPr>
          <p:cNvPr id="19" name="Flowchart: Process 18"/>
          <p:cNvSpPr/>
          <p:nvPr/>
        </p:nvSpPr>
        <p:spPr>
          <a:xfrm rot="20209160">
            <a:off x="9636406" y="4150546"/>
            <a:ext cx="1219985" cy="499573"/>
          </a:xfrm>
          <a:prstGeom prst="flowChartProcess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PHA</a:t>
            </a:r>
            <a:endParaRPr lang="en-US" sz="3200" b="1" dirty="0"/>
          </a:p>
        </p:txBody>
      </p:sp>
      <p:sp>
        <p:nvSpPr>
          <p:cNvPr id="20" name="Flowchart: Process 19"/>
          <p:cNvSpPr/>
          <p:nvPr/>
        </p:nvSpPr>
        <p:spPr>
          <a:xfrm rot="20353175">
            <a:off x="10828333" y="3397623"/>
            <a:ext cx="1325267" cy="420336"/>
          </a:xfrm>
          <a:prstGeom prst="flowChartProcess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3619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71" y="2347260"/>
            <a:ext cx="4733924" cy="4595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71" y="0"/>
            <a:ext cx="1971675" cy="2501900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160" y="5077902"/>
            <a:ext cx="3291839" cy="186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6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5343</TotalTime>
  <Words>597</Words>
  <Application>Microsoft Office PowerPoint</Application>
  <PresentationFormat>Widescreen</PresentationFormat>
  <Paragraphs>69</Paragraphs>
  <Slides>23</Slides>
  <Notes>12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Times New Roman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ACER</cp:lastModifiedBy>
  <cp:revision>709</cp:revision>
  <dcterms:created xsi:type="dcterms:W3CDTF">2020-08-30T12:35:12Z</dcterms:created>
  <dcterms:modified xsi:type="dcterms:W3CDTF">2025-05-16T07:48:28Z</dcterms:modified>
</cp:coreProperties>
</file>