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0" r:id="rId2"/>
  </p:sldMasterIdLst>
  <p:notesMasterIdLst>
    <p:notesMasterId r:id="rId10"/>
  </p:notesMasterIdLst>
  <p:sldIdLst>
    <p:sldId id="300" r:id="rId3"/>
    <p:sldId id="301" r:id="rId4"/>
    <p:sldId id="302" r:id="rId5"/>
    <p:sldId id="296" r:id="rId6"/>
    <p:sldId id="297" r:id="rId7"/>
    <p:sldId id="298" r:id="rId8"/>
    <p:sldId id="29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 varScale="1">
        <p:scale>
          <a:sx n="77" d="100"/>
          <a:sy n="77" d="100"/>
        </p:scale>
        <p:origin x="749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71F5D-7559-43D2-BA51-03AB0418056E}" type="datetimeFigureOut">
              <a:rPr lang="en-US" smtClean="0"/>
              <a:t>16/05/2025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6BE4B-E7CF-4343-A53A-4F424A891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942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2C4AC-25A9-491E-BBD3-D3D152D58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8B84F6-1954-40C3-A7AF-7E2294BBB3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B4F6B-F893-4B93-AAD3-4FCFAFE11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055D8-30CC-4187-86DA-DCE85B6F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C04DA-24C5-49D8-A115-4F404AFE6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737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7BB7D-3453-4BF7-9C3A-F6CAEDE7C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93EAF4-F55E-4E30-BD63-71328DD2EE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C259D-81BF-48A8-9910-0E76F9534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D62E6-66D2-49E7-884A-825B61AC0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44F3F-1C8D-40AE-90C9-A6A22FEC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942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0A3EEE-4F00-4A37-AE0B-526234C6C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0A4511-05C3-4BF9-8EEE-7ECF6706E3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9F5CA-AF6A-4E51-91EB-8FD4534AE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893D3-B08B-40BB-9FCD-F0BCEA04C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7CF8C-074A-4D39-B1BD-41EB65F11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299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2C4AC-25A9-491E-BBD3-D3D152D58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8B84F6-1954-40C3-A7AF-7E2294BBB3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B4F6B-F893-4B93-AAD3-4FCFAFE11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055D8-30CC-4187-86DA-DCE85B6F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C04DA-24C5-49D8-A115-4F404AFE6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56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F3A36-3F20-45B0-8F59-0A175A7D3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EDCE2-0D27-4CC2-9C58-321096BD3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5E8FF-543E-4D24-A361-F07C99816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C68C3-2E4E-4FDC-8456-5122FC11F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F0203-5DB1-4E1C-9543-BE2612B8D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280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DD8FD-4D9E-40A4-9CFB-A7787B95C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E88001-C3EF-4B05-99E1-A25298FD0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4B3D1-5A64-46DB-8327-D6ECF83BD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AFD04-EE1E-4EEC-828A-472CC5022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4EB26-D95E-4BD0-B938-71E7A3609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390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67B6B-8372-407F-B987-F6C1D2DC6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4B212-ED9E-4EB4-973D-D4AD680607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F93D0-B8D3-4E25-8FA4-852D6D114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41E08E-E320-4178-9EE0-FD42FE9E9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F787D-9CF5-4F7F-8A6B-06B6F20D9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87AB96-08D3-4021-A2C1-136E10A8B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172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C57D9-0A70-4ECC-9E6C-BB0E45118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1BB4E1-F3E9-497F-B4ED-147984214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6B213-7731-4FDC-BA32-A68DF9A08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86657-9EB5-4ED4-8EEE-83A3107759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4A6765-5EB5-4FDE-91D1-632B93FB88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70E046-BD4B-46E7-A774-D802E8E55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03A516-7FC3-4881-841E-BBE9472A2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54FED7-81AD-428E-8F0E-FCF8BA4CD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371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F0E8B-4FD3-4FA0-A519-2EE129645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901383-2F5E-4791-A20E-63D368F33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CBD843-9E63-4E24-89C2-5BC785E6D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E01F9-170C-4F29-A923-384B409BF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9960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BB03A2-7346-4A43-8AA7-771C023F7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4B70C1-6F7F-493F-AB8F-5C405D6BA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617DE1-0DE6-4335-AEE4-263F436B0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3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196CF-F646-4939-A585-83B97885A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23DA7-C34D-4EBF-9E9B-F847FA0EB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6C1FAF-EE86-4CF5-8793-E4516249E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338509-4BF3-449D-9325-329EDD1E1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F8B8F9-7254-4B1A-8F02-9695B0592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1797EF-37F6-4296-BFC8-B782CA42E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3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F3A36-3F20-45B0-8F59-0A175A7D3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EDCE2-0D27-4CC2-9C58-321096BD3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5E8FF-543E-4D24-A361-F07C99816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C68C3-2E4E-4FDC-8456-5122FC11F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F0203-5DB1-4E1C-9543-BE2612B8D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654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748F1-15E0-4B6E-9F9F-2088CAD59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8DF8ED-0EC1-4DA7-BC94-CDE7FBD3CC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5A1D4F-F643-45E7-8865-4B5EBAD2E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29EB9C-B33D-49BC-9AFA-03722285D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FB90EA-375A-4025-9DA1-C750A8D91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5F5239-D086-44A7-81FD-23EE505B2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9849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7BB7D-3453-4BF7-9C3A-F6CAEDE7C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93EAF4-F55E-4E30-BD63-71328DD2EE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C259D-81BF-48A8-9910-0E76F9534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D62E6-66D2-49E7-884A-825B61AC0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44F3F-1C8D-40AE-90C9-A6A22FEC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656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0A3EEE-4F00-4A37-AE0B-526234C6C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0A4511-05C3-4BF9-8EEE-7ECF6706E3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9F5CA-AF6A-4E51-91EB-8FD4534AE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893D3-B08B-40BB-9FCD-F0BCEA04C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7CF8C-074A-4D39-B1BD-41EB65F11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809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DD8FD-4D9E-40A4-9CFB-A7787B95C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E88001-C3EF-4B05-99E1-A25298FD0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4B3D1-5A64-46DB-8327-D6ECF83BD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AFD04-EE1E-4EEC-828A-472CC5022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4EB26-D95E-4BD0-B938-71E7A3609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294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67B6B-8372-407F-B987-F6C1D2DC6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4B212-ED9E-4EB4-973D-D4AD680607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F93D0-B8D3-4E25-8FA4-852D6D114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41E08E-E320-4178-9EE0-FD42FE9E9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F787D-9CF5-4F7F-8A6B-06B6F20D9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87AB96-08D3-4021-A2C1-136E10A8B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066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C57D9-0A70-4ECC-9E6C-BB0E45118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1BB4E1-F3E9-497F-B4ED-147984214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6B213-7731-4FDC-BA32-A68DF9A08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86657-9EB5-4ED4-8EEE-83A3107759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4A6765-5EB5-4FDE-91D1-632B93FB88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70E046-BD4B-46E7-A774-D802E8E55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03A516-7FC3-4881-841E-BBE9472A2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54FED7-81AD-428E-8F0E-FCF8BA4CD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004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F0E8B-4FD3-4FA0-A519-2EE129645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901383-2F5E-4791-A20E-63D368F33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CBD843-9E63-4E24-89C2-5BC785E6D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E01F9-170C-4F29-A923-384B409BF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81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BB03A2-7346-4A43-8AA7-771C023F7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4B70C1-6F7F-493F-AB8F-5C405D6BA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617DE1-0DE6-4335-AEE4-263F436B0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64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196CF-F646-4939-A585-83B97885A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23DA7-C34D-4EBF-9E9B-F847FA0EB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6C1FAF-EE86-4CF5-8793-E4516249E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338509-4BF3-449D-9325-329EDD1E1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F8B8F9-7254-4B1A-8F02-9695B0592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1797EF-37F6-4296-BFC8-B782CA42E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265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748F1-15E0-4B6E-9F9F-2088CAD59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8DF8ED-0EC1-4DA7-BC94-CDE7FBD3CC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5A1D4F-F643-45E7-8865-4B5EBAD2E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29EB9C-B33D-49BC-9AFA-03722285D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FB90EA-375A-4025-9DA1-C750A8D91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5F5239-D086-44A7-81FD-23EE505B2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915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F7718C-FB26-482D-9722-35308CE1B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F083D-058D-40FC-99F8-67C635DEA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67060-E362-494B-AF2A-CFD15370A0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769ED-8439-4760-B04A-FA28692B44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B1515-6AB0-4E4D-9D99-0B7384AFB4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910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F7718C-FB26-482D-9722-35308CE1B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F083D-058D-40FC-99F8-67C635DEA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67060-E362-494B-AF2A-CFD15370A0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769ED-8439-4760-B04A-FA28692B44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B1515-6AB0-4E4D-9D99-0B7384AFB4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681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1.mp3"/><Relationship Id="rId7" Type="http://schemas.openxmlformats.org/officeDocument/2006/relationships/image" Target="../media/image7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3.xml"/><Relationship Id="rId4" Type="http://schemas.openxmlformats.org/officeDocument/2006/relationships/audio" Target="../media/media1.mp3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943728"/>
            <a:ext cx="1508760" cy="19173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83568" y="-60312"/>
            <a:ext cx="58087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mtClean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HĐ Ôn </a:t>
            </a:r>
            <a:r>
              <a:rPr lang="en-US" sz="3200" b="1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 bài hát</a:t>
            </a:r>
            <a:r>
              <a:rPr lang="en-US" sz="3200" b="1" smtClean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GÀ GÁY </a:t>
            </a:r>
            <a:endParaRPr lang="en-US" sz="3200" b="1">
              <a:solidFill>
                <a:srgbClr val="000066"/>
              </a:solidFill>
            </a:endParaRPr>
          </a:p>
        </p:txBody>
      </p:sp>
      <p:pic>
        <p:nvPicPr>
          <p:cNvPr id="11" name="GA GAY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45074" y="1263346"/>
            <a:ext cx="457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10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87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81128"/>
            <a:ext cx="4873355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200" i="1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GV cho HS ôn hát lại bài hát kết hợp với gõ đệm theo phách, nhún chân.</a:t>
            </a:r>
            <a:endParaRPr lang="en-US" sz="3200" i="1">
              <a:solidFill>
                <a:srgbClr val="000066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41130" cy="18821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85" y="1882160"/>
            <a:ext cx="702490" cy="1417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21" y="1975649"/>
            <a:ext cx="522695" cy="9158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875" y="1833083"/>
            <a:ext cx="702490" cy="14173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634" y="1833083"/>
            <a:ext cx="702490" cy="14173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84" y="1871043"/>
            <a:ext cx="702490" cy="14173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405" y="1833083"/>
            <a:ext cx="522695" cy="9158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222" y="1885764"/>
            <a:ext cx="522695" cy="9158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008" y="1975648"/>
            <a:ext cx="522695" cy="915897"/>
          </a:xfrm>
          <a:prstGeom prst="rect">
            <a:avLst/>
          </a:prstGeom>
        </p:spPr>
      </p:pic>
      <p:pic>
        <p:nvPicPr>
          <p:cNvPr id="19" name="GA GAY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937116" y="3299480"/>
            <a:ext cx="457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72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87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132856"/>
            <a:ext cx="1508760" cy="14852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"/>
            <a:ext cx="601216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000" b="1" i="1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GV </a:t>
            </a:r>
            <a:r>
              <a:rPr lang="en-US" sz="2000" b="1" i="1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000" b="1" i="1" smtClean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 xem, nghe VIDEO mẫu sau đó chia </a:t>
            </a:r>
            <a:r>
              <a:rPr lang="en-US" sz="2000" b="1" i="1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 thành các nhóm để các </a:t>
            </a:r>
            <a:r>
              <a:rPr lang="en-US" sz="2000" b="1" i="1" smtClean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 </a:t>
            </a:r>
            <a:r>
              <a:rPr lang="en-US" sz="2000" b="1" i="1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trao đổi và đưa ra ý tưởng động tác minh họa </a:t>
            </a:r>
            <a:r>
              <a:rPr lang="en-US" sz="2000" b="1" i="1" smtClean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 </a:t>
            </a:r>
            <a:r>
              <a:rPr lang="en-US" sz="2000" b="1" i="1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b="1" i="1" smtClean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Mời các nhóm lên thể hiện</a:t>
            </a:r>
            <a:endParaRPr lang="en-US" sz="2000" b="1" i="1">
              <a:solidFill>
                <a:srgbClr val="000066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VAN DOG GA GA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0" y="1556792"/>
            <a:ext cx="4427984" cy="5079856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softEdge">
            <a:bevelT w="203200" h="101600" prst="cross"/>
            <a:contourClr>
              <a:srgbClr val="FFFFFF"/>
            </a:contourClr>
          </a:sp3d>
        </p:spPr>
      </p:pic>
      <p:pic>
        <p:nvPicPr>
          <p:cNvPr id="6" name="GA GAY BEA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86594" y="989381"/>
            <a:ext cx="457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78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58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650" y="1658147"/>
            <a:ext cx="7845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Lựu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4559" y="-17107"/>
            <a:ext cx="5879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D60093"/>
                </a:solidFill>
              </a:rPr>
              <a:t>2</a:t>
            </a:r>
            <a:r>
              <a:rPr lang="en-US" sz="2800" b="1" smtClean="0">
                <a:solidFill>
                  <a:srgbClr val="D60093"/>
                </a:solidFill>
              </a:rPr>
              <a:t>. HĐ NGHE NHẠC BÀI LÝ CÂY BÔNG </a:t>
            </a:r>
            <a:endParaRPr lang="en-US" sz="2800" b="1" dirty="0">
              <a:solidFill>
                <a:srgbClr val="D60093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06113"/>
            <a:ext cx="7596336" cy="1453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n-US" smtClean="0">
                <a:solidFill>
                  <a:srgbClr val="0070C0"/>
                </a:solidFill>
                <a:latin typeface="Times New Roman"/>
              </a:rPr>
              <a:t>- </a:t>
            </a:r>
            <a:r>
              <a:rPr lang="vi-VN" smtClean="0">
                <a:solidFill>
                  <a:srgbClr val="0070C0"/>
                </a:solidFill>
                <a:latin typeface="Times New Roman"/>
              </a:rPr>
              <a:t>Dân </a:t>
            </a:r>
            <a:r>
              <a:rPr lang="vi-VN">
                <a:solidFill>
                  <a:srgbClr val="0070C0"/>
                </a:solidFill>
                <a:latin typeface="Times New Roman"/>
              </a:rPr>
              <a:t>ca Việt </a:t>
            </a:r>
            <a:r>
              <a:rPr lang="vi-VN" smtClean="0">
                <a:solidFill>
                  <a:srgbClr val="0070C0"/>
                </a:solidFill>
                <a:latin typeface="Times New Roman"/>
              </a:rPr>
              <a:t>Nam</a:t>
            </a:r>
            <a:r>
              <a:rPr lang="en-US" smtClean="0">
                <a:solidFill>
                  <a:srgbClr val="0070C0"/>
                </a:solidFill>
                <a:latin typeface="Times New Roman"/>
              </a:rPr>
              <a:t> nói chung và dân ca Nam bộ thuộc vùng Nam bộ nói riêng </a:t>
            </a:r>
            <a:r>
              <a:rPr lang="vi-VN" smtClean="0">
                <a:solidFill>
                  <a:srgbClr val="0070C0"/>
                </a:solidFill>
                <a:latin typeface="Times New Roman"/>
              </a:rPr>
              <a:t>là </a:t>
            </a:r>
            <a:r>
              <a:rPr lang="vi-VN">
                <a:solidFill>
                  <a:srgbClr val="0070C0"/>
                </a:solidFill>
                <a:latin typeface="Times New Roman"/>
              </a:rPr>
              <a:t>một thể loại âm nhạc cổ truyền, qua việc truyền </a:t>
            </a:r>
            <a:r>
              <a:rPr lang="vi-VN" smtClean="0">
                <a:solidFill>
                  <a:srgbClr val="0070C0"/>
                </a:solidFill>
                <a:latin typeface="Times New Roman"/>
              </a:rPr>
              <a:t>khẩu</a:t>
            </a:r>
            <a:r>
              <a:rPr lang="en-US" smtClean="0">
                <a:solidFill>
                  <a:srgbClr val="0070C0"/>
                </a:solidFill>
                <a:latin typeface="Times New Roman"/>
              </a:rPr>
              <a:t> từ đời này sang đời kia và số các bài dân ca Nam</a:t>
            </a:r>
            <a:r>
              <a:rPr lang="en-US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Bộ </a:t>
            </a:r>
            <a:r>
              <a:rPr lang="en-US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gồm có các bài :như </a:t>
            </a:r>
            <a:r>
              <a:rPr lang="en-US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bài Lí cây xanh, Lí dĩa bánh bò...</a:t>
            </a:r>
            <a:endParaRPr lang="en-US" sz="1600">
              <a:solidFill>
                <a:srgbClr val="0070C0"/>
              </a:solidFill>
              <a:latin typeface="Times New Roman"/>
              <a:ea typeface="Calibri"/>
              <a:cs typeface="Times New Roman"/>
            </a:endParaRPr>
          </a:p>
          <a:p>
            <a:r>
              <a:rPr lang="en-US" smtClean="0">
                <a:solidFill>
                  <a:srgbClr val="0070C0"/>
                </a:solidFill>
                <a:latin typeface="Times New Roman"/>
              </a:rPr>
              <a:t> 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5" name="AutoShape 2" descr="Nam Bộ – Wikipedia tiếng Việ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Nam Bộ – Wikipedia tiếng Việt"/>
          <p:cNvSpPr>
            <a:spLocks noChangeAspect="1" noChangeArrowheads="1"/>
          </p:cNvSpPr>
          <p:nvPr/>
        </p:nvSpPr>
        <p:spPr bwMode="auto">
          <a:xfrm>
            <a:off x="307975" y="794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2" y="2420888"/>
            <a:ext cx="4155562" cy="443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369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6" y="-36928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smtClean="0">
                <a:solidFill>
                  <a:srgbClr val="FF0000"/>
                </a:solidFill>
              </a:rPr>
              <a:t>Nghe nhạc</a:t>
            </a:r>
            <a:endParaRPr lang="en-US" sz="4000" i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6600"/>
            <a:ext cx="9036496" cy="6144436"/>
          </a:xfrm>
          <a:prstGeom prst="rect">
            <a:avLst/>
          </a:prstGeom>
        </p:spPr>
      </p:pic>
      <p:pic>
        <p:nvPicPr>
          <p:cNvPr id="5" name="NGHE NHAC LY CAY BO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00392" y="-517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19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2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3834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V</a:t>
            </a:r>
            <a:r>
              <a:rPr lang="en-US" sz="3200" smtClean="0">
                <a:solidFill>
                  <a:srgbClr val="FF0000"/>
                </a:solidFill>
              </a:rPr>
              <a:t>ận động theo nhạc.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" name="NGHE NHAC LY CAY BO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13448" y="11967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93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2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6" y="9"/>
            <a:ext cx="9036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</a:rPr>
              <a:t>Em cảm </a:t>
            </a:r>
            <a:r>
              <a:rPr lang="en-US" sz="3600" err="1" smtClean="0">
                <a:solidFill>
                  <a:srgbClr val="FF0000"/>
                </a:solidFill>
              </a:rPr>
              <a:t>nhận</a:t>
            </a:r>
            <a:r>
              <a:rPr lang="en-US" sz="3600" smtClean="0">
                <a:solidFill>
                  <a:srgbClr val="FF0000"/>
                </a:solidFill>
              </a:rPr>
              <a:t> gì</a:t>
            </a:r>
            <a:r>
              <a:rPr lang="en-US" sz="3600">
                <a:solidFill>
                  <a:srgbClr val="FF0000"/>
                </a:solidFill>
              </a:rPr>
              <a:t> </a:t>
            </a:r>
            <a:r>
              <a:rPr lang="en-US" sz="3600" smtClean="0">
                <a:solidFill>
                  <a:srgbClr val="FF0000"/>
                </a:solidFill>
              </a:rPr>
              <a:t>sau </a:t>
            </a:r>
            <a:r>
              <a:rPr lang="en-US" sz="3600" dirty="0" err="1">
                <a:solidFill>
                  <a:srgbClr val="FF0000"/>
                </a:solidFill>
              </a:rPr>
              <a:t>k</a:t>
            </a:r>
            <a:r>
              <a:rPr lang="en-US" sz="3600" smtClean="0">
                <a:solidFill>
                  <a:srgbClr val="FF0000"/>
                </a:solidFill>
              </a:rPr>
              <a:t>hi </a:t>
            </a:r>
            <a:r>
              <a:rPr lang="en-US" sz="3600" dirty="0" err="1" smtClean="0">
                <a:solidFill>
                  <a:srgbClr val="FF0000"/>
                </a:solidFill>
              </a:rPr>
              <a:t>nghe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bài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Lý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err="1" smtClean="0">
                <a:solidFill>
                  <a:srgbClr val="FF0000"/>
                </a:solidFill>
              </a:rPr>
              <a:t>cây</a:t>
            </a:r>
            <a:r>
              <a:rPr lang="en-US" sz="3600" smtClean="0">
                <a:solidFill>
                  <a:srgbClr val="FF0000"/>
                </a:solidFill>
              </a:rPr>
              <a:t> </a:t>
            </a:r>
            <a:r>
              <a:rPr lang="en-US" sz="3600">
                <a:solidFill>
                  <a:srgbClr val="FF0000"/>
                </a:solidFill>
              </a:rPr>
              <a:t>b</a:t>
            </a:r>
            <a:r>
              <a:rPr lang="en-US" sz="3600" smtClean="0">
                <a:solidFill>
                  <a:srgbClr val="FF0000"/>
                </a:solidFill>
              </a:rPr>
              <a:t>ông?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5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186</Words>
  <Application>Microsoft Office PowerPoint</Application>
  <PresentationFormat>On-screen Show (4:3)</PresentationFormat>
  <Paragraphs>10</Paragraphs>
  <Slides>7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4_Office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ACER</cp:lastModifiedBy>
  <cp:revision>42</cp:revision>
  <dcterms:created xsi:type="dcterms:W3CDTF">2021-06-29T10:06:02Z</dcterms:created>
  <dcterms:modified xsi:type="dcterms:W3CDTF">2025-05-16T07:51:11Z</dcterms:modified>
</cp:coreProperties>
</file>