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  <p:sldMasterId id="2147483686" r:id="rId3"/>
    <p:sldMasterId id="2147483700" r:id="rId4"/>
    <p:sldMasterId id="2147483714" r:id="rId5"/>
  </p:sldMasterIdLst>
  <p:notesMasterIdLst>
    <p:notesMasterId r:id="rId26"/>
  </p:notesMasterIdLst>
  <p:sldIdLst>
    <p:sldId id="354" r:id="rId6"/>
    <p:sldId id="355" r:id="rId7"/>
    <p:sldId id="356" r:id="rId8"/>
    <p:sldId id="357" r:id="rId9"/>
    <p:sldId id="358" r:id="rId10"/>
    <p:sldId id="352" r:id="rId11"/>
    <p:sldId id="348" r:id="rId12"/>
    <p:sldId id="351" r:id="rId13"/>
    <p:sldId id="359" r:id="rId14"/>
    <p:sldId id="376" r:id="rId15"/>
    <p:sldId id="377" r:id="rId16"/>
    <p:sldId id="363" r:id="rId17"/>
    <p:sldId id="364" r:id="rId18"/>
    <p:sldId id="365" r:id="rId19"/>
    <p:sldId id="366" r:id="rId20"/>
    <p:sldId id="367" r:id="rId21"/>
    <p:sldId id="378" r:id="rId22"/>
    <p:sldId id="379" r:id="rId23"/>
    <p:sldId id="380" r:id="rId24"/>
    <p:sldId id="373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.VnTime" panose="020B720000000000000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  <a:srgbClr val="000066"/>
    <a:srgbClr val="6600FF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91" autoAdjust="0"/>
  </p:normalViewPr>
  <p:slideViewPr>
    <p:cSldViewPr snapToGrid="0">
      <p:cViewPr varScale="1">
        <p:scale>
          <a:sx n="73" d="100"/>
          <a:sy n="73" d="100"/>
        </p:scale>
        <p:origin x="86" y="13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font" Target="fonts/font8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64E5D89-2E8F-4813-B67A-87B1B64D74C9}" type="slidenum">
              <a:rPr lang="en-US">
                <a:solidFill>
                  <a:prstClr val="black"/>
                </a:solidFill>
                <a:latin typeface="Arial" charset="0"/>
              </a:rPr>
              <a:pPr/>
              <a:t>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23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4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15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80"/>
            <a:ext cx="9144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54"/>
            <a:ext cx="9144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2330A-4FD2-4807-B9B9-537AD5FAD5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652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DA921B-064A-43B4-99EE-2BBD9DCC2D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932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56"/>
            <a:ext cx="105156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A36480-633B-4DA9-9311-3EF07686BC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158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0ED7E-19C1-4E3B-BD85-9DFAAAD891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1518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365126"/>
            <a:ext cx="1051560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21" y="1681163"/>
            <a:ext cx="515831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21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8A3AA-24D7-481A-B00D-1686B66061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4856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A70B0E-6046-43FB-9A94-7BDFA9FCFB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5757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0FFF5-B346-4DC1-8BEE-CDF7FDE2CF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624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2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8" y="987428"/>
            <a:ext cx="617220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2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C2C19-B77F-4561-98FB-1F2BAA6058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143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83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2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8" y="987428"/>
            <a:ext cx="617220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2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473859-8EEC-4579-ABCF-67702D6FEC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9791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E70BB0-6901-4B0C-94DB-1AEB0B96FE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7477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39"/>
            <a:ext cx="274320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10AC3E-323E-4271-819C-A50395093E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0110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7CBB2C-3155-4B4A-B3E4-C11734FE2F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3282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3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605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A298F-0D1C-4284-A796-953D263E10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7826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78"/>
            <a:ext cx="9144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52"/>
            <a:ext cx="9144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BE8044-26C3-4C11-BE94-1BA4583987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0696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68F5EF-06D4-4F9E-A44A-46E584C0D6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371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54"/>
            <a:ext cx="105156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D310A-2C7D-44C4-977D-68BDD0B677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8761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B0C9CC-D99C-4DAB-BBCD-E2A898FFDF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5196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365126"/>
            <a:ext cx="1051560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21" y="1681163"/>
            <a:ext cx="515831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21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2150E-3BB2-4138-AABF-9E26E97FC4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840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5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7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39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A92364-7585-4816-A0C4-5144D0DBF6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1325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12530-81F6-4FEB-9504-2AEED78FE0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5788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2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8" y="987428"/>
            <a:ext cx="617220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2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7EF4AF-6443-426D-AF0B-35DAF4D78A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7672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2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8" y="987428"/>
            <a:ext cx="617220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2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5200AC-0B3F-444F-96F5-525718FA48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9074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4BD53-13B7-4B6E-B240-F9E716E007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6971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39"/>
            <a:ext cx="274320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9AE9A-3BC5-47F4-8555-FC3D5CE1DF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4501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B3B3BD-75EB-4145-A7F1-B82337769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1556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3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603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D3CDF-7DB0-4252-A288-24C3011F41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2880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72"/>
            <a:ext cx="9144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6"/>
            <a:ext cx="9144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BE8044-26C3-4C11-BE94-1BA4583987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5740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68F5EF-06D4-4F9E-A44A-46E584C0D6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363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005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8"/>
            <a:ext cx="105156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D310A-2C7D-44C4-977D-68BDD0B677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6491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B0C9CC-D99C-4DAB-BBCD-E2A898FFDF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3217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365126"/>
            <a:ext cx="1051560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21" y="1681163"/>
            <a:ext cx="515831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21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2150E-3BB2-4138-AABF-9E26E97FC4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1546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A92364-7585-4816-A0C4-5144D0DBF6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1553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12530-81F6-4FEB-9504-2AEED78FE0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773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2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8" y="987428"/>
            <a:ext cx="617220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2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7EF4AF-6443-426D-AF0B-35DAF4D78A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699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2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8" y="987428"/>
            <a:ext cx="617220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2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5200AC-0B3F-444F-96F5-525718FA48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8726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4BD53-13B7-4B6E-B240-F9E716E007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7668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39"/>
            <a:ext cx="274320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9AE9A-3BC5-47F4-8555-FC3D5CE1DF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5585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B3B3BD-75EB-4145-A7F1-B82337769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61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2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2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025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3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7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D3CDF-7DB0-4252-A288-24C3011F41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2986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BE8044-26C3-4C11-BE94-1BA4583987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9026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68F5EF-06D4-4F9E-A44A-46E584C0D6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3875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0"/>
            <a:ext cx="105156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D310A-2C7D-44C4-977D-68BDD0B677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3030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B0C9CC-D99C-4DAB-BBCD-E2A898FFDF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6211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365126"/>
            <a:ext cx="1051560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21" y="1681163"/>
            <a:ext cx="515831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21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2150E-3BB2-4138-AABF-9E26E97FC4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2520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A92364-7585-4816-A0C4-5144D0DBF6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7360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12530-81F6-4FEB-9504-2AEED78FE0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2622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8" y="987428"/>
            <a:ext cx="617220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7EF4AF-6443-426D-AF0B-35DAF4D78A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9115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8" y="987428"/>
            <a:ext cx="617220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5200AC-0B3F-444F-96F5-525718FA48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089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251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4BD53-13B7-4B6E-B240-F9E716E007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0986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39"/>
            <a:ext cx="274320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9AE9A-3BC5-47F4-8555-FC3D5CE1DF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639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B3B3BD-75EB-4145-A7F1-B82337769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2103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3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D3CDF-7DB0-4252-A288-24C3011F41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170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21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7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54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7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90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0311" y="274638"/>
            <a:ext cx="1097138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311" y="1600206"/>
            <a:ext cx="1097138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311" y="6245225"/>
            <a:ext cx="2843389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311" y="6245225"/>
            <a:ext cx="3859389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311" y="6245225"/>
            <a:ext cx="2843389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01051A-F5E7-47AA-A2EB-18594E13C0F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607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0311" y="274638"/>
            <a:ext cx="1097138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311" y="1600206"/>
            <a:ext cx="1097138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311" y="6245225"/>
            <a:ext cx="2843389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311" y="6245225"/>
            <a:ext cx="3859389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311" y="6245225"/>
            <a:ext cx="2843389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0482A6-E747-4396-96CB-A8EF56790BB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443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0310" y="274638"/>
            <a:ext cx="1097138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310" y="1600206"/>
            <a:ext cx="1097138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310" y="6245225"/>
            <a:ext cx="2843389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310" y="6245225"/>
            <a:ext cx="3859389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310" y="6245225"/>
            <a:ext cx="2843389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0482A6-E747-4396-96CB-A8EF56790BB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559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0306" y="274638"/>
            <a:ext cx="1097138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306" y="1600201"/>
            <a:ext cx="1097138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306" y="6245225"/>
            <a:ext cx="2843389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306" y="6245225"/>
            <a:ext cx="3859389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306" y="6245225"/>
            <a:ext cx="2843389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0482A6-E747-4396-96CB-A8EF56790BB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524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31.xml"/><Relationship Id="rId1" Type="http://schemas.openxmlformats.org/officeDocument/2006/relationships/audio" Target="file:///C:\Users\thanhthoi\Desktop\THI%20GVDG\V.A%20&#8211;%20&#272;&#224;n%20G&#224;%20Con%20(mp3cut.net).mp3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4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9.pn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9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31.xml"/><Relationship Id="rId1" Type="http://schemas.openxmlformats.org/officeDocument/2006/relationships/audio" Target="file:///C:\Users\thanhthoi\Desktop\THI%20GVDG\V.A%20&#8211;%20&#272;&#224;n%20G&#224;%20Con%20(mp3cut.net).mp3" TargetMode="External"/><Relationship Id="rId6" Type="http://schemas.openxmlformats.org/officeDocument/2006/relationships/image" Target="../media/image4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31.xml"/><Relationship Id="rId1" Type="http://schemas.openxmlformats.org/officeDocument/2006/relationships/audio" Target="file:///C:\Users\thanhthoi\Desktop\THI%20GVDG\V.A%20&#8211;%20&#272;&#224;n%20G&#224;%20Con%20(mp3cut.net).mp3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31.xml"/><Relationship Id="rId1" Type="http://schemas.openxmlformats.org/officeDocument/2006/relationships/audio" Target="file:///C:\Users\thanhthoi\Desktop\THI%20GVDG\V.A%20&#8211;%20&#272;&#224;n%20G&#224;%20Con%20(mp3cut.net).mp3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31.xml"/><Relationship Id="rId1" Type="http://schemas.openxmlformats.org/officeDocument/2006/relationships/audio" Target="file:///C:\Users\thanhthoi\Desktop\THI%20GVDG\V.A%20&#8211;%20&#272;&#224;n%20G&#224;%20Con%20(mp3cut.net).mp3" TargetMode="External"/><Relationship Id="rId6" Type="http://schemas.openxmlformats.org/officeDocument/2006/relationships/image" Target="../media/image4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63"/>
          <p:cNvSpPr>
            <a:spLocks noChangeArrowheads="1"/>
          </p:cNvSpPr>
          <p:nvPr/>
        </p:nvSpPr>
        <p:spPr bwMode="gray">
          <a:xfrm rot="5400000">
            <a:off x="7504906" y="5550694"/>
            <a:ext cx="928688" cy="19050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79" name="V.A – Đàn Gà Con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224" y="6423172"/>
            <a:ext cx="405694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Rectangle 63"/>
          <p:cNvSpPr>
            <a:spLocks noChangeArrowheads="1"/>
          </p:cNvSpPr>
          <p:nvPr/>
        </p:nvSpPr>
        <p:spPr bwMode="gray">
          <a:xfrm rot="5400000">
            <a:off x="3610239" y="5550694"/>
            <a:ext cx="928688" cy="19050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5131" name="Group 27"/>
          <p:cNvGrpSpPr>
            <a:grpSpLocks/>
          </p:cNvGrpSpPr>
          <p:nvPr/>
        </p:nvGrpSpPr>
        <p:grpSpPr bwMode="auto">
          <a:xfrm>
            <a:off x="3386676" y="5927742"/>
            <a:ext cx="1322917" cy="930275"/>
            <a:chOff x="1872" y="1824"/>
            <a:chExt cx="2014" cy="1821"/>
          </a:xfrm>
        </p:grpSpPr>
        <p:sp>
          <p:nvSpPr>
            <p:cNvPr id="8220" name="AutoShape 28"/>
            <p:cNvSpPr>
              <a:spLocks noChangeArrowheads="1"/>
            </p:cNvSpPr>
            <p:nvPr/>
          </p:nvSpPr>
          <p:spPr bwMode="gray">
            <a:xfrm rot="16200000" flipH="1">
              <a:off x="1822" y="2704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21" name="AutoShape 29"/>
            <p:cNvSpPr>
              <a:spLocks noChangeArrowheads="1"/>
            </p:cNvSpPr>
            <p:nvPr/>
          </p:nvSpPr>
          <p:spPr bwMode="gray">
            <a:xfrm rot="5400000" flipH="1">
              <a:off x="3629" y="2670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22" name="AutoShape 3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276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277" name="Oval 3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25" name="Oval 33"/>
            <p:cNvSpPr>
              <a:spLocks noChangeArrowheads="1"/>
            </p:cNvSpPr>
            <p:nvPr/>
          </p:nvSpPr>
          <p:spPr bwMode="gray">
            <a:xfrm>
              <a:off x="2232" y="2001"/>
              <a:ext cx="395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279" name="Oval 34"/>
            <p:cNvSpPr>
              <a:spLocks noChangeArrowheads="1"/>
            </p:cNvSpPr>
            <p:nvPr/>
          </p:nvSpPr>
          <p:spPr bwMode="gray">
            <a:xfrm>
              <a:off x="2232" y="2000"/>
              <a:ext cx="395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27" name="Oval 35"/>
            <p:cNvSpPr>
              <a:spLocks noChangeArrowheads="1"/>
            </p:cNvSpPr>
            <p:nvPr/>
          </p:nvSpPr>
          <p:spPr bwMode="gray">
            <a:xfrm>
              <a:off x="2337" y="2082"/>
              <a:ext cx="1096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281" name="Oval 36"/>
            <p:cNvSpPr>
              <a:spLocks noChangeArrowheads="1"/>
            </p:cNvSpPr>
            <p:nvPr/>
          </p:nvSpPr>
          <p:spPr bwMode="gray">
            <a:xfrm>
              <a:off x="2337" y="2083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5143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6055431" y="-144463"/>
            <a:ext cx="407458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5144" name="Group 27"/>
          <p:cNvGrpSpPr>
            <a:grpSpLocks/>
          </p:cNvGrpSpPr>
          <p:nvPr/>
        </p:nvGrpSpPr>
        <p:grpSpPr bwMode="auto">
          <a:xfrm>
            <a:off x="6046203" y="6016798"/>
            <a:ext cx="1322917" cy="930275"/>
            <a:chOff x="1872" y="1824"/>
            <a:chExt cx="2014" cy="1821"/>
          </a:xfrm>
        </p:grpSpPr>
        <p:sp>
          <p:nvSpPr>
            <p:cNvPr id="101" name="AutoShape 28"/>
            <p:cNvSpPr>
              <a:spLocks noChangeArrowheads="1"/>
            </p:cNvSpPr>
            <p:nvPr/>
          </p:nvSpPr>
          <p:spPr bwMode="gray">
            <a:xfrm rot="16200000" flipH="1">
              <a:off x="1822" y="2704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2" name="AutoShape 29"/>
            <p:cNvSpPr>
              <a:spLocks noChangeArrowheads="1"/>
            </p:cNvSpPr>
            <p:nvPr/>
          </p:nvSpPr>
          <p:spPr bwMode="gray">
            <a:xfrm rot="5400000" flipH="1">
              <a:off x="3629" y="2670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3" name="AutoShape 3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53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54" name="Oval 3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6" name="Oval 33"/>
            <p:cNvSpPr>
              <a:spLocks noChangeArrowheads="1"/>
            </p:cNvSpPr>
            <p:nvPr/>
          </p:nvSpPr>
          <p:spPr bwMode="gray">
            <a:xfrm>
              <a:off x="2232" y="2001"/>
              <a:ext cx="395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56" name="Oval 34"/>
            <p:cNvSpPr>
              <a:spLocks noChangeArrowheads="1"/>
            </p:cNvSpPr>
            <p:nvPr/>
          </p:nvSpPr>
          <p:spPr bwMode="gray">
            <a:xfrm>
              <a:off x="2232" y="2000"/>
              <a:ext cx="395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8" name="Oval 35"/>
            <p:cNvSpPr>
              <a:spLocks noChangeArrowheads="1"/>
            </p:cNvSpPr>
            <p:nvPr/>
          </p:nvSpPr>
          <p:spPr bwMode="gray">
            <a:xfrm>
              <a:off x="2337" y="2082"/>
              <a:ext cx="1096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58" name="Oval 36"/>
            <p:cNvSpPr>
              <a:spLocks noChangeArrowheads="1"/>
            </p:cNvSpPr>
            <p:nvPr/>
          </p:nvSpPr>
          <p:spPr bwMode="gray">
            <a:xfrm>
              <a:off x="2337" y="2083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3074" name="Picture 2" descr="D:\GIÁO ÁN 1 2020-2021\HÌNH SOẠN GIÁO ÁN\Đọc nhạc\DO RE MI - Copy (2)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77"/>
          <a:stretch>
            <a:fillRect/>
          </a:stretch>
        </p:blipFill>
        <p:spPr bwMode="auto">
          <a:xfrm>
            <a:off x="3386667" y="1676400"/>
            <a:ext cx="2545292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Picture 2" descr="D:\GIÁO ÁN 1 2020-2021\HÌNH SOẠN GIÁO ÁN\Đọc nhạc\DO RE MI - Copy (2)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9" t="62123" r="16084" b="6816"/>
          <a:stretch>
            <a:fillRect/>
          </a:stretch>
        </p:blipFill>
        <p:spPr bwMode="auto">
          <a:xfrm>
            <a:off x="4064002" y="4572000"/>
            <a:ext cx="110066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" name="Rectangle 112"/>
          <p:cNvSpPr>
            <a:spLocks noChangeArrowheads="1"/>
          </p:cNvSpPr>
          <p:nvPr/>
        </p:nvSpPr>
        <p:spPr bwMode="auto">
          <a:xfrm>
            <a:off x="7112000" y="2133608"/>
            <a:ext cx="2234848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sz="166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14" name="Rectangle 113"/>
          <p:cNvSpPr>
            <a:spLocks noChangeArrowheads="1"/>
          </p:cNvSpPr>
          <p:nvPr/>
        </p:nvSpPr>
        <p:spPr bwMode="auto">
          <a:xfrm>
            <a:off x="2945697" y="5903930"/>
            <a:ext cx="223484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sz="54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15" name="Rectangle 114"/>
          <p:cNvSpPr>
            <a:spLocks noChangeArrowheads="1"/>
          </p:cNvSpPr>
          <p:nvPr/>
        </p:nvSpPr>
        <p:spPr bwMode="auto">
          <a:xfrm>
            <a:off x="5619917" y="6018150"/>
            <a:ext cx="223484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1330037" y="873904"/>
            <a:ext cx="7416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00B050"/>
                </a:solidFill>
              </a:rPr>
              <a:t>Đây là thế tay của nốt </a:t>
            </a:r>
            <a:r>
              <a:rPr lang="en-US" sz="3200" smtClean="0">
                <a:solidFill>
                  <a:srgbClr val="000066"/>
                </a:solidFill>
              </a:rPr>
              <a:t>Đô</a:t>
            </a:r>
            <a:r>
              <a:rPr lang="en-US" sz="3200" smtClean="0">
                <a:solidFill>
                  <a:srgbClr val="00B050"/>
                </a:solidFill>
              </a:rPr>
              <a:t> đúng hay sai? </a:t>
            </a:r>
          </a:p>
        </p:txBody>
      </p:sp>
      <p:sp>
        <p:nvSpPr>
          <p:cNvPr id="117" name="Text Box 26"/>
          <p:cNvSpPr txBox="1">
            <a:spLocks noChangeArrowheads="1"/>
          </p:cNvSpPr>
          <p:nvPr/>
        </p:nvSpPr>
        <p:spPr bwMode="gray">
          <a:xfrm>
            <a:off x="3752877" y="0"/>
            <a:ext cx="61790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FF0000"/>
                </a:solidFill>
                <a:cs typeface="Times New Roman" pitchFamily="18" charset="0"/>
              </a:rPr>
              <a:t>TRÒ CHƠI: “TÔI LÀ AI?”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9375" y="7937"/>
            <a:ext cx="40174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0070C0"/>
                </a:solidFill>
              </a:rPr>
              <a:t>KHỞI ĐỘNG</a:t>
            </a:r>
            <a:endParaRPr lang="en-US" sz="44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4122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</p:childTnLst>
        </p:cTn>
      </p:par>
    </p:tnLst>
    <p:bldLst>
      <p:bldP spid="113" grpId="0"/>
      <p:bldP spid="114" grpId="0"/>
      <p:bldP spid="115" grpId="0"/>
      <p:bldP spid="1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22327" y="3285278"/>
            <a:ext cx="3269672" cy="357272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676101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smtClean="0">
                <a:solidFill>
                  <a:srgbClr val="202124"/>
                </a:solidFill>
                <a:latin typeface="arial"/>
              </a:rPr>
              <a:t>M</a:t>
            </a:r>
            <a:r>
              <a:rPr lang="vi-VN" sz="2400" smtClean="0">
                <a:solidFill>
                  <a:srgbClr val="202124"/>
                </a:solidFill>
                <a:latin typeface="arial"/>
              </a:rPr>
              <a:t>ozart </a:t>
            </a:r>
            <a:r>
              <a:rPr lang="vi-VN" sz="2400">
                <a:solidFill>
                  <a:srgbClr val="202124"/>
                </a:solidFill>
                <a:latin typeface="arial"/>
              </a:rPr>
              <a:t>là một nhà soạn </a:t>
            </a:r>
            <a:r>
              <a:rPr lang="vi-VN" sz="2400" b="1">
                <a:solidFill>
                  <a:srgbClr val="202124"/>
                </a:solidFill>
                <a:latin typeface="arial"/>
              </a:rPr>
              <a:t>nhạc</a:t>
            </a:r>
            <a:r>
              <a:rPr lang="vi-VN" sz="2400">
                <a:solidFill>
                  <a:srgbClr val="202124"/>
                </a:solidFill>
                <a:latin typeface="arial"/>
              </a:rPr>
              <a:t> người </a:t>
            </a:r>
            <a:r>
              <a:rPr lang="vi-VN" sz="2400" smtClean="0">
                <a:solidFill>
                  <a:srgbClr val="202124"/>
                </a:solidFill>
                <a:latin typeface="arial"/>
              </a:rPr>
              <a:t>Áo</a:t>
            </a:r>
            <a:r>
              <a:rPr lang="en-US" sz="2400" smtClean="0">
                <a:solidFill>
                  <a:srgbClr val="202124"/>
                </a:solidFill>
                <a:latin typeface="arial"/>
              </a:rPr>
              <a:t> (</a:t>
            </a:r>
            <a:r>
              <a:rPr lang="en-US" sz="2400" i="1" smtClean="0">
                <a:solidFill>
                  <a:srgbClr val="202124"/>
                </a:solidFill>
                <a:latin typeface="arial"/>
              </a:rPr>
              <a:t>AUSTRIA)</a:t>
            </a:r>
            <a:r>
              <a:rPr lang="vi-VN" sz="2400" smtClean="0">
                <a:solidFill>
                  <a:srgbClr val="202124"/>
                </a:solidFill>
                <a:latin typeface="arial"/>
              </a:rPr>
              <a:t>. </a:t>
            </a:r>
            <a:r>
              <a:rPr lang="vi-VN" sz="2400">
                <a:solidFill>
                  <a:srgbClr val="202124"/>
                </a:solidFill>
                <a:latin typeface="arial"/>
              </a:rPr>
              <a:t>Ông là một trong những nhà soạn </a:t>
            </a:r>
            <a:r>
              <a:rPr lang="vi-VN" sz="2400" b="1">
                <a:solidFill>
                  <a:srgbClr val="202124"/>
                </a:solidFill>
                <a:latin typeface="arial"/>
              </a:rPr>
              <a:t>nhạc</a:t>
            </a:r>
            <a:r>
              <a:rPr lang="vi-VN" sz="2400">
                <a:solidFill>
                  <a:srgbClr val="202124"/>
                </a:solidFill>
                <a:latin typeface="arial"/>
              </a:rPr>
              <a:t> vĩ đại nhất trong lịch </a:t>
            </a:r>
            <a:r>
              <a:rPr lang="vi-VN" sz="2400" b="1">
                <a:solidFill>
                  <a:srgbClr val="202124"/>
                </a:solidFill>
                <a:latin typeface="arial"/>
              </a:rPr>
              <a:t>sử</a:t>
            </a:r>
            <a:r>
              <a:rPr lang="vi-VN" sz="2400">
                <a:solidFill>
                  <a:srgbClr val="202124"/>
                </a:solidFill>
                <a:latin typeface="arial"/>
              </a:rPr>
              <a:t> âm </a:t>
            </a:r>
            <a:r>
              <a:rPr lang="vi-VN" sz="2400" b="1">
                <a:solidFill>
                  <a:srgbClr val="202124"/>
                </a:solidFill>
                <a:latin typeface="arial"/>
              </a:rPr>
              <a:t>nhạc</a:t>
            </a:r>
            <a:r>
              <a:rPr lang="vi-VN" sz="2400">
                <a:solidFill>
                  <a:srgbClr val="202124"/>
                </a:solidFill>
                <a:latin typeface="arial"/>
              </a:rPr>
              <a:t>. Mozart sinh ngày 27 tháng 1 năm 1756 tại Salzburg. ... </a:t>
            </a:r>
            <a:r>
              <a:rPr lang="vi-VN" sz="2400" b="1">
                <a:solidFill>
                  <a:srgbClr val="202124"/>
                </a:solidFill>
                <a:latin typeface="arial"/>
              </a:rPr>
              <a:t>Mất: </a:t>
            </a:r>
            <a:r>
              <a:rPr lang="vi-VN" sz="2400">
                <a:solidFill>
                  <a:srgbClr val="222222"/>
                </a:solidFill>
                <a:latin typeface="arial"/>
              </a:rPr>
              <a:t>5 tháng 12, 1791 (35 tuổi)</a:t>
            </a:r>
            <a:endParaRPr lang="vi-VN" sz="2400">
              <a:solidFill>
                <a:srgbClr val="202124"/>
              </a:solidFill>
              <a:latin typeface="arial"/>
            </a:endParaRPr>
          </a:p>
          <a:p>
            <a:pPr algn="just"/>
            <a:r>
              <a:rPr lang="vi-VN" sz="2400" smtClean="0">
                <a:solidFill>
                  <a:srgbClr val="202124"/>
                </a:solidFill>
                <a:latin typeface="arial"/>
              </a:rPr>
              <a:t>Các </a:t>
            </a:r>
            <a:r>
              <a:rPr lang="vi-VN" sz="2400">
                <a:solidFill>
                  <a:srgbClr val="202124"/>
                </a:solidFill>
                <a:latin typeface="arial"/>
              </a:rPr>
              <a:t>tác phẩm của ông được xem là đỉnh cao trong các lĩnh vực </a:t>
            </a:r>
            <a:r>
              <a:rPr lang="vi-VN" sz="2400" b="1">
                <a:solidFill>
                  <a:srgbClr val="202124"/>
                </a:solidFill>
                <a:latin typeface="arial"/>
              </a:rPr>
              <a:t>nhạc</a:t>
            </a:r>
            <a:r>
              <a:rPr lang="vi-VN" sz="2400">
                <a:solidFill>
                  <a:srgbClr val="202124"/>
                </a:solidFill>
                <a:latin typeface="arial"/>
              </a:rPr>
              <a:t> piano, </a:t>
            </a:r>
            <a:r>
              <a:rPr lang="vi-VN" sz="2400" b="1">
                <a:solidFill>
                  <a:srgbClr val="202124"/>
                </a:solidFill>
                <a:latin typeface="arial"/>
              </a:rPr>
              <a:t>nhạc</a:t>
            </a:r>
            <a:r>
              <a:rPr lang="vi-VN" sz="2400">
                <a:solidFill>
                  <a:srgbClr val="202124"/>
                </a:solidFill>
                <a:latin typeface="arial"/>
              </a:rPr>
              <a:t> thính phòng, </a:t>
            </a:r>
            <a:r>
              <a:rPr lang="vi-VN" sz="2400" b="1">
                <a:solidFill>
                  <a:srgbClr val="202124"/>
                </a:solidFill>
                <a:latin typeface="arial"/>
              </a:rPr>
              <a:t>nhạc</a:t>
            </a:r>
            <a:r>
              <a:rPr lang="vi-VN" sz="2400">
                <a:solidFill>
                  <a:srgbClr val="202124"/>
                </a:solidFill>
                <a:latin typeface="arial"/>
              </a:rPr>
              <a:t> giao hưởng, </a:t>
            </a:r>
            <a:r>
              <a:rPr lang="vi-VN" sz="2400" b="1">
                <a:solidFill>
                  <a:srgbClr val="202124"/>
                </a:solidFill>
                <a:latin typeface="arial"/>
              </a:rPr>
              <a:t>nhạc</a:t>
            </a:r>
            <a:r>
              <a:rPr lang="vi-VN" sz="2400">
                <a:solidFill>
                  <a:srgbClr val="202124"/>
                </a:solidFill>
                <a:latin typeface="arial"/>
              </a:rPr>
              <a:t> tôn giáo và opera.</a:t>
            </a:r>
            <a:endParaRPr lang="en-US" sz="240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8"/>
          <a:stretch>
            <a:fillRect/>
          </a:stretch>
        </p:blipFill>
        <p:spPr bwMode="auto">
          <a:xfrm>
            <a:off x="6014568" y="3671455"/>
            <a:ext cx="2725950" cy="318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Administrator\Desktop\ban-do-quoc-ky-nuoc-a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162" y="142597"/>
            <a:ext cx="4953001" cy="314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19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22327" y="3285278"/>
            <a:ext cx="3269672" cy="35727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88332" y="49196"/>
            <a:ext cx="7703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Xem</a:t>
            </a:r>
            <a:r>
              <a:rPr lang="en-US" sz="3200"/>
              <a:t> </a:t>
            </a:r>
            <a:r>
              <a:rPr lang="en-US" sz="3200" smtClean="0"/>
              <a:t>và nghe kể mẫu câu chuyện</a:t>
            </a:r>
            <a:endParaRPr lang="en-US" sz="3200"/>
          </a:p>
        </p:txBody>
      </p:sp>
      <p:pic>
        <p:nvPicPr>
          <p:cNvPr id="5" name="nhạc sĩ mô da lớp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" y="681757"/>
            <a:ext cx="12192000" cy="617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28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5156" y="-1"/>
            <a:ext cx="8991598" cy="5483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280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Đàm </a:t>
            </a:r>
            <a:r>
              <a:rPr lang="en-US" sz="28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thoại và gợi mở HS nhận xét và trả lời từng bức </a:t>
            </a:r>
            <a:r>
              <a:rPr lang="en-US" sz="280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tranh</a:t>
            </a:r>
            <a:endParaRPr lang="en-US" sz="2800">
              <a:solidFill>
                <a:srgbClr val="C00000"/>
              </a:solidFill>
              <a:latin typeface=".VnTime"/>
              <a:ea typeface="Times New Roman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83927" y="4611231"/>
            <a:ext cx="5805056" cy="22467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en-US" sz="2800" b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Tranh </a:t>
            </a:r>
            <a:r>
              <a:rPr lang="en-US" sz="28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1: </a:t>
            </a:r>
            <a:r>
              <a:rPr lang="en-US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Gia đình Mô- da có truyền thống âm nhạc.</a:t>
            </a:r>
            <a:endParaRPr lang="en-US" sz="2800">
              <a:solidFill>
                <a:srgbClr val="000000"/>
              </a:solidFill>
              <a:latin typeface=".VnTime"/>
              <a:ea typeface="Times New Roman"/>
              <a:cs typeface="Times New Roman"/>
            </a:endParaRPr>
          </a:p>
          <a:p>
            <a:pPr lvl="0" algn="just"/>
            <a:r>
              <a:rPr lang="en-US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? Có những nhân vật nào trong tranh?</a:t>
            </a:r>
            <a:endParaRPr lang="en-US" sz="2800">
              <a:solidFill>
                <a:srgbClr val="000000"/>
              </a:solidFill>
              <a:latin typeface=".VnTime"/>
              <a:ea typeface="Times New Roman"/>
              <a:cs typeface="Times New Roman"/>
            </a:endParaRPr>
          </a:p>
          <a:p>
            <a:pPr lvl="0" algn="just"/>
            <a:r>
              <a:rPr lang="en-US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? Bố, mẹ, chị của Mô- da đang làm gì? </a:t>
            </a:r>
            <a:r>
              <a:rPr lang="en-US" sz="2800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(Mẹ cũng là một ca sĩ hát rất hay)</a:t>
            </a:r>
            <a:endParaRPr lang="en-US" sz="2800">
              <a:solidFill>
                <a:srgbClr val="000000"/>
              </a:solidFill>
              <a:latin typeface=".VnTime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6180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7" descr="D:\GIÁO ÁN 1 2020-2021\HÌNH SOẠN GIÁO ÁN\Thường thức âm nhạc\MÔ DA\3.png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" r="539"/>
          <a:stretch>
            <a:fillRect/>
          </a:stretch>
        </p:blipFill>
        <p:spPr bwMode="auto">
          <a:xfrm>
            <a:off x="0" y="-27710"/>
            <a:ext cx="12192000" cy="688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963892" y="3192482"/>
            <a:ext cx="3061854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Tranh 2</a:t>
            </a:r>
            <a:r>
              <a:rPr lang="en-US" sz="2800">
                <a:latin typeface="Times New Roman"/>
                <a:ea typeface="Times New Roman"/>
                <a:cs typeface="Times New Roman"/>
              </a:rPr>
              <a:t>: tài năng của Mô- da được bộc lộ từ bé.</a:t>
            </a:r>
            <a:endParaRPr lang="en-US" sz="2800">
              <a:latin typeface=".VnTime"/>
              <a:ea typeface="Times New Roman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en-US" sz="2800">
                <a:latin typeface="Times New Roman"/>
                <a:ea typeface="Times New Roman"/>
                <a:cs typeface="Times New Roman"/>
              </a:rPr>
              <a:t>? Mô- da có khả năng đặc biệt như thế nào? </a:t>
            </a:r>
            <a:endParaRPr lang="en-US" sz="2800">
              <a:latin typeface=".VnTime"/>
              <a:ea typeface="Times New Roman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en-US" sz="3600">
                <a:latin typeface="Times New Roman"/>
                <a:ea typeface="Times New Roman"/>
                <a:cs typeface="Times New Roman"/>
              </a:rPr>
              <a:t> </a:t>
            </a:r>
            <a:endParaRPr lang="en-US" sz="3600">
              <a:effectLst/>
              <a:latin typeface=".VnTime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5330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D:\GIÁO ÁN 1 2020-2021\HÌNH SOẠN GIÁO ÁN\Thường thức âm nhạc\MÔ DA\4.png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96691" y="0"/>
            <a:ext cx="4405746" cy="18158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Tranh 3: </a:t>
            </a:r>
            <a:r>
              <a:rPr lang="en-US" sz="2800">
                <a:latin typeface="Times New Roman"/>
                <a:ea typeface="Times New Roman"/>
                <a:cs typeface="Times New Roman"/>
              </a:rPr>
              <a:t>Mô- da đang biểu diễn trong Hoàng cung. </a:t>
            </a:r>
            <a:endParaRPr lang="en-US" sz="2800">
              <a:latin typeface=".VnTime"/>
              <a:ea typeface="Times New Roman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en-US" sz="2800">
                <a:latin typeface="Times New Roman"/>
                <a:ea typeface="Times New Roman"/>
                <a:cs typeface="Times New Roman"/>
              </a:rPr>
              <a:t>? Mọi người làm gì khi nghe Mô- da chơi đàn?</a:t>
            </a:r>
            <a:endParaRPr lang="en-US" sz="2800">
              <a:effectLst/>
              <a:latin typeface=".VnTime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8234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ạc sĩ mô da lớp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865762"/>
            <a:ext cx="12295762" cy="59922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-131619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Xem, nghe kể chuyện. Hỏi: </a:t>
            </a:r>
            <a:r>
              <a:rPr lang="en-US" sz="3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Em thấy cần học Mô- da đức tính </a:t>
            </a:r>
            <a:r>
              <a:rPr lang="en-US" sz="320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gì? Vì </a:t>
            </a:r>
            <a:r>
              <a:rPr lang="en-US" sz="3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sao </a:t>
            </a:r>
            <a:r>
              <a:rPr lang="en-US" sz="320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Mô - </a:t>
            </a:r>
            <a:r>
              <a:rPr lang="en-US" sz="3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da được gọi là thần đồng</a:t>
            </a:r>
            <a:r>
              <a:rPr lang="en-US" sz="320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?</a:t>
            </a:r>
            <a:endParaRPr lang="en-US" sz="3200">
              <a:solidFill>
                <a:srgbClr val="002060"/>
              </a:solidFill>
              <a:latin typeface=".VnTime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766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42149" y="36730"/>
            <a:ext cx="82189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smtClean="0">
                <a:solidFill>
                  <a:srgbClr val="C00000"/>
                </a:solidFill>
                <a:latin typeface="Times New Roman"/>
                <a:ea typeface="Times New Roman"/>
              </a:rPr>
              <a:t>3 HS lần lượt </a:t>
            </a:r>
            <a:r>
              <a:rPr lang="en-US" sz="3600">
                <a:solidFill>
                  <a:srgbClr val="C00000"/>
                </a:solidFill>
                <a:latin typeface="Times New Roman"/>
                <a:ea typeface="Times New Roman"/>
              </a:rPr>
              <a:t>kể </a:t>
            </a:r>
            <a:r>
              <a:rPr lang="en-US" sz="3600" smtClean="0">
                <a:solidFill>
                  <a:srgbClr val="C00000"/>
                </a:solidFill>
                <a:latin typeface="Times New Roman"/>
                <a:ea typeface="Times New Roman"/>
              </a:rPr>
              <a:t>chuyện Mô-da </a:t>
            </a:r>
            <a:r>
              <a:rPr lang="en-US" sz="3600">
                <a:solidFill>
                  <a:srgbClr val="C00000"/>
                </a:solidFill>
                <a:latin typeface="Times New Roman"/>
                <a:ea typeface="Times New Roman"/>
              </a:rPr>
              <a:t>theo tranh</a:t>
            </a:r>
            <a:endParaRPr lang="en-US" sz="3600">
              <a:solidFill>
                <a:srgbClr val="C00000"/>
              </a:solidFill>
            </a:endParaRPr>
          </a:p>
        </p:txBody>
      </p:sp>
      <p:pic>
        <p:nvPicPr>
          <p:cNvPr id="12" name="Picture 6" descr="D:\GIÁO ÁN 1 2020-2021\HÌNH SOẠN GIÁO ÁN\Thường thức âm nhạc\MÔ DA\1.png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328" y="1399308"/>
            <a:ext cx="3901163" cy="51677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835236" y="1427018"/>
            <a:ext cx="14051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Tranh 2</a:t>
            </a:r>
            <a:endParaRPr lang="en-US"/>
          </a:p>
        </p:txBody>
      </p:sp>
      <p:pic>
        <p:nvPicPr>
          <p:cNvPr id="14" name="Picture 7" descr="D:\GIÁO ÁN 1 2020-2021\HÌNH SOẠN GIÁO ÁN\Thường thức âm nhạc\MÔ DA\3.png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" r="539"/>
          <a:stretch>
            <a:fillRect/>
          </a:stretch>
        </p:blipFill>
        <p:spPr bwMode="auto">
          <a:xfrm>
            <a:off x="106819" y="1427018"/>
            <a:ext cx="3768436" cy="52231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52400" y="1427019"/>
            <a:ext cx="14051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Tranh 1</a:t>
            </a:r>
            <a:endParaRPr lang="en-US"/>
          </a:p>
        </p:txBody>
      </p:sp>
      <p:pic>
        <p:nvPicPr>
          <p:cNvPr id="16" name="Picture 5" descr="D:\GIÁO ÁN 1 2020-2021\HÌNH SOẠN GIÁO ÁN\Thường thức âm nhạc\MÔ DA\4.png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1" y="1427018"/>
            <a:ext cx="3565172" cy="51400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0542044" y="1482436"/>
            <a:ext cx="14051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Tranh </a:t>
            </a:r>
            <a:r>
              <a:rPr lang="en-US" sz="2800" b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5373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3272"/>
            <a:ext cx="12192000" cy="52647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" y="701710"/>
            <a:ext cx="123166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smtClean="0">
                <a:solidFill>
                  <a:srgbClr val="660033"/>
                </a:solidFill>
                <a:latin typeface="Times New Roman"/>
                <a:ea typeface="Times New Roman"/>
                <a:cs typeface="Times New Roman"/>
              </a:rPr>
              <a:t>Giới </a:t>
            </a:r>
            <a:r>
              <a:rPr lang="en-US" sz="3200">
                <a:solidFill>
                  <a:srgbClr val="660033"/>
                </a:solidFill>
                <a:latin typeface="Times New Roman"/>
                <a:ea typeface="Times New Roman"/>
                <a:cs typeface="Times New Roman"/>
              </a:rPr>
              <a:t>thiệu </a:t>
            </a:r>
            <a:r>
              <a:rPr lang="en-US" sz="3200" smtClean="0">
                <a:solidFill>
                  <a:srgbClr val="660033"/>
                </a:solidFill>
                <a:latin typeface="Times New Roman"/>
                <a:ea typeface="Times New Roman"/>
                <a:cs typeface="Times New Roman"/>
              </a:rPr>
              <a:t>: Bài hát là sáng tác của MOZA lời việt Tô Hải có </a:t>
            </a:r>
            <a:r>
              <a:rPr lang="en-US" sz="3200" smtClean="0">
                <a:solidFill>
                  <a:srgbClr val="660033"/>
                </a:solidFill>
                <a:latin typeface="Times New Roman"/>
                <a:ea typeface="Times New Roman"/>
              </a:rPr>
              <a:t>Tính </a:t>
            </a:r>
            <a:r>
              <a:rPr lang="en-US" sz="3200">
                <a:solidFill>
                  <a:srgbClr val="660033"/>
                </a:solidFill>
                <a:latin typeface="Times New Roman"/>
                <a:ea typeface="Times New Roman"/>
              </a:rPr>
              <a:t>chất âm nhạc nhẹ nhàng du dương </a:t>
            </a:r>
            <a:r>
              <a:rPr lang="en-US" sz="3200" smtClean="0">
                <a:solidFill>
                  <a:srgbClr val="660033"/>
                </a:solidFill>
                <a:latin typeface="Times New Roman"/>
                <a:ea typeface="Times New Roman"/>
              </a:rPr>
              <a:t>nói về cảnh mùa xuân rất đẹp.</a:t>
            </a:r>
            <a:endParaRPr lang="en-US" sz="3200">
              <a:solidFill>
                <a:srgbClr val="660033"/>
              </a:solidFill>
              <a:effectLst/>
              <a:latin typeface=".VnTime"/>
              <a:ea typeface="Times New Roman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63735" y="22998"/>
            <a:ext cx="7455887" cy="6787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3600" b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*</a:t>
            </a:r>
            <a:r>
              <a:rPr lang="en-US" sz="3600" b="1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Nghe bài hát: Khát vọng mùa xuân</a:t>
            </a:r>
            <a:endParaRPr lang="en-US" sz="3600">
              <a:solidFill>
                <a:srgbClr val="C00000"/>
              </a:solidFill>
              <a:latin typeface=".VnTime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5756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z2582411937527_22b1f0239d5b2fed6ee780ac66e1cdb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" y="1"/>
            <a:ext cx="121781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GHE NHAC KHAT VOG M X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20564" y="1766833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30836" y="4048169"/>
            <a:ext cx="4350327" cy="23221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>
                <a:latin typeface="Times New Roman"/>
                <a:ea typeface="Times New Roman"/>
                <a:cs typeface="Times New Roman"/>
              </a:rPr>
              <a:t>HS trả lời câu hỏi:</a:t>
            </a:r>
            <a:endParaRPr lang="en-US">
              <a:latin typeface=".VnTime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>
                <a:latin typeface="Times New Roman"/>
                <a:ea typeface="Times New Roman"/>
                <a:cs typeface="Times New Roman"/>
              </a:rPr>
              <a:t>? Bài hát nói về cảnh đẹp mùa nào trong năm </a:t>
            </a:r>
            <a:endParaRPr lang="en-US">
              <a:latin typeface=".VnTime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>
                <a:latin typeface="Times New Roman"/>
                <a:ea typeface="Times New Roman"/>
                <a:cs typeface="Times New Roman"/>
              </a:rPr>
              <a:t>? Tính chất âm nhạc nhẹ nhàng du dương hay nhanh và dữ dội </a:t>
            </a:r>
            <a:endParaRPr lang="en-US">
              <a:latin typeface=".VnTime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>
                <a:latin typeface="Times New Roman"/>
                <a:ea typeface="Times New Roman"/>
                <a:cs typeface="Times New Roman"/>
              </a:rPr>
              <a:t>? Có những hình ảnh nào trong bài hát</a:t>
            </a:r>
            <a:endParaRPr lang="en-US">
              <a:latin typeface=".VnTime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>
                <a:latin typeface="Times New Roman"/>
                <a:ea typeface="Times New Roman"/>
                <a:cs typeface="Times New Roman"/>
              </a:rPr>
              <a:t> </a:t>
            </a:r>
            <a:r>
              <a:rPr lang="en-US" smtClean="0">
                <a:latin typeface="Times New Roman"/>
                <a:ea typeface="Times New Roman"/>
                <a:cs typeface="Times New Roman"/>
              </a:rPr>
              <a:t>? </a:t>
            </a:r>
            <a:r>
              <a:rPr lang="en-US">
                <a:latin typeface="Times New Roman"/>
                <a:ea typeface="Times New Roman"/>
                <a:cs typeface="Times New Roman"/>
              </a:rPr>
              <a:t>Cảm xúc của em khi nghe xong bài hát  Khát vọng mùa xuân.</a:t>
            </a:r>
            <a:endParaRPr lang="en-US">
              <a:effectLst/>
              <a:latin typeface=".VnTime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1352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9442"/>
            <a:ext cx="12192000" cy="60885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01958" y="0"/>
            <a:ext cx="72507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C00000"/>
                </a:solidFill>
                <a:latin typeface="Times New Roman"/>
                <a:ea typeface="Times New Roman"/>
              </a:rPr>
              <a:t>N</a:t>
            </a:r>
            <a:r>
              <a:rPr lang="en-US" sz="4400" smtClean="0">
                <a:solidFill>
                  <a:srgbClr val="C00000"/>
                </a:solidFill>
                <a:latin typeface="Times New Roman"/>
                <a:ea typeface="Times New Roman"/>
              </a:rPr>
              <a:t>ghe và vận </a:t>
            </a:r>
            <a:r>
              <a:rPr lang="en-US" sz="4400">
                <a:solidFill>
                  <a:srgbClr val="C00000"/>
                </a:solidFill>
                <a:latin typeface="Times New Roman"/>
                <a:ea typeface="Times New Roman"/>
              </a:rPr>
              <a:t>động theo ý thích</a:t>
            </a:r>
            <a:r>
              <a:rPr lang="en-US" sz="4400">
                <a:latin typeface="Times New Roman"/>
                <a:ea typeface="Times New Roman"/>
              </a:rPr>
              <a:t>.</a:t>
            </a:r>
            <a:endParaRPr lang="en-US" sz="4400"/>
          </a:p>
        </p:txBody>
      </p:sp>
      <p:pic>
        <p:nvPicPr>
          <p:cNvPr id="6" name="NGHE NHAC KHAT VOG M X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37361" y="10550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0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63"/>
          <p:cNvSpPr>
            <a:spLocks noChangeArrowheads="1"/>
          </p:cNvSpPr>
          <p:nvPr/>
        </p:nvSpPr>
        <p:spPr bwMode="gray">
          <a:xfrm rot="5400000">
            <a:off x="7504906" y="5550694"/>
            <a:ext cx="928688" cy="19050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79" name="V.A – Đàn Gà Con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544" y="6251862"/>
            <a:ext cx="405694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5" name="Group 27"/>
          <p:cNvGrpSpPr>
            <a:grpSpLocks/>
          </p:cNvGrpSpPr>
          <p:nvPr/>
        </p:nvGrpSpPr>
        <p:grpSpPr bwMode="auto">
          <a:xfrm>
            <a:off x="3386676" y="5927742"/>
            <a:ext cx="1322917" cy="930275"/>
            <a:chOff x="1872" y="1824"/>
            <a:chExt cx="2014" cy="1821"/>
          </a:xfrm>
        </p:grpSpPr>
        <p:sp>
          <p:nvSpPr>
            <p:cNvPr id="8220" name="AutoShape 28"/>
            <p:cNvSpPr>
              <a:spLocks noChangeArrowheads="1"/>
            </p:cNvSpPr>
            <p:nvPr/>
          </p:nvSpPr>
          <p:spPr bwMode="gray">
            <a:xfrm rot="16200000" flipH="1">
              <a:off x="1822" y="2704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21" name="AutoShape 29"/>
            <p:cNvSpPr>
              <a:spLocks noChangeArrowheads="1"/>
            </p:cNvSpPr>
            <p:nvPr/>
          </p:nvSpPr>
          <p:spPr bwMode="gray">
            <a:xfrm rot="5400000" flipH="1">
              <a:off x="3629" y="2670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22" name="AutoShape 3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00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01" name="Oval 3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25" name="Oval 33"/>
            <p:cNvSpPr>
              <a:spLocks noChangeArrowheads="1"/>
            </p:cNvSpPr>
            <p:nvPr/>
          </p:nvSpPr>
          <p:spPr bwMode="gray">
            <a:xfrm>
              <a:off x="2232" y="2001"/>
              <a:ext cx="395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03" name="Oval 34"/>
            <p:cNvSpPr>
              <a:spLocks noChangeArrowheads="1"/>
            </p:cNvSpPr>
            <p:nvPr/>
          </p:nvSpPr>
          <p:spPr bwMode="gray">
            <a:xfrm>
              <a:off x="2232" y="2000"/>
              <a:ext cx="395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27" name="Oval 35"/>
            <p:cNvSpPr>
              <a:spLocks noChangeArrowheads="1"/>
            </p:cNvSpPr>
            <p:nvPr/>
          </p:nvSpPr>
          <p:spPr bwMode="gray">
            <a:xfrm>
              <a:off x="2337" y="2082"/>
              <a:ext cx="1096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05" name="Oval 36"/>
            <p:cNvSpPr>
              <a:spLocks noChangeArrowheads="1"/>
            </p:cNvSpPr>
            <p:nvPr/>
          </p:nvSpPr>
          <p:spPr bwMode="gray">
            <a:xfrm>
              <a:off x="2337" y="2083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6167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6055431" y="-144463"/>
            <a:ext cx="407458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6168" name="Group 27"/>
          <p:cNvGrpSpPr>
            <a:grpSpLocks/>
          </p:cNvGrpSpPr>
          <p:nvPr/>
        </p:nvGrpSpPr>
        <p:grpSpPr bwMode="auto">
          <a:xfrm>
            <a:off x="5709611" y="5965034"/>
            <a:ext cx="1322917" cy="930275"/>
            <a:chOff x="1872" y="1824"/>
            <a:chExt cx="2014" cy="1821"/>
          </a:xfrm>
        </p:grpSpPr>
        <p:sp>
          <p:nvSpPr>
            <p:cNvPr id="101" name="AutoShape 28"/>
            <p:cNvSpPr>
              <a:spLocks noChangeArrowheads="1"/>
            </p:cNvSpPr>
            <p:nvPr/>
          </p:nvSpPr>
          <p:spPr bwMode="gray">
            <a:xfrm rot="16200000" flipH="1">
              <a:off x="1822" y="2704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2" name="AutoShape 29"/>
            <p:cNvSpPr>
              <a:spLocks noChangeArrowheads="1"/>
            </p:cNvSpPr>
            <p:nvPr/>
          </p:nvSpPr>
          <p:spPr bwMode="gray">
            <a:xfrm rot="5400000" flipH="1">
              <a:off x="3629" y="2670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3" name="AutoShape 3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177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178" name="Oval 3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6" name="Oval 33"/>
            <p:cNvSpPr>
              <a:spLocks noChangeArrowheads="1"/>
            </p:cNvSpPr>
            <p:nvPr/>
          </p:nvSpPr>
          <p:spPr bwMode="gray">
            <a:xfrm>
              <a:off x="2232" y="2001"/>
              <a:ext cx="395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180" name="Oval 34"/>
            <p:cNvSpPr>
              <a:spLocks noChangeArrowheads="1"/>
            </p:cNvSpPr>
            <p:nvPr/>
          </p:nvSpPr>
          <p:spPr bwMode="gray">
            <a:xfrm>
              <a:off x="2232" y="2000"/>
              <a:ext cx="395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8" name="Oval 35"/>
            <p:cNvSpPr>
              <a:spLocks noChangeArrowheads="1"/>
            </p:cNvSpPr>
            <p:nvPr/>
          </p:nvSpPr>
          <p:spPr bwMode="gray">
            <a:xfrm>
              <a:off x="2337" y="2082"/>
              <a:ext cx="1096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182" name="Oval 36"/>
            <p:cNvSpPr>
              <a:spLocks noChangeArrowheads="1"/>
            </p:cNvSpPr>
            <p:nvPr/>
          </p:nvSpPr>
          <p:spPr bwMode="gray">
            <a:xfrm>
              <a:off x="2337" y="2083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13" name="Rectangle 112"/>
          <p:cNvSpPr>
            <a:spLocks noChangeArrowheads="1"/>
          </p:cNvSpPr>
          <p:nvPr/>
        </p:nvSpPr>
        <p:spPr bwMode="auto">
          <a:xfrm>
            <a:off x="6346889" y="808474"/>
            <a:ext cx="2234848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6170" name="Rectangle 113"/>
          <p:cNvSpPr>
            <a:spLocks noChangeArrowheads="1"/>
          </p:cNvSpPr>
          <p:nvPr/>
        </p:nvSpPr>
        <p:spPr bwMode="auto">
          <a:xfrm>
            <a:off x="2945697" y="5903930"/>
            <a:ext cx="223484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sz="54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171" name="Rectangle 114"/>
          <p:cNvSpPr>
            <a:spLocks noChangeArrowheads="1"/>
          </p:cNvSpPr>
          <p:nvPr/>
        </p:nvSpPr>
        <p:spPr bwMode="auto">
          <a:xfrm>
            <a:off x="5257917" y="6027820"/>
            <a:ext cx="223484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pic>
        <p:nvPicPr>
          <p:cNvPr id="4098" name="Picture 2" descr="D:\GIÁO ÁN 1 2020-2021\HÌNH SOẠN GIÁO ÁN\Đọc nhạc\DO RE MI - Copy (3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83"/>
          <a:stretch>
            <a:fillRect/>
          </a:stretch>
        </p:blipFill>
        <p:spPr bwMode="auto">
          <a:xfrm>
            <a:off x="3454981" y="626269"/>
            <a:ext cx="2758722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D:\GIÁO ÁN 1 2020-2021\HÌNH SOẠN GIÁO ÁN\Đọc nhạc\DO RE MI - Copy (2).jpg"/>
          <p:cNvPicPr>
            <a:picLocks noChangeAspect="1" noChangeArrowheads="1"/>
          </p:cNvPicPr>
          <p:nvPr/>
        </p:nvPicPr>
        <p:blipFill>
          <a:blip r:embed="rId7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0" t="65332" r="16090" b="6500"/>
          <a:stretch>
            <a:fillRect/>
          </a:stretch>
        </p:blipFill>
        <p:spPr bwMode="auto">
          <a:xfrm>
            <a:off x="4185611" y="33528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" name="TextBox 115"/>
          <p:cNvSpPr txBox="1"/>
          <p:nvPr/>
        </p:nvSpPr>
        <p:spPr>
          <a:xfrm>
            <a:off x="44546" y="41501"/>
            <a:ext cx="7416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C00000"/>
                </a:solidFill>
              </a:rPr>
              <a:t>Đây là thế tay của nốt </a:t>
            </a:r>
            <a:r>
              <a:rPr lang="en-US" sz="3200" smtClean="0">
                <a:solidFill>
                  <a:srgbClr val="000066"/>
                </a:solidFill>
              </a:rPr>
              <a:t>Rê</a:t>
            </a:r>
            <a:r>
              <a:rPr lang="en-US" sz="3200" smtClean="0">
                <a:solidFill>
                  <a:srgbClr val="C00000"/>
                </a:solidFill>
              </a:rPr>
              <a:t> đúng hay sai?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552" y="1739544"/>
            <a:ext cx="4104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00B050"/>
                </a:solidFill>
              </a:rPr>
              <a:t>Đáp án sai: Nốt Mi</a:t>
            </a:r>
            <a:endParaRPr lang="en-US" sz="32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2988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</p:childTnLst>
        </p:cTn>
      </p:par>
    </p:tnLst>
    <p:bldLst>
      <p:bldP spid="113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2715491" y="8804"/>
            <a:ext cx="9218182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2060"/>
                </a:solidFill>
                <a:cs typeface="Times New Roman" pitchFamily="18" charset="0"/>
              </a:rPr>
              <a:t>3.VẬN DỤNG SÁNG TẠO: DÀI - NGẮN</a:t>
            </a:r>
          </a:p>
        </p:txBody>
      </p:sp>
      <p:sp>
        <p:nvSpPr>
          <p:cNvPr id="2" name="Rectangle 1"/>
          <p:cNvSpPr/>
          <p:nvPr/>
        </p:nvSpPr>
        <p:spPr>
          <a:xfrm>
            <a:off x="4571999" y="924916"/>
            <a:ext cx="7361673" cy="3052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en-US" sz="3200">
                <a:latin typeface="Times New Roman"/>
                <a:ea typeface="Calibri"/>
                <a:cs typeface="Times New Roman"/>
              </a:rPr>
              <a:t>+ Nhóm </a:t>
            </a:r>
            <a:r>
              <a:rPr lang="en-US" sz="3200" smtClean="0">
                <a:latin typeface="Times New Roman"/>
                <a:ea typeface="Calibri"/>
                <a:cs typeface="Times New Roman"/>
              </a:rPr>
              <a:t>1: </a:t>
            </a:r>
            <a:r>
              <a:rPr lang="en-US" sz="3200">
                <a:latin typeface="Times New Roman"/>
                <a:ea typeface="Calibri"/>
                <a:cs typeface="Times New Roman"/>
              </a:rPr>
              <a:t>Thể hiện tiếng </a:t>
            </a:r>
            <a:r>
              <a:rPr lang="en-US" sz="320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Tiếng </a:t>
            </a:r>
            <a:r>
              <a:rPr lang="en-US" sz="3200" i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hu</a:t>
            </a:r>
            <a:r>
              <a:rPr lang="en-US" sz="320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dài đồng thời vỗ </a:t>
            </a:r>
            <a:r>
              <a:rPr lang="en-US" sz="320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tay </a:t>
            </a:r>
            <a:r>
              <a:rPr lang="en-US" sz="320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dài. 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en-US" sz="320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+ Nhóm 2: </a:t>
            </a:r>
            <a:r>
              <a:rPr lang="en-US" sz="320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Thể hiện </a:t>
            </a:r>
            <a:r>
              <a:rPr lang="en-US" sz="320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3 tiếng </a:t>
            </a:r>
            <a:r>
              <a:rPr lang="en-US" sz="3200" i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cộc cộc cộc</a:t>
            </a:r>
            <a:r>
              <a:rPr lang="en-US" sz="320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ngắt từng từ, kết hợp </a:t>
            </a:r>
            <a:r>
              <a:rPr lang="en-US" sz="320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vỗ tay 3 cái  cứ liên tục nối tiếp 3 lần.</a:t>
            </a:r>
            <a:endParaRPr lang="en-US" sz="3200">
              <a:effectLst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2051" name="Picture 3" descr="C:\Users\Administrator\Desktop\rtu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4069760"/>
            <a:ext cx="7620000" cy="178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9379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63"/>
          <p:cNvSpPr>
            <a:spLocks noChangeArrowheads="1"/>
          </p:cNvSpPr>
          <p:nvPr/>
        </p:nvSpPr>
        <p:spPr bwMode="gray">
          <a:xfrm rot="5400000">
            <a:off x="7504906" y="5550694"/>
            <a:ext cx="928688" cy="19050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79" name="V.A – Đàn Gà Con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824" y="6259531"/>
            <a:ext cx="405694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9" name="Group 27"/>
          <p:cNvGrpSpPr>
            <a:grpSpLocks/>
          </p:cNvGrpSpPr>
          <p:nvPr/>
        </p:nvGrpSpPr>
        <p:grpSpPr bwMode="auto">
          <a:xfrm>
            <a:off x="3386676" y="5927742"/>
            <a:ext cx="1322917" cy="930275"/>
            <a:chOff x="1872" y="1824"/>
            <a:chExt cx="2014" cy="1821"/>
          </a:xfrm>
        </p:grpSpPr>
        <p:sp>
          <p:nvSpPr>
            <p:cNvPr id="8220" name="AutoShape 28"/>
            <p:cNvSpPr>
              <a:spLocks noChangeArrowheads="1"/>
            </p:cNvSpPr>
            <p:nvPr/>
          </p:nvSpPr>
          <p:spPr bwMode="gray">
            <a:xfrm rot="16200000" flipH="1">
              <a:off x="1822" y="2704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21" name="AutoShape 29"/>
            <p:cNvSpPr>
              <a:spLocks noChangeArrowheads="1"/>
            </p:cNvSpPr>
            <p:nvPr/>
          </p:nvSpPr>
          <p:spPr bwMode="gray">
            <a:xfrm rot="5400000" flipH="1">
              <a:off x="3629" y="2670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22" name="AutoShape 3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324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325" name="Oval 3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25" name="Oval 33"/>
            <p:cNvSpPr>
              <a:spLocks noChangeArrowheads="1"/>
            </p:cNvSpPr>
            <p:nvPr/>
          </p:nvSpPr>
          <p:spPr bwMode="gray">
            <a:xfrm>
              <a:off x="2232" y="2001"/>
              <a:ext cx="395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327" name="Oval 34"/>
            <p:cNvSpPr>
              <a:spLocks noChangeArrowheads="1"/>
            </p:cNvSpPr>
            <p:nvPr/>
          </p:nvSpPr>
          <p:spPr bwMode="gray">
            <a:xfrm>
              <a:off x="2232" y="2000"/>
              <a:ext cx="395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27" name="Oval 35"/>
            <p:cNvSpPr>
              <a:spLocks noChangeArrowheads="1"/>
            </p:cNvSpPr>
            <p:nvPr/>
          </p:nvSpPr>
          <p:spPr bwMode="gray">
            <a:xfrm>
              <a:off x="2337" y="2082"/>
              <a:ext cx="1096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329" name="Oval 36"/>
            <p:cNvSpPr>
              <a:spLocks noChangeArrowheads="1"/>
            </p:cNvSpPr>
            <p:nvPr/>
          </p:nvSpPr>
          <p:spPr bwMode="gray">
            <a:xfrm>
              <a:off x="2337" y="2083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7186" name="Picture 13" descr="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6" y="117480"/>
            <a:ext cx="104775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91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6055431" y="-144463"/>
            <a:ext cx="407458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192" name="Group 27"/>
          <p:cNvGrpSpPr>
            <a:grpSpLocks/>
          </p:cNvGrpSpPr>
          <p:nvPr/>
        </p:nvGrpSpPr>
        <p:grpSpPr bwMode="auto">
          <a:xfrm>
            <a:off x="5801438" y="5774484"/>
            <a:ext cx="1322917" cy="930275"/>
            <a:chOff x="1872" y="1824"/>
            <a:chExt cx="2014" cy="1821"/>
          </a:xfrm>
        </p:grpSpPr>
        <p:sp>
          <p:nvSpPr>
            <p:cNvPr id="101" name="AutoShape 28"/>
            <p:cNvSpPr>
              <a:spLocks noChangeArrowheads="1"/>
            </p:cNvSpPr>
            <p:nvPr/>
          </p:nvSpPr>
          <p:spPr bwMode="gray">
            <a:xfrm rot="16200000" flipH="1">
              <a:off x="1822" y="2704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2" name="AutoShape 29"/>
            <p:cNvSpPr>
              <a:spLocks noChangeArrowheads="1"/>
            </p:cNvSpPr>
            <p:nvPr/>
          </p:nvSpPr>
          <p:spPr bwMode="gray">
            <a:xfrm rot="5400000" flipH="1">
              <a:off x="3629" y="2670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3" name="AutoShape 3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201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202" name="Oval 3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6" name="Oval 33"/>
            <p:cNvSpPr>
              <a:spLocks noChangeArrowheads="1"/>
            </p:cNvSpPr>
            <p:nvPr/>
          </p:nvSpPr>
          <p:spPr bwMode="gray">
            <a:xfrm>
              <a:off x="2232" y="2001"/>
              <a:ext cx="395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204" name="Oval 34"/>
            <p:cNvSpPr>
              <a:spLocks noChangeArrowheads="1"/>
            </p:cNvSpPr>
            <p:nvPr/>
          </p:nvSpPr>
          <p:spPr bwMode="gray">
            <a:xfrm>
              <a:off x="2232" y="2000"/>
              <a:ext cx="395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8" name="Oval 35"/>
            <p:cNvSpPr>
              <a:spLocks noChangeArrowheads="1"/>
            </p:cNvSpPr>
            <p:nvPr/>
          </p:nvSpPr>
          <p:spPr bwMode="gray">
            <a:xfrm>
              <a:off x="2337" y="2082"/>
              <a:ext cx="1096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206" name="Oval 36"/>
            <p:cNvSpPr>
              <a:spLocks noChangeArrowheads="1"/>
            </p:cNvSpPr>
            <p:nvPr/>
          </p:nvSpPr>
          <p:spPr bwMode="gray">
            <a:xfrm>
              <a:off x="2337" y="2083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13" name="Rectangle 112"/>
          <p:cNvSpPr>
            <a:spLocks noChangeArrowheads="1"/>
          </p:cNvSpPr>
          <p:nvPr/>
        </p:nvSpPr>
        <p:spPr bwMode="auto">
          <a:xfrm>
            <a:off x="7112000" y="2133608"/>
            <a:ext cx="2234848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sz="166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194" name="Rectangle 113"/>
          <p:cNvSpPr>
            <a:spLocks noChangeArrowheads="1"/>
          </p:cNvSpPr>
          <p:nvPr/>
        </p:nvSpPr>
        <p:spPr bwMode="auto">
          <a:xfrm>
            <a:off x="2945697" y="5903930"/>
            <a:ext cx="223484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sz="54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195" name="Rectangle 114"/>
          <p:cNvSpPr>
            <a:spLocks noChangeArrowheads="1"/>
          </p:cNvSpPr>
          <p:nvPr/>
        </p:nvSpPr>
        <p:spPr bwMode="auto">
          <a:xfrm>
            <a:off x="5349736" y="5721524"/>
            <a:ext cx="223484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pic>
        <p:nvPicPr>
          <p:cNvPr id="2050" name="Picture 2" descr="D:\GIÁO ÁN 1 2020-2021\HÌNH SOẠN GIÁO ÁN\Đọc nhạc\DO RE MI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77"/>
          <a:stretch>
            <a:fillRect/>
          </a:stretch>
        </p:blipFill>
        <p:spPr bwMode="auto">
          <a:xfrm>
            <a:off x="3302000" y="1752600"/>
            <a:ext cx="220133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" name="Picture 2" descr="D:\GIÁO ÁN 1 2020-2021\HÌNH SOẠN GIÁO ÁN\Đọc nhạc\DO RE MI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23"/>
          <a:stretch>
            <a:fillRect/>
          </a:stretch>
        </p:blipFill>
        <p:spPr bwMode="auto">
          <a:xfrm>
            <a:off x="3217339" y="4038617"/>
            <a:ext cx="2201333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" name="TextBox 117"/>
          <p:cNvSpPr txBox="1"/>
          <p:nvPr/>
        </p:nvSpPr>
        <p:spPr>
          <a:xfrm>
            <a:off x="44545" y="41501"/>
            <a:ext cx="8019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Đây là thế tay của nốt </a:t>
            </a:r>
            <a:r>
              <a:rPr lang="en-US" sz="3200" smtClean="0">
                <a:solidFill>
                  <a:srgbClr val="FF0000"/>
                </a:solidFill>
              </a:rPr>
              <a:t>sol</a:t>
            </a:r>
            <a:r>
              <a:rPr lang="en-US" sz="3200" smtClean="0"/>
              <a:t> đúng hay sai ?</a:t>
            </a:r>
          </a:p>
        </p:txBody>
      </p:sp>
    </p:spTree>
    <p:extLst>
      <p:ext uri="{BB962C8B-B14F-4D97-AF65-F5344CB8AC3E}">
        <p14:creationId xmlns:p14="http://schemas.microsoft.com/office/powerpoint/2010/main" val="56320007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</p:childTnLst>
        </p:cTn>
      </p:par>
    </p:tnLst>
    <p:bldLst>
      <p:bldP spid="1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3"/>
          <p:cNvSpPr>
            <a:spLocks noChangeArrowheads="1"/>
          </p:cNvSpPr>
          <p:nvPr/>
        </p:nvSpPr>
        <p:spPr bwMode="gray">
          <a:xfrm rot="5400000">
            <a:off x="7504906" y="5550694"/>
            <a:ext cx="928688" cy="19050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79" name="V.A – Đàn Gà Con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985" y="6365084"/>
            <a:ext cx="405694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03" name="Group 27"/>
          <p:cNvGrpSpPr>
            <a:grpSpLocks/>
          </p:cNvGrpSpPr>
          <p:nvPr/>
        </p:nvGrpSpPr>
        <p:grpSpPr bwMode="auto">
          <a:xfrm>
            <a:off x="3386676" y="5927742"/>
            <a:ext cx="1322917" cy="930275"/>
            <a:chOff x="1872" y="1824"/>
            <a:chExt cx="2014" cy="1821"/>
          </a:xfrm>
        </p:grpSpPr>
        <p:sp>
          <p:nvSpPr>
            <p:cNvPr id="8220" name="AutoShape 28"/>
            <p:cNvSpPr>
              <a:spLocks noChangeArrowheads="1"/>
            </p:cNvSpPr>
            <p:nvPr/>
          </p:nvSpPr>
          <p:spPr bwMode="gray">
            <a:xfrm rot="16200000" flipH="1">
              <a:off x="1822" y="2704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21" name="AutoShape 29"/>
            <p:cNvSpPr>
              <a:spLocks noChangeArrowheads="1"/>
            </p:cNvSpPr>
            <p:nvPr/>
          </p:nvSpPr>
          <p:spPr bwMode="gray">
            <a:xfrm rot="5400000" flipH="1">
              <a:off x="3629" y="2670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22" name="AutoShape 3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348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349" name="Oval 3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" name="Oval 33"/>
            <p:cNvSpPr>
              <a:spLocks noChangeArrowheads="1"/>
            </p:cNvSpPr>
            <p:nvPr/>
          </p:nvSpPr>
          <p:spPr bwMode="gray">
            <a:xfrm>
              <a:off x="2232" y="2001"/>
              <a:ext cx="395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351" name="Oval 34"/>
            <p:cNvSpPr>
              <a:spLocks noChangeArrowheads="1"/>
            </p:cNvSpPr>
            <p:nvPr/>
          </p:nvSpPr>
          <p:spPr bwMode="gray">
            <a:xfrm>
              <a:off x="2232" y="2000"/>
              <a:ext cx="395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27" name="Oval 35"/>
            <p:cNvSpPr>
              <a:spLocks noChangeArrowheads="1"/>
            </p:cNvSpPr>
            <p:nvPr/>
          </p:nvSpPr>
          <p:spPr bwMode="gray">
            <a:xfrm>
              <a:off x="2337" y="2082"/>
              <a:ext cx="1096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353" name="Oval 36"/>
            <p:cNvSpPr>
              <a:spLocks noChangeArrowheads="1"/>
            </p:cNvSpPr>
            <p:nvPr/>
          </p:nvSpPr>
          <p:spPr bwMode="gray">
            <a:xfrm>
              <a:off x="2337" y="2083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8215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6055431" y="-144463"/>
            <a:ext cx="407458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8216" name="Group 27"/>
          <p:cNvGrpSpPr>
            <a:grpSpLocks/>
          </p:cNvGrpSpPr>
          <p:nvPr/>
        </p:nvGrpSpPr>
        <p:grpSpPr bwMode="auto">
          <a:xfrm>
            <a:off x="5807810" y="5981765"/>
            <a:ext cx="1322917" cy="930275"/>
            <a:chOff x="1872" y="1824"/>
            <a:chExt cx="2014" cy="1821"/>
          </a:xfrm>
        </p:grpSpPr>
        <p:sp>
          <p:nvSpPr>
            <p:cNvPr id="101" name="AutoShape 28"/>
            <p:cNvSpPr>
              <a:spLocks noChangeArrowheads="1"/>
            </p:cNvSpPr>
            <p:nvPr/>
          </p:nvSpPr>
          <p:spPr bwMode="gray">
            <a:xfrm rot="16200000" flipH="1">
              <a:off x="1822" y="2704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2" name="AutoShape 29"/>
            <p:cNvSpPr>
              <a:spLocks noChangeArrowheads="1"/>
            </p:cNvSpPr>
            <p:nvPr/>
          </p:nvSpPr>
          <p:spPr bwMode="gray">
            <a:xfrm rot="5400000" flipH="1">
              <a:off x="3629" y="2670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3" name="AutoShape 3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25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26" name="Oval 3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6" name="Oval 33"/>
            <p:cNvSpPr>
              <a:spLocks noChangeArrowheads="1"/>
            </p:cNvSpPr>
            <p:nvPr/>
          </p:nvSpPr>
          <p:spPr bwMode="gray">
            <a:xfrm>
              <a:off x="2232" y="2001"/>
              <a:ext cx="395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28" name="Oval 34"/>
            <p:cNvSpPr>
              <a:spLocks noChangeArrowheads="1"/>
            </p:cNvSpPr>
            <p:nvPr/>
          </p:nvSpPr>
          <p:spPr bwMode="gray">
            <a:xfrm>
              <a:off x="2232" y="2000"/>
              <a:ext cx="395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8" name="Oval 35"/>
            <p:cNvSpPr>
              <a:spLocks noChangeArrowheads="1"/>
            </p:cNvSpPr>
            <p:nvPr/>
          </p:nvSpPr>
          <p:spPr bwMode="gray">
            <a:xfrm>
              <a:off x="2337" y="2082"/>
              <a:ext cx="1096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30" name="Oval 36"/>
            <p:cNvSpPr>
              <a:spLocks noChangeArrowheads="1"/>
            </p:cNvSpPr>
            <p:nvPr/>
          </p:nvSpPr>
          <p:spPr bwMode="gray">
            <a:xfrm>
              <a:off x="2337" y="2083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112" name="Picture 2" descr="D:\GIÁO ÁN 1 2020-2021\HÌNH SOẠN GIÁO ÁN\Đọc nhạc\DO RE MI - Copy (2)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9" t="62123" r="16084" b="6816"/>
          <a:stretch>
            <a:fillRect/>
          </a:stretch>
        </p:blipFill>
        <p:spPr bwMode="auto">
          <a:xfrm>
            <a:off x="4064002" y="4572000"/>
            <a:ext cx="110066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8" name="Rectangle 113"/>
          <p:cNvSpPr>
            <a:spLocks noChangeArrowheads="1"/>
          </p:cNvSpPr>
          <p:nvPr/>
        </p:nvSpPr>
        <p:spPr bwMode="auto">
          <a:xfrm>
            <a:off x="2945697" y="5903930"/>
            <a:ext cx="223484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sz="54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219" name="Rectangle 114"/>
          <p:cNvSpPr>
            <a:spLocks noChangeArrowheads="1"/>
          </p:cNvSpPr>
          <p:nvPr/>
        </p:nvSpPr>
        <p:spPr bwMode="auto">
          <a:xfrm>
            <a:off x="5356107" y="6017639"/>
            <a:ext cx="223484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pic>
        <p:nvPicPr>
          <p:cNvPr id="1026" name="Picture 2" descr="D:\GIÁO ÁN 1 2020-2021\HÌNH SOẠN GIÁO ÁN\Đọc nhạc\DO RE MI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" t="1434" r="10811" b="36906"/>
          <a:stretch>
            <a:fillRect/>
          </a:stretch>
        </p:blipFill>
        <p:spPr bwMode="auto">
          <a:xfrm>
            <a:off x="3556001" y="1752600"/>
            <a:ext cx="2081389" cy="259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" name="Rectangle 116"/>
          <p:cNvSpPr>
            <a:spLocks noChangeArrowheads="1"/>
          </p:cNvSpPr>
          <p:nvPr/>
        </p:nvSpPr>
        <p:spPr bwMode="auto">
          <a:xfrm>
            <a:off x="7112000" y="2362200"/>
            <a:ext cx="2234848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44546" y="41501"/>
            <a:ext cx="7416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Đây là thế tay của nốt </a:t>
            </a:r>
            <a:r>
              <a:rPr lang="en-US" sz="3200" smtClean="0">
                <a:solidFill>
                  <a:srgbClr val="FF0000"/>
                </a:solidFill>
              </a:rPr>
              <a:t>Đô</a:t>
            </a:r>
            <a:r>
              <a:rPr lang="en-US" sz="3200" smtClean="0"/>
              <a:t> đúng hay sai 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44552" y="1739544"/>
            <a:ext cx="4104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00B050"/>
                </a:solidFill>
              </a:rPr>
              <a:t>Đáp án sai: Nốt Pha</a:t>
            </a:r>
            <a:endParaRPr lang="en-US" sz="32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34364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</p:childTnLst>
        </p:cTn>
      </p:par>
    </p:tnLst>
    <p:bldLst>
      <p:bldP spid="117" grpId="0"/>
      <p:bldP spid="1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63"/>
          <p:cNvSpPr>
            <a:spLocks noChangeArrowheads="1"/>
          </p:cNvSpPr>
          <p:nvPr/>
        </p:nvSpPr>
        <p:spPr bwMode="gray">
          <a:xfrm rot="5400000">
            <a:off x="7504906" y="5550694"/>
            <a:ext cx="928688" cy="19050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79" name="V.A – Đàn Gà Con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697" y="6356431"/>
            <a:ext cx="405694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7" name="Group 27"/>
          <p:cNvGrpSpPr>
            <a:grpSpLocks/>
          </p:cNvGrpSpPr>
          <p:nvPr/>
        </p:nvGrpSpPr>
        <p:grpSpPr bwMode="auto">
          <a:xfrm>
            <a:off x="3386676" y="5927742"/>
            <a:ext cx="1322917" cy="930275"/>
            <a:chOff x="1872" y="1824"/>
            <a:chExt cx="2014" cy="1821"/>
          </a:xfrm>
        </p:grpSpPr>
        <p:sp>
          <p:nvSpPr>
            <p:cNvPr id="8220" name="AutoShape 28"/>
            <p:cNvSpPr>
              <a:spLocks noChangeArrowheads="1"/>
            </p:cNvSpPr>
            <p:nvPr/>
          </p:nvSpPr>
          <p:spPr bwMode="gray">
            <a:xfrm rot="16200000" flipH="1">
              <a:off x="1822" y="2704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21" name="AutoShape 29"/>
            <p:cNvSpPr>
              <a:spLocks noChangeArrowheads="1"/>
            </p:cNvSpPr>
            <p:nvPr/>
          </p:nvSpPr>
          <p:spPr bwMode="gray">
            <a:xfrm rot="5400000" flipH="1">
              <a:off x="3629" y="2670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22" name="AutoShape 3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372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373" name="Oval 3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25" name="Oval 33"/>
            <p:cNvSpPr>
              <a:spLocks noChangeArrowheads="1"/>
            </p:cNvSpPr>
            <p:nvPr/>
          </p:nvSpPr>
          <p:spPr bwMode="gray">
            <a:xfrm>
              <a:off x="2232" y="2001"/>
              <a:ext cx="395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375" name="Oval 34"/>
            <p:cNvSpPr>
              <a:spLocks noChangeArrowheads="1"/>
            </p:cNvSpPr>
            <p:nvPr/>
          </p:nvSpPr>
          <p:spPr bwMode="gray">
            <a:xfrm>
              <a:off x="2232" y="2000"/>
              <a:ext cx="395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27" name="Oval 35"/>
            <p:cNvSpPr>
              <a:spLocks noChangeArrowheads="1"/>
            </p:cNvSpPr>
            <p:nvPr/>
          </p:nvSpPr>
          <p:spPr bwMode="gray">
            <a:xfrm>
              <a:off x="2337" y="2082"/>
              <a:ext cx="1096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377" name="Oval 36"/>
            <p:cNvSpPr>
              <a:spLocks noChangeArrowheads="1"/>
            </p:cNvSpPr>
            <p:nvPr/>
          </p:nvSpPr>
          <p:spPr bwMode="gray">
            <a:xfrm>
              <a:off x="2337" y="2083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9239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6055431" y="-144463"/>
            <a:ext cx="407458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9240" name="Group 27"/>
          <p:cNvGrpSpPr>
            <a:grpSpLocks/>
          </p:cNvGrpSpPr>
          <p:nvPr/>
        </p:nvGrpSpPr>
        <p:grpSpPr bwMode="auto">
          <a:xfrm>
            <a:off x="5801438" y="5965034"/>
            <a:ext cx="1322917" cy="930275"/>
            <a:chOff x="1872" y="1824"/>
            <a:chExt cx="2014" cy="1821"/>
          </a:xfrm>
        </p:grpSpPr>
        <p:sp>
          <p:nvSpPr>
            <p:cNvPr id="101" name="AutoShape 28"/>
            <p:cNvSpPr>
              <a:spLocks noChangeArrowheads="1"/>
            </p:cNvSpPr>
            <p:nvPr/>
          </p:nvSpPr>
          <p:spPr bwMode="gray">
            <a:xfrm rot="16200000" flipH="1">
              <a:off x="1822" y="2704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2" name="AutoShape 29"/>
            <p:cNvSpPr>
              <a:spLocks noChangeArrowheads="1"/>
            </p:cNvSpPr>
            <p:nvPr/>
          </p:nvSpPr>
          <p:spPr bwMode="gray">
            <a:xfrm rot="5400000" flipH="1">
              <a:off x="3629" y="2670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3" name="AutoShape 3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249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250" name="Oval 3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6" name="Oval 33"/>
            <p:cNvSpPr>
              <a:spLocks noChangeArrowheads="1"/>
            </p:cNvSpPr>
            <p:nvPr/>
          </p:nvSpPr>
          <p:spPr bwMode="gray">
            <a:xfrm>
              <a:off x="2232" y="2001"/>
              <a:ext cx="395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252" name="Oval 34"/>
            <p:cNvSpPr>
              <a:spLocks noChangeArrowheads="1"/>
            </p:cNvSpPr>
            <p:nvPr/>
          </p:nvSpPr>
          <p:spPr bwMode="gray">
            <a:xfrm>
              <a:off x="2232" y="2000"/>
              <a:ext cx="395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8" name="Oval 35"/>
            <p:cNvSpPr>
              <a:spLocks noChangeArrowheads="1"/>
            </p:cNvSpPr>
            <p:nvPr/>
          </p:nvSpPr>
          <p:spPr bwMode="gray">
            <a:xfrm>
              <a:off x="2337" y="2082"/>
              <a:ext cx="1096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254" name="Oval 36"/>
            <p:cNvSpPr>
              <a:spLocks noChangeArrowheads="1"/>
            </p:cNvSpPr>
            <p:nvPr/>
          </p:nvSpPr>
          <p:spPr bwMode="gray">
            <a:xfrm>
              <a:off x="2337" y="2083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13" name="Rectangle 112"/>
          <p:cNvSpPr>
            <a:spLocks noChangeArrowheads="1"/>
          </p:cNvSpPr>
          <p:nvPr/>
        </p:nvSpPr>
        <p:spPr bwMode="auto">
          <a:xfrm>
            <a:off x="5939266" y="1898089"/>
            <a:ext cx="2234848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sz="166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242" name="Rectangle 113"/>
          <p:cNvSpPr>
            <a:spLocks noChangeArrowheads="1"/>
          </p:cNvSpPr>
          <p:nvPr/>
        </p:nvSpPr>
        <p:spPr bwMode="auto">
          <a:xfrm>
            <a:off x="2945697" y="5903930"/>
            <a:ext cx="223484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sz="54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243" name="Rectangle 114"/>
          <p:cNvSpPr>
            <a:spLocks noChangeArrowheads="1"/>
          </p:cNvSpPr>
          <p:nvPr/>
        </p:nvSpPr>
        <p:spPr bwMode="auto">
          <a:xfrm>
            <a:off x="5349736" y="6003460"/>
            <a:ext cx="223484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pic>
        <p:nvPicPr>
          <p:cNvPr id="31" name="Picture 2" descr="D:\GIÁO ÁN 1 2020-2021\HÌNH SOẠN GIÁO ÁN\Đọc nhạc\DO RE MI - Copy (3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05"/>
          <a:stretch>
            <a:fillRect/>
          </a:stretch>
        </p:blipFill>
        <p:spPr bwMode="auto">
          <a:xfrm>
            <a:off x="3302000" y="1735138"/>
            <a:ext cx="2455333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" name="Picture 2" descr="D:\GIÁO ÁN 1 2020-2021\HÌNH SOẠN GIÁO ÁN\Đọc nhạc\DO RE MI - Copy (3).jpg"/>
          <p:cNvPicPr>
            <a:picLocks noChangeAspect="1" noChangeArrowheads="1"/>
          </p:cNvPicPr>
          <p:nvPr/>
        </p:nvPicPr>
        <p:blipFill>
          <a:blip r:embed="rId6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95"/>
          <a:stretch>
            <a:fillRect/>
          </a:stretch>
        </p:blipFill>
        <p:spPr bwMode="auto">
          <a:xfrm>
            <a:off x="3302000" y="4191017"/>
            <a:ext cx="2273653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" name="TextBox 117"/>
          <p:cNvSpPr txBox="1"/>
          <p:nvPr/>
        </p:nvSpPr>
        <p:spPr>
          <a:xfrm>
            <a:off x="44546" y="41501"/>
            <a:ext cx="7416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Đây là thế tay của nốt </a:t>
            </a:r>
            <a:r>
              <a:rPr lang="en-US" sz="3200" smtClean="0">
                <a:solidFill>
                  <a:srgbClr val="FF0000"/>
                </a:solidFill>
              </a:rPr>
              <a:t>Mi</a:t>
            </a:r>
            <a:r>
              <a:rPr lang="en-US" sz="3200" smtClean="0"/>
              <a:t> đúng hay sai? </a:t>
            </a:r>
          </a:p>
        </p:txBody>
      </p:sp>
    </p:spTree>
    <p:extLst>
      <p:ext uri="{BB962C8B-B14F-4D97-AF65-F5344CB8AC3E}">
        <p14:creationId xmlns:p14="http://schemas.microsoft.com/office/powerpoint/2010/main" val="341512497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</p:childTnLst>
        </p:cTn>
      </p:par>
    </p:tnLst>
    <p:bldLst>
      <p:bldP spid="1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8156"/>
            <a:ext cx="12192000" cy="57398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65"/>
            <a:ext cx="12192000" cy="10886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073238" y="200484"/>
            <a:ext cx="17860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TIẾT: 20</a:t>
            </a:r>
          </a:p>
        </p:txBody>
      </p:sp>
      <p:sp>
        <p:nvSpPr>
          <p:cNvPr id="10" name="Rectangle 9"/>
          <p:cNvSpPr/>
          <p:nvPr/>
        </p:nvSpPr>
        <p:spPr>
          <a:xfrm>
            <a:off x="7453748" y="1118153"/>
            <a:ext cx="4405746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b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b="1" smtClean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VẬN DỤNG SÁNG TẠO: DÀI </a:t>
            </a:r>
            <a:r>
              <a:rPr lang="en-US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- NGẮN</a:t>
            </a:r>
            <a:endParaRPr lang="en-US">
              <a:solidFill>
                <a:srgbClr val="0070C0"/>
              </a:solidFill>
              <a:effectLst/>
              <a:latin typeface=".VnTime"/>
              <a:ea typeface="Times New Roman"/>
              <a:cs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06836" y="35217"/>
            <a:ext cx="6096000" cy="3754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en-US" sz="16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16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ÔN ĐỌC NHẠC: NHỮNG NGƯỜI BẠN CỦA ĐÔ – RÊ MI</a:t>
            </a:r>
            <a:endParaRPr lang="en-US" sz="1600">
              <a:solidFill>
                <a:srgbClr val="0070C0"/>
              </a:solidFill>
              <a:latin typeface=".VnTime"/>
              <a:ea typeface="Times New Roman"/>
              <a:cs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91876" y="588682"/>
            <a:ext cx="5400133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en-US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TTAN:NHẠC SĨ VÔN-GANG A-MA-ĐỚT MÔ DA</a:t>
            </a:r>
            <a:endParaRPr lang="en-US">
              <a:solidFill>
                <a:srgbClr val="0070C0"/>
              </a:solidFill>
              <a:latin typeface=".VnTime"/>
              <a:ea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32868" y="1876230"/>
            <a:ext cx="4059384" cy="1079350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n-US" sz="54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ÂM NHẠC 1</a:t>
            </a:r>
            <a:endParaRPr lang="en-US" sz="54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54" y="-904"/>
            <a:ext cx="1198419" cy="97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3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4"/>
            <a:ext cx="113191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pt-BR" sz="3600" smtClean="0">
                <a:latin typeface="Times New Roman"/>
                <a:ea typeface="Times New Roman"/>
                <a:cs typeface="Times New Roman"/>
              </a:rPr>
              <a:t>-</a:t>
            </a:r>
            <a:r>
              <a:rPr lang="pt-BR" sz="3600" smtClean="0">
                <a:solidFill>
                  <a:srgbClr val="000066"/>
                </a:solidFill>
                <a:latin typeface="Times New Roman"/>
                <a:ea typeface="Times New Roman"/>
                <a:cs typeface="Times New Roman"/>
              </a:rPr>
              <a:t>Ôn lại cao độ và thế tay </a:t>
            </a:r>
            <a:r>
              <a:rPr lang="pt-BR" sz="3600">
                <a:solidFill>
                  <a:srgbClr val="000066"/>
                </a:solidFill>
                <a:latin typeface="Times New Roman"/>
                <a:ea typeface="Times New Roman"/>
                <a:cs typeface="Times New Roman"/>
              </a:rPr>
              <a:t>5 nốt: Đồ Rê Mi Pha Sol</a:t>
            </a:r>
            <a:endParaRPr lang="en-US" sz="3600">
              <a:solidFill>
                <a:srgbClr val="000066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8" name="Picture 7" descr="C:\DOCUME~1\ADMINI~1\LOCALS~1\Temp\msohtmlclip1\01\clip_image001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6" y="526489"/>
            <a:ext cx="9850583" cy="172869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282585" y="2255184"/>
            <a:ext cx="8581195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280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        Đô               rê                </a:t>
            </a:r>
            <a:r>
              <a:rPr lang="pt-BR" sz="2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mi   </a:t>
            </a:r>
            <a:r>
              <a:rPr lang="pt-BR" sz="280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           pha               son</a:t>
            </a:r>
            <a:endParaRPr lang="en-US" sz="2800">
              <a:solidFill>
                <a:srgbClr val="FF0000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5" name="Picture 4" descr="D:\GIÁO ÁN 1 2020-2021\HÌNH SOẠN GIÁO ÁN\Đọc nhạc\Những người bạn của Đô - Rê - Mi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" r="6546" b="1613"/>
          <a:stretch>
            <a:fillRect/>
          </a:stretch>
        </p:blipFill>
        <p:spPr bwMode="auto">
          <a:xfrm>
            <a:off x="4061304" y="2937164"/>
            <a:ext cx="3059934" cy="3823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HAC THE TA 5 NOT DRMP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50754" y="29371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30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1739"/>
            <a:ext cx="11291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mtClean="0">
                <a:latin typeface="Times New Roman"/>
                <a:ea typeface="Calibri"/>
              </a:rPr>
              <a:t>                 </a:t>
            </a:r>
            <a:r>
              <a:rPr lang="en-US" sz="3600" smtClean="0">
                <a:solidFill>
                  <a:srgbClr val="C00000"/>
                </a:solidFill>
                <a:latin typeface="Times New Roman"/>
                <a:ea typeface="Calibri"/>
              </a:rPr>
              <a:t>Đọc </a:t>
            </a:r>
            <a:r>
              <a:rPr lang="en-US" sz="3600">
                <a:solidFill>
                  <a:srgbClr val="C00000"/>
                </a:solidFill>
                <a:latin typeface="Times New Roman"/>
                <a:ea typeface="Calibri"/>
              </a:rPr>
              <a:t>nhạc kết </a:t>
            </a:r>
            <a:r>
              <a:rPr lang="en-US" sz="3600" smtClean="0">
                <a:solidFill>
                  <a:srgbClr val="C00000"/>
                </a:solidFill>
                <a:latin typeface="Times New Roman"/>
                <a:ea typeface="Calibri"/>
              </a:rPr>
              <a:t>hợp ký </a:t>
            </a:r>
            <a:r>
              <a:rPr lang="en-US" sz="3600">
                <a:solidFill>
                  <a:srgbClr val="C00000"/>
                </a:solidFill>
                <a:latin typeface="Times New Roman"/>
                <a:ea typeface="Calibri"/>
              </a:rPr>
              <a:t>hiệu bàn </a:t>
            </a:r>
            <a:r>
              <a:rPr lang="en-US" sz="3600" smtClean="0">
                <a:solidFill>
                  <a:srgbClr val="C00000"/>
                </a:solidFill>
                <a:latin typeface="Times New Roman"/>
                <a:ea typeface="Calibri"/>
              </a:rPr>
              <a:t>tay</a:t>
            </a:r>
            <a:endParaRPr lang="en-US" sz="3600">
              <a:solidFill>
                <a:srgbClr val="C00000"/>
              </a:solidFill>
            </a:endParaRPr>
          </a:p>
        </p:txBody>
      </p:sp>
      <p:pic>
        <p:nvPicPr>
          <p:cNvPr id="3" name="DOC NHAC KY HIEU BAN TA 2 L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" y="634593"/>
            <a:ext cx="12110934" cy="62234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990" y="-318576"/>
            <a:ext cx="2553286" cy="172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0503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2" descr="D:\GIÁO ÁN 1 2020-2021\HÌNH SOẠN GIÁO ÁN\Đọc nhạc\NHỮNG NGƯỜI BẠN ĐRM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97"/>
          <a:stretch>
            <a:fillRect/>
          </a:stretch>
        </p:blipFill>
        <p:spPr bwMode="auto">
          <a:xfrm>
            <a:off x="0" y="3714761"/>
            <a:ext cx="12192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2" descr="D:\GIÁO ÁN 1 2020-2021\HÌNH SOẠN GIÁO ÁN\Đọc nhạc\NHỮNG NGƯỜI BẠN ĐRM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92" b="40521"/>
          <a:stretch>
            <a:fillRect/>
          </a:stretch>
        </p:blipFill>
        <p:spPr bwMode="auto">
          <a:xfrm>
            <a:off x="0" y="785813"/>
            <a:ext cx="12192000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2" descr="D:\GIÁO ÁN 1 2020-2021\HÌNH SOẠN GIÁO ÁN\Picture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4" t="79501" r="36707" b="3778"/>
          <a:stretch>
            <a:fillRect/>
          </a:stretch>
        </p:blipFill>
        <p:spPr bwMode="auto">
          <a:xfrm>
            <a:off x="5222876" y="2857500"/>
            <a:ext cx="111125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2" descr="D:\GIÁO ÁN 1 2020-2021\HÌNH SOẠN GIÁO ÁN\Picture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4" t="79501" r="36707" b="3778"/>
          <a:stretch>
            <a:fillRect/>
          </a:stretch>
        </p:blipFill>
        <p:spPr bwMode="auto">
          <a:xfrm>
            <a:off x="6572255" y="2857500"/>
            <a:ext cx="111125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2" descr="D:\GIÁO ÁN 1 2020-2021\HÌNH SOẠN GIÁO ÁN\Picture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4" t="79501" r="36707" b="3778"/>
          <a:stretch>
            <a:fillRect/>
          </a:stretch>
        </p:blipFill>
        <p:spPr bwMode="auto">
          <a:xfrm>
            <a:off x="5222876" y="5572125"/>
            <a:ext cx="111125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2" descr="D:\GIÁO ÁN 1 2020-2021\HÌNH SOẠN GIÁO ÁN\Picture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4" t="79501" r="36707" b="3778"/>
          <a:stretch>
            <a:fillRect/>
          </a:stretch>
        </p:blipFill>
        <p:spPr bwMode="auto">
          <a:xfrm>
            <a:off x="6572255" y="5572125"/>
            <a:ext cx="111125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2" descr="D:\GIÁO ÁN 1 2020-2021\HÌNH SOẠN GIÁO ÁN\Picture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9" t="77010" r="79694" b="4985"/>
          <a:stretch>
            <a:fillRect/>
          </a:stretch>
        </p:blipFill>
        <p:spPr bwMode="auto">
          <a:xfrm>
            <a:off x="8477250" y="2643199"/>
            <a:ext cx="1031876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2" descr="D:\GIÁO ÁN 1 2020-2021\HÌNH SOẠN GIÁO ÁN\Picture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9" t="77010" r="79694" b="4985"/>
          <a:stretch>
            <a:fillRect/>
          </a:stretch>
        </p:blipFill>
        <p:spPr bwMode="auto">
          <a:xfrm>
            <a:off x="10064750" y="2643199"/>
            <a:ext cx="1031876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2" descr="D:\GIÁO ÁN 1 2020-2021\HÌNH SOẠN GIÁO ÁN\Picture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9" t="77010" r="79694" b="4985"/>
          <a:stretch>
            <a:fillRect/>
          </a:stretch>
        </p:blipFill>
        <p:spPr bwMode="auto">
          <a:xfrm>
            <a:off x="8477250" y="5429261"/>
            <a:ext cx="1031876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2" descr="D:\GIÁO ÁN 1 2020-2021\HÌNH SOẠN GIÁO ÁN\Picture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9" t="77010" r="79694" b="4985"/>
          <a:stretch>
            <a:fillRect/>
          </a:stretch>
        </p:blipFill>
        <p:spPr bwMode="auto">
          <a:xfrm>
            <a:off x="10064750" y="5429261"/>
            <a:ext cx="1031876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2" descr="D:\GIÁO ÁN 1 2020-2021\HÌNH SOẠN GIÁO ÁN\Đọc nhạc\BAN NHẠC ĐRM\Picture1 - Copy (3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42" t="35484" r="11346" b="53226"/>
          <a:stretch>
            <a:fillRect/>
          </a:stretch>
        </p:blipFill>
        <p:spPr bwMode="auto">
          <a:xfrm>
            <a:off x="1730382" y="2928938"/>
            <a:ext cx="1497541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2" descr="D:\GIÁO ÁN 1 2020-2021\HÌNH SOẠN GIÁO ÁN\Đọc nhạc\BAN NHẠC ĐRM\Picture1 - Copy (3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54" t="35484" r="1418" b="53226"/>
          <a:stretch>
            <a:fillRect/>
          </a:stretch>
        </p:blipFill>
        <p:spPr bwMode="auto">
          <a:xfrm>
            <a:off x="3635376" y="2928938"/>
            <a:ext cx="1746250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2" descr="D:\GIÁO ÁN 1 2020-2021\HÌNH SOẠN GIÁO ÁN\Đọc nhạc\BAN NHẠC ĐRM\Picture1 - Copy (3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42" t="35484" r="11346" b="53226"/>
          <a:stretch>
            <a:fillRect/>
          </a:stretch>
        </p:blipFill>
        <p:spPr bwMode="auto">
          <a:xfrm>
            <a:off x="1651000" y="5572136"/>
            <a:ext cx="1497542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2" descr="D:\GIÁO ÁN 1 2020-2021\HÌNH SOẠN GIÁO ÁN\Đọc nhạc\BAN NHẠC ĐRM\Picture1 - Copy (3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54" t="35484" r="1418" b="53226"/>
          <a:stretch>
            <a:fillRect/>
          </a:stretch>
        </p:blipFill>
        <p:spPr bwMode="auto">
          <a:xfrm>
            <a:off x="3556006" y="5572136"/>
            <a:ext cx="174625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65483" y="263243"/>
            <a:ext cx="7426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/>
              <a:t>HD đọc nhac kết hợp bộ gõ cơ thể</a:t>
            </a:r>
            <a:endParaRPr lang="en-US" sz="3600"/>
          </a:p>
        </p:txBody>
      </p:sp>
      <p:pic>
        <p:nvPicPr>
          <p:cNvPr id="3" name="DOC NHAC KY HIEU BAN TA 2 L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9463" y="176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470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1530</TotalTime>
  <Words>452</Words>
  <Application>Microsoft Office PowerPoint</Application>
  <PresentationFormat>Widescreen</PresentationFormat>
  <Paragraphs>62</Paragraphs>
  <Slides>20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Wingdings</vt:lpstr>
      <vt:lpstr>Calibri</vt:lpstr>
      <vt:lpstr>Times New Roman</vt:lpstr>
      <vt:lpstr>arial</vt:lpstr>
      <vt:lpstr>arial</vt:lpstr>
      <vt:lpstr>.VnTime</vt:lpstr>
      <vt:lpstr>Calibri Light</vt:lpstr>
      <vt:lpstr>Office Theme</vt:lpstr>
      <vt:lpstr>Default Design</vt:lpstr>
      <vt:lpstr>1_Default Design</vt:lpstr>
      <vt:lpstr>2_Default Design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ACER</cp:lastModifiedBy>
  <cp:revision>170</cp:revision>
  <dcterms:created xsi:type="dcterms:W3CDTF">2020-08-30T12:35:12Z</dcterms:created>
  <dcterms:modified xsi:type="dcterms:W3CDTF">2025-05-16T08:01:05Z</dcterms:modified>
</cp:coreProperties>
</file>