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  <p:sldMasterId id="2147483700" r:id="rId2"/>
    <p:sldMasterId id="2147483713" r:id="rId3"/>
  </p:sldMasterIdLst>
  <p:notesMasterIdLst>
    <p:notesMasterId r:id="rId15"/>
  </p:notesMasterIdLst>
  <p:sldIdLst>
    <p:sldId id="258" r:id="rId4"/>
    <p:sldId id="259" r:id="rId5"/>
    <p:sldId id="260" r:id="rId6"/>
    <p:sldId id="263" r:id="rId7"/>
    <p:sldId id="265" r:id="rId8"/>
    <p:sldId id="356" r:id="rId9"/>
    <p:sldId id="272" r:id="rId10"/>
    <p:sldId id="262" r:id="rId11"/>
    <p:sldId id="358" r:id="rId12"/>
    <p:sldId id="355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A2E7"/>
    <a:srgbClr val="6ABF7F"/>
    <a:srgbClr val="8CDB11"/>
    <a:srgbClr val="E8A83E"/>
    <a:srgbClr val="D2F4FD"/>
    <a:srgbClr val="CEF3FE"/>
    <a:srgbClr val="BC0000"/>
    <a:srgbClr val="E8C8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07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448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D0D91-461E-451E-88CD-F7F109D97D9C}" type="datetimeFigureOut">
              <a:rPr lang="en-SG" smtClean="0"/>
              <a:t>19/5/2025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43A29-CE49-4F65-B40B-CAC08D70590C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39229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vi-VN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BB2E6F1-11FD-4332-B288-25B20243EAEC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7400" y="685801"/>
            <a:ext cx="8115300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7400" y="4114800"/>
            <a:ext cx="8115300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5/19/2025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553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31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274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96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1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45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875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3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45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44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4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72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653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01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4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7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403AA-494B-4921-8002-48B6A280443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391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C7B20-09E9-46C8-BF1B-C45D2EE327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541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EE46E-9B6E-4765-AD53-E1A24E46D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5499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B019A-BB62-4227-AD56-67E37A6CBFC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7180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B716F-5698-424D-8687-4F9234DB1EA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2705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85607-E9B8-42F5-B2E3-508165DC4F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34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41624"/>
            <a:ext cx="10515600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032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83F56-C55E-4F44-AC0D-0EE5F2E27C3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9238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9247F-5DD0-496D-B00C-D1EEC8F73B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0830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B8304-A01F-424D-AF84-A8A40601E4D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339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525BD-3D98-47A1-921F-FF62C56AF4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733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FBC91-144B-49B7-AB23-66B2C9A6684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7469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BD8DB-A304-4F16-AB20-7F55114C1BE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0177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54ADD-0944-436A-904E-F51186694F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44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071" y="566278"/>
            <a:ext cx="9512429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758" y="2057400"/>
            <a:ext cx="503152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5408" y="2057401"/>
            <a:ext cx="5016834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9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276552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82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76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6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3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599" y="2254103"/>
            <a:ext cx="9486901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800022" y="3223751"/>
            <a:ext cx="4114801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136" y="3223750"/>
            <a:ext cx="4114800" cy="4105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6340" y="6356350"/>
            <a:ext cx="8718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6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569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786D8A-E300-43B7-ACBB-0644B230AEF4}" type="slidenum">
              <a:rPr lang="en-US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489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:a16="http://schemas.microsoft.com/office/drawing/2014/main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642" y="0"/>
            <a:ext cx="12208641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87BBA8A-2178-40DF-B856-14FB9B984CC4}"/>
              </a:ext>
            </a:extLst>
          </p:cNvPr>
          <p:cNvSpPr/>
          <p:nvPr/>
        </p:nvSpPr>
        <p:spPr>
          <a:xfrm>
            <a:off x="1351722" y="1555828"/>
            <a:ext cx="9216344" cy="2090530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4228" y="1754610"/>
            <a:ext cx="94869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b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SG" b="1" dirty="0" err="1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SG" b="1" dirty="0">
                <a:solidFill>
                  <a:srgbClr val="B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46)</a:t>
            </a:r>
          </a:p>
        </p:txBody>
      </p:sp>
    </p:spTree>
    <p:extLst>
      <p:ext uri="{BB962C8B-B14F-4D97-AF65-F5344CB8AC3E}">
        <p14:creationId xmlns:p14="http://schemas.microsoft.com/office/powerpoint/2010/main" val="22728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4330" y="1651144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5426" y="910018"/>
            <a:ext cx="6842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3150283" y="174926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KHỞI ĐỘNG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2" name="16-Point Star 1"/>
          <p:cNvSpPr/>
          <p:nvPr/>
        </p:nvSpPr>
        <p:spPr>
          <a:xfrm>
            <a:off x="2768138" y="1695796"/>
            <a:ext cx="7464829" cy="3865419"/>
          </a:xfrm>
          <a:prstGeom prst="star16">
            <a:avLst/>
          </a:prstGeom>
          <a:solidFill>
            <a:srgbClr val="F0A2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166402" y="2967335"/>
            <a:ext cx="4025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Truyền</a:t>
            </a:r>
            <a:r>
              <a:rPr lang="en-US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điện</a:t>
            </a:r>
            <a:endParaRPr lang="en-US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794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2036618" y="66502"/>
            <a:ext cx="8545484" cy="74814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THỰC HÀNH, LUYỆN TẬP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3092DDA-9A5D-42E5-902A-9D7F75B36325}"/>
              </a:ext>
            </a:extLst>
          </p:cNvPr>
          <p:cNvSpPr/>
          <p:nvPr/>
        </p:nvSpPr>
        <p:spPr>
          <a:xfrm>
            <a:off x="-57150" y="1788344"/>
            <a:ext cx="3981595" cy="2386950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SG" sz="3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3578" y="922705"/>
            <a:ext cx="2128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689" y="814647"/>
            <a:ext cx="7838900" cy="2818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595" y="3888159"/>
            <a:ext cx="3075910" cy="66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596" y="3861718"/>
            <a:ext cx="2885498" cy="627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59" y="5380182"/>
            <a:ext cx="2751513" cy="58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4239600" y="4608093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6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3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=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35000" y="4608093"/>
            <a:ext cx="533400" cy="5334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611200" y="4590631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423655" y="4571581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2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6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=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795255" y="4571581"/>
            <a:ext cx="533400" cy="5334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871455" y="4555706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585666" y="4593334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9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9839586" y="4547062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8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4230588" y="6035259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1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7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=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564088" y="6035259"/>
            <a:ext cx="533400" cy="5334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613966" y="6017797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8421573" y="6049547"/>
            <a:ext cx="2057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5 +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=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793173" y="6049547"/>
            <a:ext cx="533400" cy="5334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9869373" y="6032084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585562" y="6015410"/>
            <a:ext cx="457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8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9721821" y="6023723"/>
            <a:ext cx="7259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10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864" y="5303520"/>
            <a:ext cx="3937780" cy="59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0767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2" grpId="0"/>
      <p:bldP spid="11" grpId="0"/>
      <p:bldP spid="12" grpId="0" animBg="1"/>
      <p:bldP spid="13" grpId="0"/>
      <p:bldP spid="13" grpId="1"/>
      <p:bldP spid="14" grpId="0"/>
      <p:bldP spid="15" grpId="0" animBg="1"/>
      <p:bldP spid="16" grpId="0"/>
      <p:bldP spid="16" grpId="1"/>
      <p:bldP spid="17" grpId="0"/>
      <p:bldP spid="18" grpId="0"/>
      <p:bldP spid="19" grpId="0"/>
      <p:bldP spid="20" grpId="0" animBg="1"/>
      <p:bldP spid="21" grpId="0"/>
      <p:bldP spid="21" grpId="1"/>
      <p:bldP spid="22" grpId="0"/>
      <p:bldP spid="23" grpId="0" animBg="1"/>
      <p:bldP spid="24" grpId="0"/>
      <p:bldP spid="24" grpId="1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816" y="207810"/>
            <a:ext cx="9784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944985"/>
            <a:ext cx="7829550" cy="56878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1476375" y="762000"/>
            <a:ext cx="308610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9" name="Straight Connector 8"/>
          <p:cNvCxnSpPr/>
          <p:nvPr/>
        </p:nvCxnSpPr>
        <p:spPr>
          <a:xfrm>
            <a:off x="5505450" y="744960"/>
            <a:ext cx="231457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11" name="Cloud Callout 10"/>
          <p:cNvSpPr/>
          <p:nvPr/>
        </p:nvSpPr>
        <p:spPr>
          <a:xfrm>
            <a:off x="83991" y="1956694"/>
            <a:ext cx="3687909" cy="1866900"/>
          </a:xfrm>
          <a:prstGeom prst="cloudCallout">
            <a:avLst>
              <a:gd name="adj1" fmla="val 81961"/>
              <a:gd name="adj2" fmla="val 47194"/>
            </a:avLst>
          </a:prstGeom>
          <a:solidFill>
            <a:srgbClr val="F0A2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4325" y="2633624"/>
            <a:ext cx="3362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7219950" y="2457450"/>
            <a:ext cx="95250" cy="100965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6" name="Straight Connector 15"/>
          <p:cNvCxnSpPr/>
          <p:nvPr/>
        </p:nvCxnSpPr>
        <p:spPr>
          <a:xfrm>
            <a:off x="9229725" y="2457450"/>
            <a:ext cx="0" cy="1366144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20" name="Arc 19"/>
          <p:cNvSpPr/>
          <p:nvPr/>
        </p:nvSpPr>
        <p:spPr>
          <a:xfrm rot="7687220">
            <a:off x="5479043" y="1112790"/>
            <a:ext cx="4643302" cy="4338614"/>
          </a:xfrm>
          <a:prstGeom prst="arc">
            <a:avLst>
              <a:gd name="adj1" fmla="val 12574359"/>
              <a:gd name="adj2" fmla="val 1315278"/>
            </a:avLst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Arc 18"/>
          <p:cNvSpPr/>
          <p:nvPr/>
        </p:nvSpPr>
        <p:spPr>
          <a:xfrm rot="12077230">
            <a:off x="7754299" y="1313499"/>
            <a:ext cx="5026021" cy="4048434"/>
          </a:xfrm>
          <a:prstGeom prst="arc">
            <a:avLst>
              <a:gd name="adj1" fmla="val 15246506"/>
              <a:gd name="adj2" fmla="val 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1905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078894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/>
      <p:bldP spid="20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306388" y="-136525"/>
            <a:ext cx="83820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6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Bài</a:t>
            </a:r>
            <a:r>
              <a:rPr kumimoji="0" lang="en-US" alt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3: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Tính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: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066800" y="1222375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7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lang="en-US" sz="3200" b="1" kern="0" dirty="0">
                <a:solidFill>
                  <a:srgbClr val="000000"/>
                </a:solidFill>
              </a:rPr>
              <a:t>+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1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66800" y="184785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+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7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9" name="TextBox 23"/>
          <p:cNvSpPr txBox="1">
            <a:spLocks noChangeArrowheads="1"/>
          </p:cNvSpPr>
          <p:nvPr/>
        </p:nvSpPr>
        <p:spPr bwMode="auto">
          <a:xfrm>
            <a:off x="1976438" y="1873250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= 8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971550" y="3275807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7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lang="en-US" sz="3200" b="1" kern="0" noProof="0" dirty="0">
                <a:solidFill>
                  <a:srgbClr val="000000"/>
                </a:solidFill>
              </a:rPr>
              <a:t>+</a:t>
            </a:r>
            <a:r>
              <a:rPr lang="en-US" sz="3200" b="1" kern="0" dirty="0">
                <a:solidFill>
                  <a:srgbClr val="000000"/>
                </a:solidFill>
              </a:rPr>
              <a:t> 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4743450" y="1236663"/>
            <a:ext cx="106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9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+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4743450" y="1862138"/>
            <a:ext cx="106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+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9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8629650" y="1321594"/>
            <a:ext cx="11557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6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+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3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</a:p>
        </p:txBody>
      </p:sp>
      <p:sp>
        <p:nvSpPr>
          <p:cNvPr id="15" name="TextBox 7"/>
          <p:cNvSpPr txBox="1">
            <a:spLocks noChangeArrowheads="1"/>
          </p:cNvSpPr>
          <p:nvPr/>
        </p:nvSpPr>
        <p:spPr bwMode="auto">
          <a:xfrm>
            <a:off x="8642350" y="1942307"/>
            <a:ext cx="106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3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+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6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7" name="TextBox 32"/>
          <p:cNvSpPr txBox="1">
            <a:spLocks noChangeArrowheads="1"/>
          </p:cNvSpPr>
          <p:nvPr/>
        </p:nvSpPr>
        <p:spPr bwMode="auto">
          <a:xfrm>
            <a:off x="9556750" y="1970882"/>
            <a:ext cx="800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= 9</a:t>
            </a:r>
          </a:p>
        </p:txBody>
      </p:sp>
      <p:sp>
        <p:nvSpPr>
          <p:cNvPr id="19" name="TextBox 34"/>
          <p:cNvSpPr txBox="1">
            <a:spLocks noChangeArrowheads="1"/>
          </p:cNvSpPr>
          <p:nvPr/>
        </p:nvSpPr>
        <p:spPr bwMode="auto">
          <a:xfrm>
            <a:off x="1976438" y="1287463"/>
            <a:ext cx="800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= 8</a:t>
            </a:r>
          </a:p>
        </p:txBody>
      </p:sp>
      <p:sp>
        <p:nvSpPr>
          <p:cNvPr id="20" name="TextBox 35"/>
          <p:cNvSpPr txBox="1">
            <a:spLocks noChangeArrowheads="1"/>
          </p:cNvSpPr>
          <p:nvPr/>
        </p:nvSpPr>
        <p:spPr bwMode="auto">
          <a:xfrm>
            <a:off x="1930400" y="3301206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= 7</a:t>
            </a:r>
          </a:p>
        </p:txBody>
      </p:sp>
      <p:sp>
        <p:nvSpPr>
          <p:cNvPr id="21" name="TextBox 36"/>
          <p:cNvSpPr txBox="1">
            <a:spLocks noChangeArrowheads="1"/>
          </p:cNvSpPr>
          <p:nvPr/>
        </p:nvSpPr>
        <p:spPr bwMode="auto">
          <a:xfrm>
            <a:off x="5665787" y="1306513"/>
            <a:ext cx="11064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= 10</a:t>
            </a:r>
          </a:p>
        </p:txBody>
      </p:sp>
      <p:sp>
        <p:nvSpPr>
          <p:cNvPr id="22" name="TextBox 37"/>
          <p:cNvSpPr txBox="1">
            <a:spLocks noChangeArrowheads="1"/>
          </p:cNvSpPr>
          <p:nvPr/>
        </p:nvSpPr>
        <p:spPr bwMode="auto">
          <a:xfrm>
            <a:off x="5695950" y="1897063"/>
            <a:ext cx="10763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= 10</a:t>
            </a:r>
          </a:p>
        </p:txBody>
      </p:sp>
      <p:sp>
        <p:nvSpPr>
          <p:cNvPr id="24" name="TextBox 39"/>
          <p:cNvSpPr txBox="1">
            <a:spLocks noChangeArrowheads="1"/>
          </p:cNvSpPr>
          <p:nvPr/>
        </p:nvSpPr>
        <p:spPr bwMode="auto">
          <a:xfrm>
            <a:off x="9556750" y="1351757"/>
            <a:ext cx="800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= 9</a:t>
            </a:r>
          </a:p>
        </p:txBody>
      </p:sp>
      <p:sp>
        <p:nvSpPr>
          <p:cNvPr id="25" name="TextBox 34"/>
          <p:cNvSpPr txBox="1">
            <a:spLocks noChangeArrowheads="1"/>
          </p:cNvSpPr>
          <p:nvPr/>
        </p:nvSpPr>
        <p:spPr bwMode="auto">
          <a:xfrm>
            <a:off x="266700" y="1276351"/>
            <a:ext cx="800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/>
              <a:t>a)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6" name="TextBox 34"/>
          <p:cNvSpPr txBox="1">
            <a:spLocks noChangeArrowheads="1"/>
          </p:cNvSpPr>
          <p:nvPr/>
        </p:nvSpPr>
        <p:spPr bwMode="auto">
          <a:xfrm>
            <a:off x="266700" y="3229403"/>
            <a:ext cx="800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/>
              <a:t>b)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27" name="TextBox 7"/>
          <p:cNvSpPr txBox="1">
            <a:spLocks noChangeArrowheads="1"/>
          </p:cNvSpPr>
          <p:nvPr/>
        </p:nvSpPr>
        <p:spPr bwMode="auto">
          <a:xfrm>
            <a:off x="971550" y="3956845"/>
            <a:ext cx="1143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0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+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7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8" name="TextBox 35"/>
          <p:cNvSpPr txBox="1">
            <a:spLocks noChangeArrowheads="1"/>
          </p:cNvSpPr>
          <p:nvPr/>
        </p:nvSpPr>
        <p:spPr bwMode="auto">
          <a:xfrm>
            <a:off x="1958975" y="4011613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= 7</a:t>
            </a:r>
          </a:p>
        </p:txBody>
      </p:sp>
      <p:sp>
        <p:nvSpPr>
          <p:cNvPr id="29" name="TextBox 7"/>
          <p:cNvSpPr txBox="1">
            <a:spLocks noChangeArrowheads="1"/>
          </p:cNvSpPr>
          <p:nvPr/>
        </p:nvSpPr>
        <p:spPr bwMode="auto">
          <a:xfrm>
            <a:off x="4831555" y="3260725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solidFill>
                  <a:srgbClr val="000000"/>
                </a:solidFill>
              </a:rPr>
              <a:t>8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lang="en-US" sz="3200" b="1" kern="0" noProof="0" dirty="0">
                <a:solidFill>
                  <a:srgbClr val="000000"/>
                </a:solidFill>
              </a:rPr>
              <a:t>+</a:t>
            </a:r>
            <a:r>
              <a:rPr lang="en-US" sz="3200" b="1" kern="0" dirty="0">
                <a:solidFill>
                  <a:srgbClr val="000000"/>
                </a:solidFill>
              </a:rPr>
              <a:t> 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0" name="TextBox 35"/>
          <p:cNvSpPr txBox="1">
            <a:spLocks noChangeArrowheads="1"/>
          </p:cNvSpPr>
          <p:nvPr/>
        </p:nvSpPr>
        <p:spPr bwMode="auto">
          <a:xfrm>
            <a:off x="5790405" y="3286124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= 8</a:t>
            </a:r>
          </a:p>
        </p:txBody>
      </p:sp>
      <p:sp>
        <p:nvSpPr>
          <p:cNvPr id="31" name="TextBox 7"/>
          <p:cNvSpPr txBox="1">
            <a:spLocks noChangeArrowheads="1"/>
          </p:cNvSpPr>
          <p:nvPr/>
        </p:nvSpPr>
        <p:spPr bwMode="auto">
          <a:xfrm>
            <a:off x="4831555" y="3941763"/>
            <a:ext cx="1143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0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+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8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2" name="TextBox 35"/>
          <p:cNvSpPr txBox="1">
            <a:spLocks noChangeArrowheads="1"/>
          </p:cNvSpPr>
          <p:nvPr/>
        </p:nvSpPr>
        <p:spPr bwMode="auto">
          <a:xfrm>
            <a:off x="5818980" y="3996531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= 8</a:t>
            </a:r>
          </a:p>
        </p:txBody>
      </p:sp>
      <p:sp>
        <p:nvSpPr>
          <p:cNvPr id="33" name="TextBox 7"/>
          <p:cNvSpPr txBox="1">
            <a:spLocks noChangeArrowheads="1"/>
          </p:cNvSpPr>
          <p:nvPr/>
        </p:nvSpPr>
        <p:spPr bwMode="auto">
          <a:xfrm>
            <a:off x="8450262" y="3221614"/>
            <a:ext cx="14557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10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lang="en-US" sz="3200" b="1" kern="0" noProof="0" dirty="0">
                <a:solidFill>
                  <a:srgbClr val="000000"/>
                </a:solidFill>
              </a:rPr>
              <a:t>+</a:t>
            </a:r>
            <a:r>
              <a:rPr lang="en-US" sz="3200" b="1" kern="0" dirty="0">
                <a:solidFill>
                  <a:srgbClr val="000000"/>
                </a:solidFill>
              </a:rPr>
              <a:t> 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4" name="TextBox 35"/>
          <p:cNvSpPr txBox="1">
            <a:spLocks noChangeArrowheads="1"/>
          </p:cNvSpPr>
          <p:nvPr/>
        </p:nvSpPr>
        <p:spPr bwMode="auto">
          <a:xfrm>
            <a:off x="9596438" y="3233302"/>
            <a:ext cx="1147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= 10</a:t>
            </a:r>
          </a:p>
        </p:txBody>
      </p:sp>
      <p:sp>
        <p:nvSpPr>
          <p:cNvPr id="35" name="TextBox 7"/>
          <p:cNvSpPr txBox="1">
            <a:spLocks noChangeArrowheads="1"/>
          </p:cNvSpPr>
          <p:nvPr/>
        </p:nvSpPr>
        <p:spPr bwMode="auto">
          <a:xfrm>
            <a:off x="8450263" y="3902652"/>
            <a:ext cx="12684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</a:rPr>
              <a:t>0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+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10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9609932" y="3933390"/>
            <a:ext cx="11826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= 10</a:t>
            </a:r>
          </a:p>
        </p:txBody>
      </p:sp>
      <p:sp>
        <p:nvSpPr>
          <p:cNvPr id="3" name="Rectangle 2"/>
          <p:cNvSpPr/>
          <p:nvPr/>
        </p:nvSpPr>
        <p:spPr>
          <a:xfrm>
            <a:off x="4670424" y="1076325"/>
            <a:ext cx="1990725" cy="15716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8470900" y="1124525"/>
            <a:ext cx="1990725" cy="15716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852488" y="3147577"/>
            <a:ext cx="1990725" cy="15716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62013" y="1263215"/>
            <a:ext cx="1990725" cy="15716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700587" y="3116839"/>
            <a:ext cx="1990725" cy="15716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532812" y="3147576"/>
            <a:ext cx="1990725" cy="157162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071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19" grpId="0"/>
      <p:bldP spid="20" grpId="0"/>
      <p:bldP spid="21" grpId="0"/>
      <p:bldP spid="22" grpId="0"/>
      <p:bldP spid="24" grpId="0"/>
      <p:bldP spid="28" grpId="0"/>
      <p:bldP spid="30" grpId="0"/>
      <p:bldP spid="32" grpId="0"/>
      <p:bldP spid="34" grpId="0"/>
      <p:bldP spid="36" grpId="0"/>
      <p:bldP spid="3" grpId="0" animBg="1"/>
      <p:bldP spid="37" grpId="0" animBg="1"/>
      <p:bldP spid="38" grpId="0" animBg="1"/>
      <p:bldP spid="38" grpId="1" animBg="1"/>
      <p:bldP spid="39" grpId="0" animBg="1"/>
      <p:bldP spid="40" grpId="0" animBg="1"/>
      <p:bldP spid="40" grpId="1" animBg="1"/>
      <p:bldP spid="41" grpId="0" animBg="1"/>
      <p:bldP spid="4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306388" y="-327025"/>
            <a:ext cx="9142412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endParaRPr lang="en-US" altLang="en-US" sz="3200" b="1" kern="0" dirty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en-US" sz="3200" b="1" u="sng" kern="0" dirty="0" err="1">
                <a:solidFill>
                  <a:srgbClr val="000000"/>
                </a:solidFill>
              </a:rPr>
              <a:t>Bài</a:t>
            </a:r>
            <a:r>
              <a:rPr lang="en-US" altLang="en-US" sz="3200" b="1" u="sng" kern="0" dirty="0">
                <a:solidFill>
                  <a:srgbClr val="000000"/>
                </a:solidFill>
              </a:rPr>
              <a:t> 4: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Nêu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phép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tính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thích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hợp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với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mỗi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tranh</a:t>
            </a:r>
            <a:r>
              <a:rPr lang="en-US" altLang="en-US" sz="3200" b="1" kern="0" dirty="0">
                <a:solidFill>
                  <a:srgbClr val="000000"/>
                </a:solidFill>
              </a:rPr>
              <a:t> </a:t>
            </a:r>
            <a:r>
              <a:rPr lang="en-US" altLang="en-US" sz="3200" b="1" kern="0" dirty="0" err="1">
                <a:solidFill>
                  <a:srgbClr val="000000"/>
                </a:solidFill>
              </a:rPr>
              <a:t>vẽ</a:t>
            </a:r>
            <a:r>
              <a:rPr lang="en-US" altLang="en-US" sz="3200" b="1" kern="0" dirty="0">
                <a:solidFill>
                  <a:srgbClr val="000000"/>
                </a:solidFill>
              </a:rPr>
              <a:t>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892173"/>
            <a:ext cx="5753100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999" y="1378744"/>
            <a:ext cx="5076825" cy="3362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5105400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688" y="5080000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5080000"/>
            <a:ext cx="560388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4953000"/>
            <a:ext cx="7016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5008563"/>
            <a:ext cx="7016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5008563"/>
            <a:ext cx="7016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257550" y="5105400"/>
            <a:ext cx="73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=</a:t>
            </a:r>
          </a:p>
        </p:txBody>
      </p:sp>
      <p:sp>
        <p:nvSpPr>
          <p:cNvPr id="12" name="Oval 11"/>
          <p:cNvSpPr/>
          <p:nvPr/>
        </p:nvSpPr>
        <p:spPr>
          <a:xfrm>
            <a:off x="1881188" y="5105400"/>
            <a:ext cx="538162" cy="528638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/??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954213" y="5130800"/>
            <a:ext cx="769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144588" y="5057775"/>
            <a:ext cx="990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876675" y="5113338"/>
            <a:ext cx="419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7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665413" y="5113338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3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969294" y="5116513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+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8" y="5105400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713" y="5080000"/>
            <a:ext cx="560387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975" y="5080000"/>
            <a:ext cx="560388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900" y="5008563"/>
            <a:ext cx="7016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538" y="5008563"/>
            <a:ext cx="7016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75" y="5008563"/>
            <a:ext cx="7016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9934575" y="5105400"/>
            <a:ext cx="73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=</a:t>
            </a:r>
          </a:p>
        </p:txBody>
      </p:sp>
      <p:sp>
        <p:nvSpPr>
          <p:cNvPr id="25" name="Oval 24"/>
          <p:cNvSpPr/>
          <p:nvPr/>
        </p:nvSpPr>
        <p:spPr>
          <a:xfrm>
            <a:off x="8558213" y="5105400"/>
            <a:ext cx="538162" cy="528638"/>
          </a:xfrm>
          <a:prstGeom prst="ellipse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/??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631238" y="5130800"/>
            <a:ext cx="769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?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840663" y="5121275"/>
            <a:ext cx="990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0582275" y="5100637"/>
            <a:ext cx="419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9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9321800" y="5095081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8650288" y="5101431"/>
            <a:ext cx="495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ysClr val="windowText" lastClr="000000"/>
                </a:solidFill>
              </a:rPr>
              <a:t>+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600201" y="751680"/>
            <a:ext cx="4017962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2" name="Straight Connector 31"/>
          <p:cNvCxnSpPr/>
          <p:nvPr/>
        </p:nvCxnSpPr>
        <p:spPr>
          <a:xfrm>
            <a:off x="6486525" y="742950"/>
            <a:ext cx="167640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247650" y="1085850"/>
            <a:ext cx="800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/>
              <a:t>a)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6" name="TextBox 34"/>
          <p:cNvSpPr txBox="1">
            <a:spLocks noChangeArrowheads="1"/>
          </p:cNvSpPr>
          <p:nvPr/>
        </p:nvSpPr>
        <p:spPr bwMode="auto">
          <a:xfrm>
            <a:off x="6486525" y="983457"/>
            <a:ext cx="8001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/>
              <a:t>b)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6249988" y="1085850"/>
            <a:ext cx="7937" cy="4437063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9394698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6" grpId="0"/>
      <p:bldP spid="27" grpId="0"/>
      <p:bldP spid="28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559" y="4744195"/>
            <a:ext cx="738408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31" y="257912"/>
            <a:ext cx="7427212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228089" y="2829229"/>
            <a:ext cx="1770335" cy="180945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2500" lnSpcReduction="10000"/>
          </a:bodyPr>
          <a:lstStyle/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5867" dirty="0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377">
              <a:lnSpc>
                <a:spcPct val="110000"/>
              </a:lnSpc>
              <a:spcBef>
                <a:spcPct val="0"/>
              </a:spcBef>
            </a:pPr>
            <a:r>
              <a:rPr lang="zh-CN" altLang="en-US" sz="5867" dirty="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57600" y="3200400"/>
            <a:ext cx="436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48"/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Thư</a:t>
            </a:r>
            <a:r>
              <a:rPr lang="en-US" sz="72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itchFamily="34" charset="0"/>
              </a:rPr>
              <a:t>giãn</a:t>
            </a:r>
            <a:endParaRPr lang="en-US" sz="72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77418" y="4316425"/>
            <a:ext cx="1037167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0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EE7233-888F-4738-B049-2C8C9FC02397}"/>
              </a:ext>
            </a:extLst>
          </p:cNvPr>
          <p:cNvSpPr/>
          <p:nvPr/>
        </p:nvSpPr>
        <p:spPr>
          <a:xfrm>
            <a:off x="728870" y="278293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VẬN DỤNG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C148A23-BF53-4175-A040-1EF18DAFA538}"/>
              </a:ext>
            </a:extLst>
          </p:cNvPr>
          <p:cNvSpPr/>
          <p:nvPr/>
        </p:nvSpPr>
        <p:spPr>
          <a:xfrm>
            <a:off x="1828800" y="1600423"/>
            <a:ext cx="9303440" cy="1476151"/>
          </a:xfrm>
          <a:prstGeom prst="roundRect">
            <a:avLst/>
          </a:prstGeom>
          <a:solidFill>
            <a:srgbClr val="6ABF7F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SG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10?</a:t>
            </a:r>
            <a:endParaRPr lang="en-SG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524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CAM DUONG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0"/>
            <a:ext cx="8940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 descr="C:\Users\CAM DUONG\Desktop\disney-winnie-the-pooh-clip-art-disney-clip-art-ra-dorm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2" y="2744788"/>
            <a:ext cx="3042707" cy="4037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AutoShape 7" descr="Kết quả hình ảnh cho hình vẽ cái giỏ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24581" name="AutoShape 9" descr="Kết quả hình ảnh cho hình vẽ cái giỏ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18" name="Text Box 652"/>
          <p:cNvSpPr txBox="1">
            <a:spLocks noChangeArrowheads="1"/>
          </p:cNvSpPr>
          <p:nvPr/>
        </p:nvSpPr>
        <p:spPr bwMode="auto">
          <a:xfrm>
            <a:off x="62632" y="231206"/>
            <a:ext cx="436705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Trò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chơi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: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Hái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 </a:t>
            </a:r>
            <a:r>
              <a:rPr lang="en-US" sz="4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táo</a:t>
            </a:r>
            <a:r>
              <a:rPr lang="en-US" sz="4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 4 hàng" pitchFamily="34" charset="-93"/>
              </a:rPr>
              <a:t> </a:t>
            </a:r>
          </a:p>
        </p:txBody>
      </p:sp>
      <p:pic>
        <p:nvPicPr>
          <p:cNvPr id="24583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0" b="11580"/>
          <a:stretch>
            <a:fillRect/>
          </a:stretch>
        </p:blipFill>
        <p:spPr bwMode="auto">
          <a:xfrm>
            <a:off x="2527300" y="4492625"/>
            <a:ext cx="4197350" cy="236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7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0" y="1220788"/>
            <a:ext cx="22637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918" y="290513"/>
            <a:ext cx="226800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1463678"/>
            <a:ext cx="2336800" cy="166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C:\Users\CAM DUONG\Desktop\2000px-Red_apple_with_leaf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1125538"/>
            <a:ext cx="213360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TextBox 9"/>
          <p:cNvSpPr txBox="1">
            <a:spLocks noChangeArrowheads="1"/>
          </p:cNvSpPr>
          <p:nvPr/>
        </p:nvSpPr>
        <p:spPr bwMode="auto">
          <a:xfrm>
            <a:off x="6124575" y="939803"/>
            <a:ext cx="218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B0F0"/>
                </a:solidFill>
              </a:rPr>
              <a:t>6 + 4 =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7346950" y="914403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</a:rPr>
              <a:t>10</a:t>
            </a:r>
          </a:p>
        </p:txBody>
      </p:sp>
      <p:sp>
        <p:nvSpPr>
          <p:cNvPr id="24590" name="TextBox 26"/>
          <p:cNvSpPr txBox="1">
            <a:spLocks noChangeArrowheads="1"/>
          </p:cNvSpPr>
          <p:nvPr/>
        </p:nvSpPr>
        <p:spPr bwMode="auto">
          <a:xfrm>
            <a:off x="4067175" y="1828803"/>
            <a:ext cx="172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B0F0"/>
                </a:solidFill>
              </a:rPr>
              <a:t>7 + 1 =</a:t>
            </a:r>
          </a:p>
        </p:txBody>
      </p:sp>
      <p:sp>
        <p:nvSpPr>
          <p:cNvPr id="28" name="Text Box 23"/>
          <p:cNvSpPr txBox="1">
            <a:spLocks noChangeArrowheads="1"/>
          </p:cNvSpPr>
          <p:nvPr/>
        </p:nvSpPr>
        <p:spPr bwMode="auto">
          <a:xfrm>
            <a:off x="5334000" y="1828803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</a:rPr>
              <a:t>8</a:t>
            </a:r>
          </a:p>
        </p:txBody>
      </p:sp>
      <p:sp>
        <p:nvSpPr>
          <p:cNvPr id="24592" name="TextBox 28"/>
          <p:cNvSpPr txBox="1">
            <a:spLocks noChangeArrowheads="1"/>
          </p:cNvSpPr>
          <p:nvPr/>
        </p:nvSpPr>
        <p:spPr bwMode="auto">
          <a:xfrm>
            <a:off x="7629525" y="2133603"/>
            <a:ext cx="218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B0F0"/>
                </a:solidFill>
              </a:rPr>
              <a:t>0 + 6 =</a:t>
            </a: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8870950" y="2105028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24594" name="TextBox 30"/>
          <p:cNvSpPr txBox="1">
            <a:spLocks noChangeArrowheads="1"/>
          </p:cNvSpPr>
          <p:nvPr/>
        </p:nvSpPr>
        <p:spPr bwMode="auto">
          <a:xfrm>
            <a:off x="9931400" y="1676401"/>
            <a:ext cx="218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B0F0"/>
                </a:solidFill>
              </a:rPr>
              <a:t>2 + 8 =</a:t>
            </a:r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11112500" y="1676401"/>
            <a:ext cx="71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FF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10339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-0.17995 0.5937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7" y="29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694 L -0.05157 0.4817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" y="237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-0.28802 0.4571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01" y="22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47 -0.00556 L -0.45312 0.5407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83" y="2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8" grpId="0"/>
      <p:bldP spid="30" grpId="0"/>
      <p:bldP spid="32" grpId="0"/>
    </p:bldLst>
  </p:timing>
</p:sld>
</file>

<file path=ppt/theme/theme1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850</TotalTime>
  <Words>251</Words>
  <Application>Microsoft Office PowerPoint</Application>
  <PresentationFormat>Widescreen</PresentationFormat>
  <Paragraphs>87</Paragraphs>
  <Slides>11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等线</vt:lpstr>
      <vt:lpstr>宋体</vt:lpstr>
      <vt:lpstr>Arial</vt:lpstr>
      <vt:lpstr>Calibri</vt:lpstr>
      <vt:lpstr>Gill Sans MT</vt:lpstr>
      <vt:lpstr>Goudy Old Style</vt:lpstr>
      <vt:lpstr>HP001 4 hàng</vt:lpstr>
      <vt:lpstr>Times New Roman</vt:lpstr>
      <vt:lpstr>方正粗圆简体</vt:lpstr>
      <vt:lpstr>ClassicFrameVTI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 : trên- dưới, trái – phải, trước-  sau, ở giữa</dc:title>
  <dc:creator>1</dc:creator>
  <cp:lastModifiedBy>ADMIN</cp:lastModifiedBy>
  <cp:revision>49</cp:revision>
  <dcterms:created xsi:type="dcterms:W3CDTF">2020-08-10T03:18:16Z</dcterms:created>
  <dcterms:modified xsi:type="dcterms:W3CDTF">2025-05-19T15:17:41Z</dcterms:modified>
</cp:coreProperties>
</file>