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14" r:id="rId2"/>
  </p:sldMasterIdLst>
  <p:notesMasterIdLst>
    <p:notesMasterId r:id="rId27"/>
  </p:notesMasterIdLst>
  <p:sldIdLst>
    <p:sldId id="258" r:id="rId3"/>
    <p:sldId id="259" r:id="rId4"/>
    <p:sldId id="260" r:id="rId5"/>
    <p:sldId id="383" r:id="rId6"/>
    <p:sldId id="378" r:id="rId7"/>
    <p:sldId id="384" r:id="rId8"/>
    <p:sldId id="385" r:id="rId9"/>
    <p:sldId id="365" r:id="rId10"/>
    <p:sldId id="386" r:id="rId11"/>
    <p:sldId id="387" r:id="rId12"/>
    <p:sldId id="388" r:id="rId13"/>
    <p:sldId id="390" r:id="rId14"/>
    <p:sldId id="391" r:id="rId15"/>
    <p:sldId id="370" r:id="rId16"/>
    <p:sldId id="389" r:id="rId17"/>
    <p:sldId id="381" r:id="rId18"/>
    <p:sldId id="380" r:id="rId19"/>
    <p:sldId id="382" r:id="rId20"/>
    <p:sldId id="371" r:id="rId21"/>
    <p:sldId id="372" r:id="rId22"/>
    <p:sldId id="375" r:id="rId23"/>
    <p:sldId id="373" r:id="rId24"/>
    <p:sldId id="355" r:id="rId25"/>
    <p:sldId id="27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F3FE"/>
    <a:srgbClr val="0000FF"/>
    <a:srgbClr val="6ABF7F"/>
    <a:srgbClr val="8CDB11"/>
    <a:srgbClr val="E8A83E"/>
    <a:srgbClr val="D2F4FD"/>
    <a:srgbClr val="BC0000"/>
    <a:srgbClr val="E8C8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C057A4-FF68-16DB-5B3A-094D835CDD12}" v="1" dt="2020-08-11T06:01:00.4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18" autoAdjust="0"/>
    <p:restoredTop sz="93542" autoAdjust="0"/>
  </p:normalViewPr>
  <p:slideViewPr>
    <p:cSldViewPr snapToGrid="0">
      <p:cViewPr varScale="1">
        <p:scale>
          <a:sx n="67" d="100"/>
          <a:sy n="67" d="100"/>
        </p:scale>
        <p:origin x="580" y="48"/>
      </p:cViewPr>
      <p:guideLst>
        <p:guide orient="horz" pos="2160"/>
        <p:guide pos="3840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D0D91-461E-451E-88CD-F7F109D97D9C}" type="datetimeFigureOut">
              <a:rPr lang="en-SG" smtClean="0"/>
              <a:t>19/5/2025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543A29-CE49-4F65-B40B-CAC08D70590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39229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43A29-CE49-4F65-B40B-CAC08D70590C}" type="slidenum">
              <a:rPr lang="en-SG" smtClean="0"/>
              <a:t>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81823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BCD967-5C2A-4176-9658-5E92363C71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56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79A5E7-2A80-45E5-803A-8EC0212A1D4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04906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553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31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74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07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299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4153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625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5798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397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5499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445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722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2717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8231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4433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578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03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92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5/19/2025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82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5/19/2025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66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26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68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3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6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  <p:sldLayoutId id="2147483713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645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gif"/><Relationship Id="rId7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gif"/><Relationship Id="rId9" Type="http://schemas.openxmlformats.org/officeDocument/2006/relationships/image" Target="../media/image2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4.png"/><Relationship Id="rId12" Type="http://schemas.openxmlformats.org/officeDocument/2006/relationships/image" Target="../media/image26.pn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20.gif"/><Relationship Id="rId11" Type="http://schemas.openxmlformats.org/officeDocument/2006/relationships/image" Target="../media/image14.png"/><Relationship Id="rId5" Type="http://schemas.openxmlformats.org/officeDocument/2006/relationships/image" Target="../media/image25.gif"/><Relationship Id="rId10" Type="http://schemas.openxmlformats.org/officeDocument/2006/relationships/image" Target="../media/image23.gif"/><Relationship Id="rId4" Type="http://schemas.openxmlformats.org/officeDocument/2006/relationships/image" Target="../media/image19.gif"/><Relationship Id="rId9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8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4.wav"/><Relationship Id="rId12" Type="http://schemas.openxmlformats.org/officeDocument/2006/relationships/image" Target="../media/image27.png"/><Relationship Id="rId17" Type="http://schemas.openxmlformats.org/officeDocument/2006/relationships/image" Target="../media/image21.png"/><Relationship Id="rId2" Type="http://schemas.openxmlformats.org/officeDocument/2006/relationships/audio" Target="../media/media5.wav"/><Relationship Id="rId16" Type="http://schemas.openxmlformats.org/officeDocument/2006/relationships/image" Target="../media/image31.png"/><Relationship Id="rId1" Type="http://schemas.microsoft.com/office/2007/relationships/media" Target="../media/media5.wav"/><Relationship Id="rId6" Type="http://schemas.openxmlformats.org/officeDocument/2006/relationships/audio" Target="../media/audio3.wav"/><Relationship Id="rId11" Type="http://schemas.openxmlformats.org/officeDocument/2006/relationships/image" Target="../media/image14.png"/><Relationship Id="rId5" Type="http://schemas.openxmlformats.org/officeDocument/2006/relationships/audio" Target="../media/audio2.wav"/><Relationship Id="rId15" Type="http://schemas.openxmlformats.org/officeDocument/2006/relationships/image" Target="../media/image30.png"/><Relationship Id="rId10" Type="http://schemas.openxmlformats.org/officeDocument/2006/relationships/image" Target="../media/image20.gif"/><Relationship Id="rId19" Type="http://schemas.openxmlformats.org/officeDocument/2006/relationships/image" Target="../media/image23.gi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5.gif"/><Relationship Id="rId1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GTV082020_HOANGHUONG (73)">
            <a:hlinkClick r:id="" action="ppaction://media"/>
            <a:extLst>
              <a:ext uri="{FF2B5EF4-FFF2-40B4-BE49-F238E27FC236}">
                <a16:creationId xmlns:a16="http://schemas.microsoft.com/office/drawing/2014/main" id="{11F5500E-7C79-416F-AC24-DA6FB5E3EF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9170" y="-129396"/>
            <a:ext cx="12208641" cy="6858000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87BBA8A-2178-40DF-B856-14FB9B984CC4}"/>
              </a:ext>
            </a:extLst>
          </p:cNvPr>
          <p:cNvSpPr/>
          <p:nvPr/>
        </p:nvSpPr>
        <p:spPr>
          <a:xfrm>
            <a:off x="1344228" y="2514413"/>
            <a:ext cx="9479406" cy="1570382"/>
          </a:xfrm>
          <a:prstGeom prst="roundRect">
            <a:avLst/>
          </a:prstGeom>
          <a:solidFill>
            <a:srgbClr val="D2F4FD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09E0A0B-8849-41E4-AC43-E7E048215D55}"/>
              </a:ext>
            </a:extLst>
          </p:cNvPr>
          <p:cNvSpPr txBox="1">
            <a:spLocks/>
          </p:cNvSpPr>
          <p:nvPr/>
        </p:nvSpPr>
        <p:spPr>
          <a:xfrm>
            <a:off x="1344228" y="2064099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: </a:t>
            </a:r>
            <a:r>
              <a:rPr lang="en-SG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SG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SG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SG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10</a:t>
            </a:r>
          </a:p>
          <a:p>
            <a:pPr algn="ctr"/>
            <a:r>
              <a:rPr lang="en-SG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(Tt</a:t>
            </a:r>
            <a:r>
              <a:rPr lang="en-SG" b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)</a:t>
            </a:r>
            <a:endParaRPr lang="en-SG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80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8241" y="1802526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3 + 1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18241" y="2446277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3 + 2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18241" y="3084783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3 + 3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8241" y="3723289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3 + 4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18241" y="4364396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3 + 5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18241" y="5026571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3 + 6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18241" y="5695264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3 + 7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537435" y="1802526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4 + 1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537435" y="2446277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4 + 2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537435" y="3084783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4 + 3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537435" y="3723289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4 + 4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537435" y="4364396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4 + 5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537435" y="5026571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4 + 6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0" y="583342"/>
            <a:ext cx="6085490" cy="78827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>
                <a:solidFill>
                  <a:srgbClr val="0070C0"/>
                </a:solidFill>
                <a:latin typeface=".VnAvant" panose="020B7200000000000000" pitchFamily="34" charset="0"/>
              </a:rPr>
              <a:t>B¶ng céng: Mét sè céng 3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174826" y="641167"/>
            <a:ext cx="6085490" cy="78827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>
                <a:solidFill>
                  <a:srgbClr val="0070C0"/>
                </a:solidFill>
                <a:latin typeface=".VnAvant" panose="020B7200000000000000" pitchFamily="34" charset="0"/>
              </a:rPr>
              <a:t>B¶ng céng: Mét sè céng 4</a:t>
            </a:r>
          </a:p>
        </p:txBody>
      </p:sp>
    </p:spTree>
    <p:extLst>
      <p:ext uri="{BB962C8B-B14F-4D97-AF65-F5344CB8AC3E}">
        <p14:creationId xmlns:p14="http://schemas.microsoft.com/office/powerpoint/2010/main" val="82776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580290" y="2455480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5 + 1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580290" y="3099231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5 + 2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580290" y="3737737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5 + 3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580290" y="4376243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5 + 4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580290" y="5017350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5 + 5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904593" y="2455480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6 + 1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904593" y="3099231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6 + 2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904593" y="3737737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6 + 3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904593" y="4376243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6 + 4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255173" y="2455480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7 + 1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255173" y="3099231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7 + 2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255173" y="3737737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7 + 3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579476" y="2492269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8 + 1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579476" y="3136020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8 + 2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851228" y="2455480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9 + 1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83324" y="583342"/>
            <a:ext cx="9254358" cy="78827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>
                <a:solidFill>
                  <a:srgbClr val="0070C0"/>
                </a:solidFill>
                <a:latin typeface=".VnAvant" panose="020B7200000000000000" pitchFamily="34" charset="0"/>
              </a:rPr>
              <a:t>B¶ng céng: Mét sè céng 5,6,7,8,9</a:t>
            </a:r>
          </a:p>
        </p:txBody>
      </p:sp>
    </p:spTree>
    <p:extLst>
      <p:ext uri="{BB962C8B-B14F-4D97-AF65-F5344CB8AC3E}">
        <p14:creationId xmlns:p14="http://schemas.microsoft.com/office/powerpoint/2010/main" val="2141444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7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707" y="-84368"/>
            <a:ext cx="151765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325" y="5600700"/>
            <a:ext cx="15906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057" y="5371932"/>
            <a:ext cx="1371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4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8792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5" descr="Whitecorner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50" y="-88792"/>
            <a:ext cx="1447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: Rounded Corners 5">
            <a:extLst/>
          </p:cNvPr>
          <p:cNvSpPr/>
          <p:nvPr/>
        </p:nvSpPr>
        <p:spPr>
          <a:xfrm>
            <a:off x="723900" y="529610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THỰC HÀNH</a:t>
            </a:r>
            <a:endParaRPr lang="en-SG" sz="3200" dirty="0">
              <a:solidFill>
                <a:srgbClr val="002060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5" y="1373394"/>
            <a:ext cx="11897960" cy="375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01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42821" y="2643256"/>
            <a:ext cx="115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.VnAvant" panose="020B7200000000000000" pitchFamily="34" charset="0"/>
                <a:cs typeface="Times New Roman" panose="02020603050405020304" pitchFamily="18" charset="0"/>
              </a:rPr>
              <a:t>= </a:t>
            </a:r>
            <a:r>
              <a:rPr lang="en-US" sz="32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42821" y="3289587"/>
            <a:ext cx="115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.VnAvant" panose="020B7200000000000000" pitchFamily="34" charset="0"/>
                <a:cs typeface="Times New Roman" panose="02020603050405020304" pitchFamily="18" charset="0"/>
              </a:rPr>
              <a:t>= </a:t>
            </a:r>
            <a:r>
              <a:rPr lang="en-US" sz="32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42821" y="3935918"/>
            <a:ext cx="115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.VnAvant" panose="020B7200000000000000" pitchFamily="34" charset="0"/>
                <a:cs typeface="Times New Roman" panose="02020603050405020304" pitchFamily="18" charset="0"/>
              </a:rPr>
              <a:t>= </a:t>
            </a:r>
            <a:r>
              <a:rPr lang="en-US" sz="320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10</a:t>
            </a:r>
            <a:endParaRPr lang="en-US" sz="3200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08889" y="2620582"/>
            <a:ext cx="115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.VnAvant" panose="020B7200000000000000" pitchFamily="34" charset="0"/>
                <a:cs typeface="Times New Roman" panose="02020603050405020304" pitchFamily="18" charset="0"/>
              </a:rPr>
              <a:t>= </a:t>
            </a:r>
            <a:r>
              <a:rPr lang="en-US" sz="320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10</a:t>
            </a:r>
            <a:endParaRPr lang="en-US" sz="3200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08889" y="3229210"/>
            <a:ext cx="115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.VnAvant" panose="020B7200000000000000" pitchFamily="34" charset="0"/>
                <a:cs typeface="Times New Roman" panose="02020603050405020304" pitchFamily="18" charset="0"/>
              </a:rPr>
              <a:t>= </a:t>
            </a:r>
            <a:r>
              <a:rPr lang="en-US" sz="320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10</a:t>
            </a:r>
            <a:endParaRPr lang="en-US" sz="3200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08889" y="3926233"/>
            <a:ext cx="115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.VnAvant" panose="020B7200000000000000" pitchFamily="34" charset="0"/>
                <a:cs typeface="Times New Roman" panose="02020603050405020304" pitchFamily="18" charset="0"/>
              </a:rPr>
              <a:t>= </a:t>
            </a:r>
            <a:r>
              <a:rPr lang="en-US" sz="32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786334" y="2620336"/>
            <a:ext cx="115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.VnAvant" panose="020B7200000000000000" pitchFamily="34" charset="0"/>
                <a:cs typeface="Times New Roman" panose="02020603050405020304" pitchFamily="18" charset="0"/>
              </a:rPr>
              <a:t>= </a:t>
            </a:r>
            <a:r>
              <a:rPr lang="en-US" sz="32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86334" y="3255336"/>
            <a:ext cx="115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.VnAvant" panose="020B7200000000000000" pitchFamily="34" charset="0"/>
                <a:cs typeface="Times New Roman" panose="02020603050405020304" pitchFamily="18" charset="0"/>
              </a:rPr>
              <a:t>= </a:t>
            </a:r>
            <a:r>
              <a:rPr lang="en-US" sz="320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7</a:t>
            </a:r>
            <a:endParaRPr lang="en-US" sz="3200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86334" y="3925988"/>
            <a:ext cx="115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.VnAvant" panose="020B7200000000000000" pitchFamily="34" charset="0"/>
                <a:cs typeface="Times New Roman" panose="02020603050405020304" pitchFamily="18" charset="0"/>
              </a:rPr>
              <a:t>= </a:t>
            </a:r>
            <a:r>
              <a:rPr lang="en-US" sz="32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16" name="Picture 7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707" y="-84368"/>
            <a:ext cx="151765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325" y="5600700"/>
            <a:ext cx="15906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057" y="5371932"/>
            <a:ext cx="1371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4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8792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5" descr="Whitecorner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50" y="-88792"/>
            <a:ext cx="1447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109494" y="1687166"/>
            <a:ext cx="2374685" cy="5338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TÝnh nhÈm:</a:t>
            </a:r>
          </a:p>
        </p:txBody>
      </p:sp>
      <p:sp>
        <p:nvSpPr>
          <p:cNvPr id="22" name="Oval 21"/>
          <p:cNvSpPr/>
          <p:nvPr/>
        </p:nvSpPr>
        <p:spPr>
          <a:xfrm>
            <a:off x="203940" y="1596238"/>
            <a:ext cx="722024" cy="759260"/>
          </a:xfrm>
          <a:prstGeom prst="ellipse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24747" y="1687166"/>
            <a:ext cx="670366" cy="599646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85822" y="2643253"/>
            <a:ext cx="115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.VnAvant" panose="020B7200000000000000" pitchFamily="34" charset="0"/>
                <a:cs typeface="Times New Roman" panose="02020603050405020304" pitchFamily="18" charset="0"/>
              </a:rPr>
              <a:t>4 + 2</a:t>
            </a:r>
            <a:endParaRPr lang="en-US" sz="3200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1210" y="3305901"/>
            <a:ext cx="115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.VnAvant" panose="020B7200000000000000" pitchFamily="34" charset="0"/>
                <a:cs typeface="Times New Roman" panose="02020603050405020304" pitchFamily="18" charset="0"/>
              </a:rPr>
              <a:t>5 + 3</a:t>
            </a:r>
            <a:endParaRPr lang="en-US" sz="3200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71210" y="3935918"/>
            <a:ext cx="115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.VnAvant" panose="020B7200000000000000" pitchFamily="34" charset="0"/>
                <a:cs typeface="Times New Roman" panose="02020603050405020304" pitchFamily="18" charset="0"/>
              </a:rPr>
              <a:t>7 + 3</a:t>
            </a:r>
            <a:endParaRPr lang="en-US" sz="3200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53189" y="2636897"/>
            <a:ext cx="115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.VnAvant" panose="020B7200000000000000" pitchFamily="34" charset="0"/>
                <a:cs typeface="Times New Roman" panose="02020603050405020304" pitchFamily="18" charset="0"/>
              </a:rPr>
              <a:t>1 + 9</a:t>
            </a:r>
            <a:endParaRPr lang="en-US" sz="3200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638577" y="3299545"/>
            <a:ext cx="115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.VnAvant" panose="020B7200000000000000" pitchFamily="34" charset="0"/>
                <a:cs typeface="Times New Roman" panose="02020603050405020304" pitchFamily="18" charset="0"/>
              </a:rPr>
              <a:t>5 + 5</a:t>
            </a:r>
            <a:endParaRPr lang="en-US" sz="3200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38577" y="3929562"/>
            <a:ext cx="115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.VnAvant" panose="020B7200000000000000" pitchFamily="34" charset="0"/>
                <a:cs typeface="Times New Roman" panose="02020603050405020304" pitchFamily="18" charset="0"/>
              </a:rPr>
              <a:t>3 + 4</a:t>
            </a:r>
            <a:endParaRPr lang="en-US" sz="3200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630634" y="2636652"/>
            <a:ext cx="115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.VnAvant" panose="020B7200000000000000" pitchFamily="34" charset="0"/>
                <a:cs typeface="Times New Roman" panose="02020603050405020304" pitchFamily="18" charset="0"/>
              </a:rPr>
              <a:t>6 + 4</a:t>
            </a:r>
            <a:endParaRPr lang="en-US" sz="3200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616022" y="3299300"/>
            <a:ext cx="115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.VnAvant" panose="020B7200000000000000" pitchFamily="34" charset="0"/>
                <a:cs typeface="Times New Roman" panose="02020603050405020304" pitchFamily="18" charset="0"/>
              </a:rPr>
              <a:t>1 + 6</a:t>
            </a:r>
            <a:endParaRPr lang="en-US" sz="3200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616022" y="3929317"/>
            <a:ext cx="115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.VnAvant" panose="020B7200000000000000" pitchFamily="34" charset="0"/>
                <a:cs typeface="Times New Roman" panose="02020603050405020304" pitchFamily="18" charset="0"/>
              </a:rPr>
              <a:t>1 + 7</a:t>
            </a:r>
            <a:endParaRPr lang="en-US" sz="3200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5">
            <a:extLst/>
          </p:cNvPr>
          <p:cNvSpPr/>
          <p:nvPr/>
        </p:nvSpPr>
        <p:spPr>
          <a:xfrm>
            <a:off x="723900" y="529610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THỰC HÀNH</a:t>
            </a:r>
            <a:endParaRPr lang="en-SG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77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63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559" y="4744195"/>
            <a:ext cx="738408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531" y="257912"/>
            <a:ext cx="7427212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5228089" y="2829229"/>
            <a:ext cx="1770335" cy="180945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2500" lnSpcReduction="10000"/>
          </a:bodyPr>
          <a:lstStyle/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校园</a:t>
            </a:r>
            <a:endParaRPr lang="en-US" altLang="zh-CN" sz="5867">
              <a:solidFill>
                <a:prstClr val="white"/>
              </a:solidFill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57600" y="3200400"/>
            <a:ext cx="436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48"/>
            <a:r>
              <a:rPr lang="en-US" sz="7200" b="1" err="1">
                <a:solidFill>
                  <a:srgbClr val="FF0000"/>
                </a:solidFill>
                <a:latin typeface="HP001 4 hàng" pitchFamily="34" charset="0"/>
              </a:rPr>
              <a:t>Thư</a:t>
            </a:r>
            <a:r>
              <a:rPr lang="en-US" sz="7200" b="1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7200" b="1" err="1">
                <a:solidFill>
                  <a:srgbClr val="FF0000"/>
                </a:solidFill>
                <a:latin typeface="HP001 4 hàng" pitchFamily="34" charset="0"/>
              </a:rPr>
              <a:t>giãn</a:t>
            </a:r>
            <a:endParaRPr lang="en-US" sz="7200" b="1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4" name="EmHocToan-ThanhThao_3k69v_hq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88824" y="40600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9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141890"/>
            <a:ext cx="12192000" cy="6858000"/>
            <a:chOff x="0" y="0"/>
            <a:chExt cx="12192000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0" y="0"/>
              <a:ext cx="8387255" cy="10165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946771" y="551308"/>
            <a:ext cx="8628845" cy="5338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Chän kÕt qu¶ ®óng víi mçi phÐp tÝnh:</a:t>
            </a:r>
          </a:p>
        </p:txBody>
      </p:sp>
      <p:sp>
        <p:nvSpPr>
          <p:cNvPr id="5" name="Oval 4"/>
          <p:cNvSpPr/>
          <p:nvPr/>
        </p:nvSpPr>
        <p:spPr>
          <a:xfrm>
            <a:off x="224747" y="325929"/>
            <a:ext cx="722024" cy="759260"/>
          </a:xfrm>
          <a:prstGeom prst="ellipse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45554" y="416857"/>
            <a:ext cx="670366" cy="599646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.VnAvant" panose="020B72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3456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2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50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57124" y="290551"/>
            <a:ext cx="670366" cy="599646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5" name="Rectangle 4"/>
          <p:cNvSpPr/>
          <p:nvPr/>
        </p:nvSpPr>
        <p:spPr>
          <a:xfrm>
            <a:off x="405563" y="377095"/>
            <a:ext cx="373488" cy="42655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6" name="Rectangle 5"/>
          <p:cNvSpPr/>
          <p:nvPr/>
        </p:nvSpPr>
        <p:spPr>
          <a:xfrm>
            <a:off x="940369" y="337774"/>
            <a:ext cx="8628845" cy="5338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Nªu phÐp tÝnh thÝch hîp víi mçi tranh vÏ: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-299545" y="890196"/>
            <a:ext cx="12591415" cy="5179527"/>
            <a:chOff x="-299545" y="890196"/>
            <a:chExt cx="12591415" cy="5179527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123" y="890196"/>
              <a:ext cx="12034747" cy="51795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-299545" y="1024759"/>
              <a:ext cx="10184524" cy="11035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5246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3267"/>
            <a:ext cx="13794828" cy="5934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257124" y="290551"/>
            <a:ext cx="670366" cy="599646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405563" y="377095"/>
            <a:ext cx="373488" cy="42655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940369" y="337774"/>
            <a:ext cx="8628845" cy="5338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Nªu phÐp tÝnh thÝch hîp víi mçi tranh vÏ:</a:t>
            </a:r>
          </a:p>
        </p:txBody>
      </p:sp>
    </p:spTree>
    <p:extLst>
      <p:ext uri="{BB962C8B-B14F-4D97-AF65-F5344CB8AC3E}">
        <p14:creationId xmlns:p14="http://schemas.microsoft.com/office/powerpoint/2010/main" val="15788567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4" y="2810661"/>
            <a:ext cx="1736337" cy="1268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sp>
        <p:nvSpPr>
          <p:cNvPr id="2" name="Rectangular Callout 1"/>
          <p:cNvSpPr/>
          <p:nvPr/>
        </p:nvSpPr>
        <p:spPr>
          <a:xfrm>
            <a:off x="4953977" y="3790570"/>
            <a:ext cx="5808987" cy="1861159"/>
          </a:xfrm>
          <a:prstGeom prst="wedgeRectCallout">
            <a:avLst>
              <a:gd name="adj1" fmla="val -71619"/>
              <a:gd name="adj2" fmla="val -48531"/>
            </a:avLst>
          </a:prstGeom>
          <a:solidFill>
            <a:schemeClr val="bg1">
              <a:alpha val="7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 một quả khế trả một cục vàng, may túi ba gang mang theo mà đựng.</a:t>
            </a:r>
          </a:p>
        </p:txBody>
      </p:sp>
      <p:sp>
        <p:nvSpPr>
          <p:cNvPr id="37" name="Rectangular Callout 36"/>
          <p:cNvSpPr/>
          <p:nvPr/>
        </p:nvSpPr>
        <p:spPr>
          <a:xfrm>
            <a:off x="6237969" y="156377"/>
            <a:ext cx="5782580" cy="1861159"/>
          </a:xfrm>
          <a:prstGeom prst="wedgeRectCallout">
            <a:avLst>
              <a:gd name="adj1" fmla="val 50845"/>
              <a:gd name="adj2" fmla="val 98802"/>
            </a:avLst>
          </a:prstGeom>
          <a:solidFill>
            <a:srgbClr val="FF0066"/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khế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ngon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ngọt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bây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giờ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ta.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Muốn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khế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thì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phải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trả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mà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ta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đưa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ra.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sp>
        <p:nvSpPr>
          <p:cNvPr id="16" name="Arrow: Pentagon 15"/>
          <p:cNvSpPr/>
          <p:nvPr/>
        </p:nvSpPr>
        <p:spPr>
          <a:xfrm>
            <a:off x="6349842" y="6010787"/>
            <a:ext cx="1846927" cy="375499"/>
          </a:xfrm>
          <a:prstGeom prst="homePlat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06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0" presetClass="entr" presetSubtype="0" decel="10000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/>
          </p:cNvPr>
          <p:cNvSpPr/>
          <p:nvPr/>
        </p:nvSpPr>
        <p:spPr>
          <a:xfrm>
            <a:off x="2612571" y="159656"/>
            <a:ext cx="6966857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KHỞI ĐỘNG</a:t>
            </a:r>
            <a:endParaRPr lang="en-SG" sz="3200" dirty="0">
              <a:solidFill>
                <a:srgbClr val="002060"/>
              </a:solidFill>
            </a:endParaRPr>
          </a:p>
        </p:txBody>
      </p:sp>
      <p:pic>
        <p:nvPicPr>
          <p:cNvPr id="12" name="Bé tập đế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24643"/>
            <a:ext cx="12192000" cy="563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94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4" y="2810661"/>
            <a:ext cx="1736337" cy="1268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73306" y="377922"/>
            <a:ext cx="27338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TRÒ CHƠI</a:t>
            </a:r>
          </a:p>
        </p:txBody>
      </p:sp>
      <p:pic>
        <p:nvPicPr>
          <p:cNvPr id="11" name="nhacankhetrava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-645037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210" y="1218871"/>
            <a:ext cx="3981033" cy="3785944"/>
          </a:xfrm>
          <a:prstGeom prst="rect">
            <a:avLst/>
          </a:prstGeom>
        </p:spPr>
      </p:pic>
      <p:sp>
        <p:nvSpPr>
          <p:cNvPr id="2" name="Arrow: Pentagon 1"/>
          <p:cNvSpPr/>
          <p:nvPr/>
        </p:nvSpPr>
        <p:spPr>
          <a:xfrm>
            <a:off x="6349842" y="6010787"/>
            <a:ext cx="1846927" cy="375499"/>
          </a:xfrm>
          <a:prstGeom prst="homePlat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55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0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9914" y="2896504"/>
            <a:ext cx="6854371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                        HƯỚNG DẪN:</a:t>
            </a:r>
          </a:p>
          <a:p>
            <a:r>
              <a:rPr lang="en-US" b="1" dirty="0" err="1"/>
              <a:t>Cách</a:t>
            </a:r>
            <a:r>
              <a:rPr lang="en-US" b="1" dirty="0"/>
              <a:t> </a:t>
            </a:r>
            <a:r>
              <a:rPr lang="en-US" b="1" dirty="0" err="1"/>
              <a:t>chơi</a:t>
            </a:r>
            <a:r>
              <a:rPr lang="en-US" b="1" dirty="0"/>
              <a:t>: </a:t>
            </a:r>
            <a:r>
              <a:rPr lang="en-US" b="1" dirty="0" err="1"/>
              <a:t>với</a:t>
            </a:r>
            <a:r>
              <a:rPr lang="en-US" b="1" dirty="0"/>
              <a:t> </a:t>
            </a:r>
            <a:r>
              <a:rPr lang="en-US" b="1" dirty="0" err="1"/>
              <a:t>mỗi</a:t>
            </a:r>
            <a:r>
              <a:rPr lang="en-US" b="1" dirty="0"/>
              <a:t> </a:t>
            </a:r>
            <a:r>
              <a:rPr lang="en-US" b="1" dirty="0" err="1"/>
              <a:t>quả</a:t>
            </a:r>
            <a:r>
              <a:rPr lang="en-US" b="1" dirty="0"/>
              <a:t> </a:t>
            </a:r>
            <a:r>
              <a:rPr lang="en-US" b="1" dirty="0" err="1"/>
              <a:t>khế</a:t>
            </a:r>
            <a:r>
              <a:rPr lang="en-US" b="1" dirty="0"/>
              <a:t> </a:t>
            </a:r>
            <a:r>
              <a:rPr lang="en-US" b="1" dirty="0" err="1"/>
              <a:t>là</a:t>
            </a:r>
            <a:r>
              <a:rPr lang="en-US" b="1" dirty="0"/>
              <a:t> 1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, </a:t>
            </a:r>
            <a:r>
              <a:rPr lang="en-US" b="1" dirty="0" err="1"/>
              <a:t>học</a:t>
            </a:r>
            <a:r>
              <a:rPr lang="en-US" b="1" dirty="0"/>
              <a:t> </a:t>
            </a:r>
            <a:r>
              <a:rPr lang="en-US" b="1" dirty="0" err="1"/>
              <a:t>sinh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nào</a:t>
            </a:r>
            <a:r>
              <a:rPr lang="en-US" b="1" dirty="0"/>
              <a:t> </a:t>
            </a:r>
            <a:r>
              <a:rPr lang="en-US" b="1" dirty="0" err="1"/>
              <a:t>thì</a:t>
            </a:r>
            <a:r>
              <a:rPr lang="en-US" b="1" dirty="0"/>
              <a:t> </a:t>
            </a:r>
            <a:r>
              <a:rPr lang="en-US" b="1" dirty="0" err="1"/>
              <a:t>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quả</a:t>
            </a:r>
            <a:r>
              <a:rPr lang="en-US" b="1" dirty="0"/>
              <a:t> </a:t>
            </a:r>
            <a:r>
              <a:rPr lang="en-US" b="1" dirty="0" err="1"/>
              <a:t>khế</a:t>
            </a:r>
            <a:r>
              <a:rPr lang="en-US" b="1" dirty="0"/>
              <a:t> </a:t>
            </a:r>
            <a:r>
              <a:rPr lang="en-US" b="1" dirty="0" err="1"/>
              <a:t>đó</a:t>
            </a:r>
            <a:r>
              <a:rPr lang="en-US" b="1" dirty="0"/>
              <a:t>. </a:t>
            </a:r>
            <a:r>
              <a:rPr lang="en-US" b="1" dirty="0" err="1"/>
              <a:t>Xem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: </a:t>
            </a:r>
            <a:r>
              <a:rPr lang="en-US" b="1" dirty="0" err="1"/>
              <a:t>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mũi</a:t>
            </a:r>
            <a:r>
              <a:rPr lang="en-US" b="1" dirty="0"/>
              <a:t> </a:t>
            </a:r>
            <a:r>
              <a:rPr lang="en-US" b="1" dirty="0" err="1"/>
              <a:t>tên</a:t>
            </a:r>
            <a:r>
              <a:rPr lang="en-US" b="1" dirty="0"/>
              <a:t> </a:t>
            </a:r>
            <a:r>
              <a:rPr lang="en-US" b="1" dirty="0" err="1"/>
              <a:t>màu</a:t>
            </a:r>
            <a:r>
              <a:rPr lang="en-US" b="1" dirty="0"/>
              <a:t> </a:t>
            </a:r>
            <a:r>
              <a:rPr lang="en-US" b="1" dirty="0" err="1"/>
              <a:t>tím</a:t>
            </a:r>
            <a:r>
              <a:rPr lang="en-US" b="1" dirty="0"/>
              <a:t>,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thoát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: </a:t>
            </a:r>
            <a:r>
              <a:rPr lang="en-US" b="1" dirty="0" err="1"/>
              <a:t>ấn</a:t>
            </a:r>
            <a:r>
              <a:rPr lang="en-US" b="1" dirty="0"/>
              <a:t> </a:t>
            </a:r>
            <a:r>
              <a:rPr lang="en-US" b="1" dirty="0" err="1"/>
              <a:t>mũi</a:t>
            </a:r>
            <a:r>
              <a:rPr lang="en-US" b="1" dirty="0"/>
              <a:t> </a:t>
            </a:r>
            <a:r>
              <a:rPr lang="en-US" b="1" dirty="0" err="1"/>
              <a:t>tên</a:t>
            </a:r>
            <a:r>
              <a:rPr lang="en-US" b="1" dirty="0"/>
              <a:t> </a:t>
            </a:r>
            <a:r>
              <a:rPr lang="en-US" b="1" dirty="0" err="1"/>
              <a:t>màu</a:t>
            </a:r>
            <a:r>
              <a:rPr lang="en-US" b="1" dirty="0"/>
              <a:t> </a:t>
            </a:r>
            <a:r>
              <a:rPr lang="en-US" b="1" dirty="0" err="1"/>
              <a:t>đỏ</a:t>
            </a:r>
            <a:r>
              <a:rPr lang="en-US" b="1" dirty="0"/>
              <a:t>. </a:t>
            </a:r>
            <a:r>
              <a:rPr lang="en-US" b="1" dirty="0" err="1"/>
              <a:t>Học</a:t>
            </a:r>
            <a:r>
              <a:rPr lang="en-US" b="1" dirty="0"/>
              <a:t> </a:t>
            </a:r>
            <a:r>
              <a:rPr lang="en-US" b="1" dirty="0" err="1"/>
              <a:t>sinh</a:t>
            </a:r>
            <a:r>
              <a:rPr lang="en-US" b="1" dirty="0"/>
              <a:t> </a:t>
            </a:r>
            <a:r>
              <a:rPr lang="en-US" b="1" dirty="0" err="1"/>
              <a:t>trả</a:t>
            </a:r>
            <a:r>
              <a:rPr lang="en-US" b="1" dirty="0"/>
              <a:t> </a:t>
            </a:r>
            <a:r>
              <a:rPr lang="en-US" b="1" dirty="0" err="1"/>
              <a:t>lời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r>
              <a:rPr lang="en-US" b="1" dirty="0"/>
              <a:t>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quả</a:t>
            </a:r>
            <a:r>
              <a:rPr lang="en-US" b="1" dirty="0"/>
              <a:t> </a:t>
            </a:r>
            <a:r>
              <a:rPr lang="en-US" b="1" dirty="0" err="1"/>
              <a:t>khế</a:t>
            </a:r>
            <a:r>
              <a:rPr lang="en-US" b="1" dirty="0"/>
              <a:t>. Sau </a:t>
            </a:r>
            <a:r>
              <a:rPr lang="en-US" b="1" dirty="0" err="1"/>
              <a:t>đó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theo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hết</a:t>
            </a:r>
            <a:r>
              <a:rPr lang="en-US" b="1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244" y="2729944"/>
            <a:ext cx="1736337" cy="12683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685467" y="3282483"/>
            <a:ext cx="519889" cy="389917"/>
          </a:xfrm>
          <a:prstGeom prst="rect">
            <a:avLst/>
          </a:prstGeom>
        </p:spPr>
      </p:pic>
      <p:sp>
        <p:nvSpPr>
          <p:cNvPr id="6" name="Arrow: Pentagon 5"/>
          <p:cNvSpPr/>
          <p:nvPr/>
        </p:nvSpPr>
        <p:spPr>
          <a:xfrm>
            <a:off x="6349842" y="6010787"/>
            <a:ext cx="1846927" cy="375499"/>
          </a:xfrm>
          <a:prstGeom prst="homePlat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55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2b"/>
          <p:cNvSpPr/>
          <p:nvPr/>
        </p:nvSpPr>
        <p:spPr>
          <a:xfrm>
            <a:off x="6667741" y="2654904"/>
            <a:ext cx="5289452" cy="2271332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4" name="3b"/>
          <p:cNvSpPr/>
          <p:nvPr/>
        </p:nvSpPr>
        <p:spPr>
          <a:xfrm>
            <a:off x="6667741" y="2638301"/>
            <a:ext cx="5289452" cy="2271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defRPr/>
            </a:pPr>
            <a:r>
              <a:rPr lang="en-US" sz="4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4b"/>
          <p:cNvSpPr/>
          <p:nvPr/>
        </p:nvSpPr>
        <p:spPr>
          <a:xfrm>
            <a:off x="6712261" y="2604693"/>
            <a:ext cx="5289452" cy="2271332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defRPr/>
            </a:pPr>
            <a:r>
              <a:rPr lang="en-US" sz="4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5b"/>
          <p:cNvSpPr/>
          <p:nvPr/>
        </p:nvSpPr>
        <p:spPr>
          <a:xfrm>
            <a:off x="6739326" y="2621180"/>
            <a:ext cx="5289452" cy="2271332"/>
          </a:xfrm>
          <a:prstGeom prst="rect">
            <a:avLst/>
          </a:prstGeom>
          <a:solidFill>
            <a:srgbClr val="FF66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2a"/>
          <p:cNvSpPr/>
          <p:nvPr/>
        </p:nvSpPr>
        <p:spPr>
          <a:xfrm>
            <a:off x="6694806" y="166680"/>
            <a:ext cx="5289452" cy="2271332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lvl="0" algn="ctr">
              <a:defRPr/>
            </a:pP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+ 4 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?</a:t>
            </a:r>
          </a:p>
        </p:txBody>
      </p:sp>
      <p:sp>
        <p:nvSpPr>
          <p:cNvPr id="93" name="3a"/>
          <p:cNvSpPr/>
          <p:nvPr/>
        </p:nvSpPr>
        <p:spPr>
          <a:xfrm>
            <a:off x="6694806" y="166680"/>
            <a:ext cx="5289452" cy="2271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</a:p>
          <a:p>
            <a:pPr lvl="0" algn="ctr">
              <a:defRPr/>
            </a:pP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+ 6 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?</a:t>
            </a:r>
          </a:p>
        </p:txBody>
      </p:sp>
      <p:sp>
        <p:nvSpPr>
          <p:cNvPr id="99" name="4a"/>
          <p:cNvSpPr/>
          <p:nvPr/>
        </p:nvSpPr>
        <p:spPr>
          <a:xfrm>
            <a:off x="6739326" y="138045"/>
            <a:ext cx="5289452" cy="2271332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</a:p>
          <a:p>
            <a:pPr lvl="0" algn="ctr">
              <a:defRPr/>
            </a:pP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4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+ 1 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?</a:t>
            </a:r>
          </a:p>
        </p:txBody>
      </p:sp>
      <p:sp>
        <p:nvSpPr>
          <p:cNvPr id="105" name="5a"/>
          <p:cNvSpPr/>
          <p:nvPr/>
        </p:nvSpPr>
        <p:spPr>
          <a:xfrm>
            <a:off x="6766391" y="138045"/>
            <a:ext cx="5289452" cy="2271332"/>
          </a:xfrm>
          <a:prstGeom prst="rect">
            <a:avLst/>
          </a:prstGeom>
          <a:solidFill>
            <a:srgbClr val="FF66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6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?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sp>
        <p:nvSpPr>
          <p:cNvPr id="6" name="1a"/>
          <p:cNvSpPr/>
          <p:nvPr/>
        </p:nvSpPr>
        <p:spPr>
          <a:xfrm>
            <a:off x="6793456" y="142384"/>
            <a:ext cx="5289452" cy="2271332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  <a:p>
            <a:pPr lvl="0" algn="ctr">
              <a:defRPr/>
            </a:pP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4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+ 5 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?</a:t>
            </a:r>
          </a:p>
        </p:txBody>
      </p:sp>
      <p:sp>
        <p:nvSpPr>
          <p:cNvPr id="15" name="1b"/>
          <p:cNvSpPr/>
          <p:nvPr/>
        </p:nvSpPr>
        <p:spPr>
          <a:xfrm>
            <a:off x="6766391" y="2597241"/>
            <a:ext cx="5289452" cy="2271332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defRPr/>
            </a:pPr>
            <a:r>
              <a:rPr lang="en-US" sz="4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pan"/>
          <p:cNvSpPr/>
          <p:nvPr/>
        </p:nvSpPr>
        <p:spPr>
          <a:xfrm>
            <a:off x="11154366" y="5846986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xoa"/>
          <p:cNvSpPr/>
          <p:nvPr/>
        </p:nvSpPr>
        <p:spPr>
          <a:xfrm flipV="1">
            <a:off x="10351539" y="5852937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16631" y="6248400"/>
            <a:ext cx="609600" cy="609600"/>
          </a:xfrm>
          <a:prstGeom prst="rect">
            <a:avLst/>
          </a:prstGeom>
        </p:spPr>
      </p:pic>
      <p:sp>
        <p:nvSpPr>
          <p:cNvPr id="85" name="dapan"/>
          <p:cNvSpPr/>
          <p:nvPr/>
        </p:nvSpPr>
        <p:spPr>
          <a:xfrm>
            <a:off x="11154366" y="5846986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xoa"/>
          <p:cNvSpPr/>
          <p:nvPr/>
        </p:nvSpPr>
        <p:spPr>
          <a:xfrm flipV="1">
            <a:off x="10351539" y="5852937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5" name="khe3a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1" y="2480459"/>
            <a:ext cx="534012" cy="847453"/>
          </a:xfrm>
          <a:prstGeom prst="rect">
            <a:avLst/>
          </a:prstGeom>
        </p:spPr>
      </p:pic>
      <p:sp>
        <p:nvSpPr>
          <p:cNvPr id="96" name="dapan"/>
          <p:cNvSpPr/>
          <p:nvPr/>
        </p:nvSpPr>
        <p:spPr>
          <a:xfrm>
            <a:off x="11154366" y="5846986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7" name="khe3b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1" y="2480459"/>
            <a:ext cx="534012" cy="847453"/>
          </a:xfrm>
          <a:prstGeom prst="rect">
            <a:avLst/>
          </a:prstGeom>
        </p:spPr>
      </p:pic>
      <p:sp>
        <p:nvSpPr>
          <p:cNvPr id="98" name="xoa"/>
          <p:cNvSpPr/>
          <p:nvPr/>
        </p:nvSpPr>
        <p:spPr>
          <a:xfrm flipV="1">
            <a:off x="10351539" y="5852937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dapan"/>
          <p:cNvSpPr/>
          <p:nvPr/>
        </p:nvSpPr>
        <p:spPr>
          <a:xfrm>
            <a:off x="11154366" y="5846986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xoa"/>
          <p:cNvSpPr/>
          <p:nvPr/>
        </p:nvSpPr>
        <p:spPr>
          <a:xfrm flipV="1">
            <a:off x="10351539" y="5852937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7" name="khe5a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35" y="2932318"/>
            <a:ext cx="528207" cy="841649"/>
          </a:xfrm>
          <a:prstGeom prst="rect">
            <a:avLst/>
          </a:prstGeom>
        </p:spPr>
      </p:pic>
      <p:sp>
        <p:nvSpPr>
          <p:cNvPr id="108" name="dapan"/>
          <p:cNvSpPr/>
          <p:nvPr/>
        </p:nvSpPr>
        <p:spPr>
          <a:xfrm>
            <a:off x="11154366" y="5846986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9" name="khe5b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176" y="2948921"/>
            <a:ext cx="528207" cy="841649"/>
          </a:xfrm>
          <a:prstGeom prst="rect">
            <a:avLst/>
          </a:prstGeom>
        </p:spPr>
      </p:pic>
      <p:sp>
        <p:nvSpPr>
          <p:cNvPr id="110" name="xoa"/>
          <p:cNvSpPr/>
          <p:nvPr/>
        </p:nvSpPr>
        <p:spPr>
          <a:xfrm flipV="1">
            <a:off x="10351539" y="5852937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khe1a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6763" y="1061908"/>
            <a:ext cx="549275" cy="850900"/>
          </a:xfrm>
          <a:prstGeom prst="rect">
            <a:avLst/>
          </a:prstGeom>
        </p:spPr>
      </p:pic>
      <p:pic>
        <p:nvPicPr>
          <p:cNvPr id="41" name="khe1b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6763" y="1061908"/>
            <a:ext cx="549275" cy="850900"/>
          </a:xfrm>
          <a:prstGeom prst="rect">
            <a:avLst/>
          </a:prstGeom>
        </p:spPr>
      </p:pic>
      <p:pic>
        <p:nvPicPr>
          <p:cNvPr id="84" name="khe2a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94" y="928710"/>
            <a:ext cx="534012" cy="850900"/>
          </a:xfrm>
          <a:prstGeom prst="rect">
            <a:avLst/>
          </a:prstGeom>
        </p:spPr>
      </p:pic>
      <p:pic>
        <p:nvPicPr>
          <p:cNvPr id="86" name="khe2b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94" y="928710"/>
            <a:ext cx="534012" cy="850900"/>
          </a:xfrm>
          <a:prstGeom prst="rect">
            <a:avLst/>
          </a:prstGeom>
        </p:spPr>
      </p:pic>
      <p:pic>
        <p:nvPicPr>
          <p:cNvPr id="101" name="khe4a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7" y="793421"/>
            <a:ext cx="528207" cy="847453"/>
          </a:xfrm>
          <a:prstGeom prst="rect">
            <a:avLst/>
          </a:prstGeom>
        </p:spPr>
      </p:pic>
      <p:pic>
        <p:nvPicPr>
          <p:cNvPr id="103" name="khe4b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7" y="793421"/>
            <a:ext cx="528207" cy="8474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975644" y="2810661"/>
            <a:ext cx="1736337" cy="1268389"/>
            <a:chOff x="1975644" y="2810661"/>
            <a:chExt cx="1736337" cy="126838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644" y="2810661"/>
              <a:ext cx="1736337" cy="12683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0559">
              <a:off x="2535255" y="3384083"/>
              <a:ext cx="519889" cy="389917"/>
            </a:xfrm>
            <a:prstGeom prst="rect">
              <a:avLst/>
            </a:prstGeom>
          </p:spPr>
        </p:pic>
      </p:grpSp>
      <p:sp>
        <p:nvSpPr>
          <p:cNvPr id="40" name="Arrow: Pentagon 39"/>
          <p:cNvSpPr/>
          <p:nvPr/>
        </p:nvSpPr>
        <p:spPr>
          <a:xfrm>
            <a:off x="6349842" y="6010787"/>
            <a:ext cx="1846927" cy="375499"/>
          </a:xfrm>
          <a:prstGeom prst="homePlat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41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C 0.06016 0.0169 0.07722 0.01389 0.12956 0.0537 C 0.17253 0.08055 0.20209 0.09977 0.22604 0.17153 C 0.22735 0.21111 0.23724 0.2956 0.1918 0.30741 " pathEditMode="relative" rAng="0" ptsTypes="AAAA">
                                      <p:cBhvr>
                                        <p:cTn id="60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3" y="15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2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3000" fill="hold"/>
                                        <p:tgtEl>
                                          <p:spTgt spid="41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7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"/>
                            </p:stCondLst>
                            <p:childTnLst>
                              <p:par>
                                <p:cTn id="8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595 0.0169 0.02343 0.00834 0.07565 0.04769 C 0.0983 0.0882 0.09205 0.10695 0.0957 0.17153 C 0.09687 0.21111 0.03854 0.31505 -0.00651 0.32686 " pathEditMode="relative" rAng="0" ptsTypes="AAAA">
                                      <p:cBhvr>
                                        <p:cTn id="130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16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2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3000" fill="hold"/>
                                        <p:tgtEl>
                                          <p:spTgt spid="8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9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0"/>
                            </p:stCondLst>
                            <p:childTnLst>
                              <p:par>
                                <p:cTn id="1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000"/>
                            </p:stCondLst>
                            <p:childTnLst>
                              <p:par>
                                <p:cTn id="1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3.7037E-7 C 0.02513 0.01157 0.03842 0.01018 0.04857 0.03819 C 0.04532 0.07731 0.02474 0.08981 0.00144 0.1088 C -0.022 0.12338 -0.04895 0.11134 -0.07851 0.10162 " pathEditMode="relative" rAng="0" ptsTypes="AAAA">
                                      <p:cBhvr>
                                        <p:cTn id="19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01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3" dur="3000" fill="hold"/>
                                        <p:tgtEl>
                                          <p:spTgt spid="97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8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9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1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50"/>
                            </p:stCondLst>
                            <p:childTnLst>
                              <p:par>
                                <p:cTn id="2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250"/>
                            </p:stCondLst>
                            <p:childTnLst>
                              <p:par>
                                <p:cTn id="2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500"/>
                            </p:stCondLst>
                            <p:childTnLst>
                              <p:par>
                                <p:cTn id="2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000"/>
                            </p:stCondLst>
                            <p:childTnLst>
                              <p:par>
                                <p:cTn id="2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3.7037E-6 C 0.04687 0.03541 -0.00612 0.19351 -0.02709 0.2324 C -0.05352 0.27754 -0.14714 0.33588 -0.19232 0.34768 " pathEditMode="relative" rAng="0" ptsTypes="AAA">
                                      <p:cBhvr>
                                        <p:cTn id="268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70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2" dur="3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7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8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7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250"/>
                            </p:stCondLst>
                            <p:childTnLst>
                              <p:par>
                                <p:cTn id="29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250"/>
                            </p:stCondLst>
                            <p:childTnLst>
                              <p:par>
                                <p:cTn id="3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500"/>
                            </p:stCondLst>
                            <p:childTnLst>
                              <p:par>
                                <p:cTn id="3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00"/>
                            </p:stCondLst>
                            <p:childTnLst>
                              <p:par>
                                <p:cTn id="3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7 1.11111E-6 C -0.03021 0.02685 -0.05287 0.04398 -0.0806 0.04792 C -0.12149 0.05694 -0.15912 0.05046 -0.20508 0.03588 " pathEditMode="relative" rAng="0" ptsTypes="AAA">
                                      <p:cBhvr>
                                        <p:cTn id="337" dur="3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7" y="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39" dur="3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1" dur="3000" fill="hold"/>
                                        <p:tgtEl>
                                          <p:spTgt spid="109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42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6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7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3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</p:childTnLst>
        </p:cTn>
      </p:par>
    </p:tnLst>
    <p:bldLst>
      <p:bldP spid="83" grpId="0" animBg="1"/>
      <p:bldP spid="83" grpId="1" animBg="1"/>
      <p:bldP spid="94" grpId="0" animBg="1"/>
      <p:bldP spid="94" grpId="1" animBg="1"/>
      <p:bldP spid="100" grpId="0" animBg="1"/>
      <p:bldP spid="100" grpId="1" animBg="1"/>
      <p:bldP spid="106" grpId="0" animBg="1"/>
      <p:bldP spid="106" grpId="1" animBg="1"/>
      <p:bldP spid="82" grpId="0" animBg="1"/>
      <p:bldP spid="82" grpId="1" animBg="1"/>
      <p:bldP spid="93" grpId="0" animBg="1"/>
      <p:bldP spid="93" grpId="1" animBg="1"/>
      <p:bldP spid="99" grpId="0" animBg="1"/>
      <p:bldP spid="99" grpId="1" animBg="1"/>
      <p:bldP spid="105" grpId="0" animBg="1"/>
      <p:bldP spid="105" grpId="1" animBg="1"/>
      <p:bldP spid="6" grpId="0" animBg="1"/>
      <p:bldP spid="6" grpId="1" animBg="1"/>
      <p:bldP spid="15" grpId="0" animBg="1"/>
      <p:bldP spid="15" grpId="1" animBg="1"/>
      <p:bldP spid="3" grpId="0" animBg="1"/>
      <p:bldP spid="3" grpId="1" animBg="1"/>
      <p:bldP spid="80" grpId="0" animBg="1"/>
      <p:bldP spid="80" grpId="1" animBg="1"/>
      <p:bldP spid="85" grpId="0" animBg="1"/>
      <p:bldP spid="85" grpId="1" animBg="1"/>
      <p:bldP spid="87" grpId="0" animBg="1"/>
      <p:bldP spid="87" grpId="1" animBg="1"/>
      <p:bldP spid="96" grpId="0" animBg="1"/>
      <p:bldP spid="96" grpId="1" animBg="1"/>
      <p:bldP spid="98" grpId="0" animBg="1"/>
      <p:bldP spid="98" grpId="1" animBg="1"/>
      <p:bldP spid="102" grpId="0" animBg="1"/>
      <p:bldP spid="102" grpId="1" animBg="1"/>
      <p:bldP spid="104" grpId="0" animBg="1"/>
      <p:bldP spid="104" grpId="1" animBg="1"/>
      <p:bldP spid="108" grpId="0" animBg="1"/>
      <p:bldP spid="108" grpId="1" animBg="1"/>
      <p:bldP spid="110" grpId="0" animBg="1"/>
      <p:bldP spid="11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2" y="228600"/>
            <a:ext cx="12191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4330" y="1651144"/>
            <a:ext cx="7416800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733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117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733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11733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  <p:transition spd="slow"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1343" y="3478531"/>
            <a:ext cx="1044575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75" y="276228"/>
            <a:ext cx="34036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82" y="2658111"/>
            <a:ext cx="2647951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1182" y="569597"/>
            <a:ext cx="2079625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900" y="3940177"/>
            <a:ext cx="936752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035" y="6208396"/>
            <a:ext cx="12243435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875426" y="910018"/>
            <a:ext cx="68424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Tạm</a:t>
            </a:r>
            <a:r>
              <a:rPr lang="en-US" altLang="zh-CN" sz="8000" b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biệt</a:t>
            </a:r>
            <a:r>
              <a:rPr lang="en-US" altLang="zh-CN" sz="8000" b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8000" b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8000" b="1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hẹn</a:t>
            </a:r>
            <a:r>
              <a:rPr lang="en-US" altLang="zh-CN" sz="8000" b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gặp</a:t>
            </a:r>
            <a:r>
              <a:rPr lang="en-US" altLang="zh-CN" sz="8000" b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8000" b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0" y="0"/>
            <a:ext cx="5738191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KHÁM PHÁ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092DDA-9A5D-42E5-902A-9D7F75B36325}"/>
              </a:ext>
            </a:extLst>
          </p:cNvPr>
          <p:cNvSpPr/>
          <p:nvPr/>
        </p:nvSpPr>
        <p:spPr>
          <a:xfrm>
            <a:off x="149251" y="1191039"/>
            <a:ext cx="2994992" cy="655987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SG" sz="3200" dirty="0">
              <a:solidFill>
                <a:schemeClr val="bg1"/>
              </a:solidFill>
            </a:endParaRPr>
          </a:p>
        </p:txBody>
      </p:sp>
      <p:sp>
        <p:nvSpPr>
          <p:cNvPr id="5" name="Cloud 4"/>
          <p:cNvSpPr/>
          <p:nvPr/>
        </p:nvSpPr>
        <p:spPr>
          <a:xfrm>
            <a:off x="601718" y="2135335"/>
            <a:ext cx="2090057" cy="197394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.VnAvant" panose="020B7200000000000000" pitchFamily="34" charset="0"/>
              </a:rPr>
              <a:t>Nhãm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151" y="1191040"/>
            <a:ext cx="8395849" cy="566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678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9" y="79812"/>
            <a:ext cx="12050111" cy="677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5140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XEM CLIP TRANG 48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859182"/>
      </p:ext>
    </p:extLst>
  </p:cSld>
  <p:clrMapOvr>
    <a:masterClrMapping/>
  </p:clrMapOvr>
  <p:transition spd="slow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420" y="239900"/>
            <a:ext cx="487127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5400"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Avant" panose="020B7200000000000000" pitchFamily="34" charset="0"/>
              </a:rPr>
              <a:t>Trß ch¬i</a:t>
            </a:r>
          </a:p>
        </p:txBody>
      </p:sp>
      <p:sp>
        <p:nvSpPr>
          <p:cNvPr id="5" name="Oval 4"/>
          <p:cNvSpPr/>
          <p:nvPr/>
        </p:nvSpPr>
        <p:spPr>
          <a:xfrm>
            <a:off x="4913586" y="701565"/>
            <a:ext cx="6815959" cy="2159876"/>
          </a:xfrm>
          <a:prstGeom prst="ellipse">
            <a:avLst/>
          </a:prstGeom>
          <a:solidFill>
            <a:srgbClr val="CEF3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>
                <a:solidFill>
                  <a:schemeClr val="tx1"/>
                </a:solidFill>
                <a:latin typeface=".VnAvant" panose="020B7200000000000000" pitchFamily="34" charset="0"/>
              </a:rPr>
              <a:t>§è b¹n</a:t>
            </a:r>
          </a:p>
        </p:txBody>
      </p:sp>
    </p:spTree>
    <p:extLst>
      <p:ext uri="{BB962C8B-B14F-4D97-AF65-F5344CB8AC3E}">
        <p14:creationId xmlns:p14="http://schemas.microsoft.com/office/powerpoint/2010/main" val="284632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41894" y="930170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1 + 1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41894" y="1573921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1 + 2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41894" y="2212427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1 + 3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41894" y="2850933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1 + 4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41894" y="3492040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1 + 5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1894" y="4154215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1 + 6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41894" y="4822908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1 + 7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41894" y="5464015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1 + 8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41894" y="6126190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1 + 9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516118" y="930170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2 + 1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516118" y="1573921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2 + 2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516118" y="2212427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2 + 3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516118" y="2850933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2 + 4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516118" y="3492040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2 + 5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516118" y="4154215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2 + 6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516118" y="4822908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2 + 7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516118" y="5464015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2 + 8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2987565" y="930170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3 + 1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2987565" y="1573921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3 + 2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2987565" y="2212427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3 + 3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2987565" y="2850933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3 + 4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2987565" y="3492040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3 + 5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2987565" y="4154215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3 + 6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2987565" y="4822908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3 + 7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4409090" y="930170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4 + 1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4409090" y="1573921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4 + 2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4409090" y="2212427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4 + 3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4409090" y="2850933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4 + 4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409090" y="3492040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4 + 5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4409090" y="4154215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4 + 6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5749159" y="940679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5 + 1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5749159" y="1584430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5 + 2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5749159" y="2222936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5 + 3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5749159" y="2861442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5 + 4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5749159" y="3502549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5 + 5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7073462" y="940679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6 + 1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7073462" y="1584430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6 + 2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7073462" y="2222936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6 + 3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7073462" y="2861442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6 + 4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8424042" y="940679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7 + 1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8424042" y="1584430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7 + 2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8424042" y="2222936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7 + 3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9748345" y="977468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8 + 1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9748345" y="1621219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8 + 2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11020097" y="940679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9 + 1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2688021" y="31531"/>
            <a:ext cx="6779168" cy="78827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>
                <a:solidFill>
                  <a:srgbClr val="0070C0"/>
                </a:solidFill>
                <a:latin typeface=".VnAvant" panose="020B7200000000000000" pitchFamily="34" charset="0"/>
              </a:rPr>
              <a:t>B¶ng céng trong ph¹m vi 10</a:t>
            </a:r>
          </a:p>
        </p:txBody>
      </p:sp>
    </p:spTree>
    <p:extLst>
      <p:ext uri="{BB962C8B-B14F-4D97-AF65-F5344CB8AC3E}">
        <p14:creationId xmlns:p14="http://schemas.microsoft.com/office/powerpoint/2010/main" val="319873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>
          <a:xfrm>
            <a:off x="141894" y="930170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1 + 1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41894" y="1573921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1 + 2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41894" y="2212427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1 + 3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41894" y="2850933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1 + 4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41894" y="3492040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1 + 5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141894" y="4154215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1 + 6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141894" y="4822908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1 + 7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41894" y="5464015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1 + 8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41894" y="6126190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1 + 9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1621223" y="0"/>
            <a:ext cx="6779168" cy="78827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>
                <a:solidFill>
                  <a:srgbClr val="0070C0"/>
                </a:solidFill>
                <a:latin typeface=".VnAvant" panose="020B7200000000000000" pitchFamily="34" charset="0"/>
              </a:rPr>
              <a:t>B¶ng céng: Mét sè céng 1</a:t>
            </a:r>
          </a:p>
        </p:txBody>
      </p:sp>
    </p:spTree>
    <p:extLst>
      <p:ext uri="{BB962C8B-B14F-4D97-AF65-F5344CB8AC3E}">
        <p14:creationId xmlns:p14="http://schemas.microsoft.com/office/powerpoint/2010/main" val="11376965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344215" y="1489846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2 + 1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44215" y="2133597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2 + 2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44215" y="2772103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2 + 3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44215" y="3410609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2 + 4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44215" y="4051716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2 + 5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44215" y="4713891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2 + 6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44215" y="5382584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2 + 7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44215" y="6023691"/>
            <a:ext cx="1171903" cy="55967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vant" panose="020B7200000000000000" pitchFamily="34" charset="0"/>
              </a:rPr>
              <a:t>2 + 8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30166" y="157664"/>
            <a:ext cx="6779168" cy="78827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>
                <a:solidFill>
                  <a:srgbClr val="0070C0"/>
                </a:solidFill>
                <a:latin typeface=".VnAvant" panose="020B7200000000000000" pitchFamily="34" charset="0"/>
              </a:rPr>
              <a:t>B¶ng céng: Mét sè céng 2</a:t>
            </a:r>
          </a:p>
        </p:txBody>
      </p:sp>
    </p:spTree>
    <p:extLst>
      <p:ext uri="{BB962C8B-B14F-4D97-AF65-F5344CB8AC3E}">
        <p14:creationId xmlns:p14="http://schemas.microsoft.com/office/powerpoint/2010/main" val="408883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</TotalTime>
  <Words>668</Words>
  <Application>Microsoft Office PowerPoint</Application>
  <PresentationFormat>Widescreen</PresentationFormat>
  <Paragraphs>175</Paragraphs>
  <Slides>24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等线</vt:lpstr>
      <vt:lpstr>宋体</vt:lpstr>
      <vt:lpstr>.VnAvant</vt:lpstr>
      <vt:lpstr>Arial</vt:lpstr>
      <vt:lpstr>Calibri</vt:lpstr>
      <vt:lpstr>Calibri Light</vt:lpstr>
      <vt:lpstr>Gill Sans MT</vt:lpstr>
      <vt:lpstr>Goudy Old Style</vt:lpstr>
      <vt:lpstr>HP001 4 hàng</vt:lpstr>
      <vt:lpstr>Times New Roman</vt:lpstr>
      <vt:lpstr>方正粗圆简体</vt:lpstr>
      <vt:lpstr>ClassicFrameVTI</vt:lpstr>
      <vt:lpstr>1_Office Theme</vt:lpstr>
      <vt:lpstr>PowerPoint Presentation</vt:lpstr>
      <vt:lpstr>PowerPoint Presentation</vt:lpstr>
      <vt:lpstr>PowerPoint Presentation</vt:lpstr>
      <vt:lpstr>PowerPoint Presentation</vt:lpstr>
      <vt:lpstr>XEM CLIP TRANG 48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 : trên- dưới, trái – phải, trước-  sau, ở giữa</dc:title>
  <dc:creator>1</dc:creator>
  <cp:lastModifiedBy>ADMIN</cp:lastModifiedBy>
  <cp:revision>52</cp:revision>
  <dcterms:created xsi:type="dcterms:W3CDTF">2020-08-10T03:18:16Z</dcterms:created>
  <dcterms:modified xsi:type="dcterms:W3CDTF">2025-05-19T15:29:48Z</dcterms:modified>
</cp:coreProperties>
</file>