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0549-CC83-4564-B7F3-CC615AC9780B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2427C-E419-4CED-8C8B-262A5F3FC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2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192B-1015-4917-9EBE-15A69746F626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1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247650"/>
            <a:ext cx="7772400" cy="971550"/>
          </a:xfrm>
        </p:spPr>
        <p:txBody>
          <a:bodyPr>
            <a:norm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17, 18, 19, 2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5257800" cy="742950"/>
          </a:xfrm>
        </p:spPr>
        <p:txBody>
          <a:bodyPr/>
          <a:lstStyle/>
          <a:p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895350"/>
            <a:ext cx="8686800" cy="742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Em hãy quan sát tranh và đếm số lượng từng loại cây trong vườn rau.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139" r="6364" b="43553"/>
          <a:stretch/>
        </p:blipFill>
        <p:spPr>
          <a:xfrm>
            <a:off x="0" y="1504950"/>
            <a:ext cx="9144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2: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2.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56170" r="51502" b="2576"/>
          <a:stretch/>
        </p:blipFill>
        <p:spPr>
          <a:xfrm>
            <a:off x="304800" y="666750"/>
            <a:ext cx="822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0" y="43243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34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-19050"/>
            <a:ext cx="4038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3:</a:t>
            </a:r>
            <a:r>
              <a:rPr lang="vi-VN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3.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t="14916" r="5639" b="43830"/>
          <a:stretch/>
        </p:blipFill>
        <p:spPr>
          <a:xfrm>
            <a:off x="228600" y="666750"/>
            <a:ext cx="8077200" cy="43434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239000" y="4171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50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4: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4.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t="56919" r="5639" b="2576"/>
          <a:stretch/>
        </p:blipFill>
        <p:spPr>
          <a:xfrm>
            <a:off x="76200" y="895350"/>
            <a:ext cx="84582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43243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2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47650"/>
            <a:ext cx="1905000" cy="85725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1435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 trò chơi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Ghép số</a:t>
            </a:r>
            <a:endParaRPr lang="en-US" sz="1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1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11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1: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 6 bạn, mỗi bạn cầm 1 tấm bảng có ghi « mười chín», ......( 6 bạn 6 số khác nhau)</a:t>
            </a:r>
          </a:p>
          <a:p>
            <a:pPr marL="0" indent="0">
              <a:buNone/>
            </a:pPr>
            <a:r>
              <a:rPr lang="vi-VN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2:</a:t>
            </a:r>
            <a:r>
              <a:rPr lang="en-US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 6 bạn, mỗi bạn cầm 1 tấm bảng có ghi « 19 », ......( 6 bạn 6 số khác nhau).</a:t>
            </a:r>
          </a:p>
          <a:p>
            <a:pPr marL="0" indent="0">
              <a:buNone/>
            </a:pP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bạn đọc số, các cặp sô ghép với nhau.Chơi 2 lượt.</a:t>
            </a:r>
          </a:p>
          <a:p>
            <a:pPr marL="0" indent="0">
              <a:buNone/>
            </a:pP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Chơi xong lượt 1, cặp nào ghép đúng số được thưởng 1 tràng pháo tay.)</a:t>
            </a:r>
          </a:p>
          <a:p>
            <a:pPr marL="0" indent="0">
              <a:buFont typeface="Arial" pitchFamily="34" charset="0"/>
              <a:buNone/>
            </a:pPr>
            <a:endParaRPr lang="vi-V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Quan sát tranh và tiến hành chơi.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2416" r="6563" b="5242"/>
          <a:stretch/>
        </p:blipFill>
        <p:spPr>
          <a:xfrm>
            <a:off x="76200" y="971550"/>
            <a:ext cx="8991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1066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dirty="0">
                <a:solidFill>
                  <a:srgbClr val="0070C0"/>
                </a:solidFill>
                <a:latin typeface="+mj-lt"/>
              </a:rPr>
              <a:t>Cho học sinh quan sát tranh và đếm từ 11 đến 20 và đếm lùi từ 20 về 11.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2057400" cy="85725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30530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sinh làm bài vào vở.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31602" r="5850" b="8993"/>
          <a:stretch/>
        </p:blipFill>
        <p:spPr>
          <a:xfrm>
            <a:off x="228600" y="1581150"/>
            <a:ext cx="8763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4267200" cy="857250"/>
          </a:xfrm>
        </p:spPr>
        <p:txBody>
          <a:bodyPr>
            <a:normAutofit/>
          </a:bodyPr>
          <a:lstStyle/>
          <a:p>
            <a:pPr algn="l"/>
            <a:r>
              <a:rPr lang="vi-VN" sz="3200" u="sng" dirty="0">
                <a:solidFill>
                  <a:srgbClr val="FF0000"/>
                </a:solidFill>
              </a:rPr>
              <a:t>Hoạt động 4</a:t>
            </a:r>
            <a:r>
              <a:rPr lang="vi-VN" sz="3200" dirty="0">
                <a:solidFill>
                  <a:srgbClr val="FF0000"/>
                </a:solidFill>
              </a:rPr>
              <a:t>: Vận dụng.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457200" y="438151"/>
            <a:ext cx="1981200" cy="6095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19151"/>
            <a:ext cx="7467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tranh và đếm số lượng bạn.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019551"/>
            <a:ext cx="3581399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bao nhiêu bạn?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8033" y="4476750"/>
            <a:ext cx="4267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bao nhiêu bạn nam?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27259" r="5673" b="3174"/>
          <a:stretch/>
        </p:blipFill>
        <p:spPr>
          <a:xfrm>
            <a:off x="398032" y="1428751"/>
            <a:ext cx="859356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vi-VN" sz="3200" u="sng" dirty="0">
                <a:solidFill>
                  <a:srgbClr val="FF0000"/>
                </a:solidFill>
              </a:rPr>
              <a:t>Hoạt động 5</a:t>
            </a:r>
            <a:r>
              <a:rPr lang="vi-VN" sz="3200" dirty="0">
                <a:solidFill>
                  <a:srgbClr val="FF0000"/>
                </a:solidFill>
              </a:rPr>
              <a:t>: Củng cố, dặn dò.</a:t>
            </a:r>
            <a:endParaRPr lang="en-US" sz="3200" dirty="0"/>
          </a:p>
        </p:txBody>
      </p:sp>
      <p:pic>
        <p:nvPicPr>
          <p:cNvPr id="5" name="Content Placeholder 4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525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09" y="19621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3550"/>
            <a:ext cx="2587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04800" y="4026911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“HỘP QUÀ BÍ MẬT”</a:t>
            </a:r>
          </a:p>
        </p:txBody>
      </p:sp>
    </p:spTree>
    <p:extLst>
      <p:ext uri="{BB962C8B-B14F-4D97-AF65-F5344CB8AC3E}">
        <p14:creationId xmlns:p14="http://schemas.microsoft.com/office/powerpoint/2010/main" val="19824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mười tám được viết là:</a:t>
            </a:r>
            <a:b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276600" y="1377447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76600" y="2139447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76600" y="2795806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276600" y="3409950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00400" y="2139447"/>
            <a:ext cx="623887" cy="65636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defTabSz="917575" eaLnBrk="1" hangingPunct="1"/>
            <a:endParaRPr lang="vi-VN" altLang="en-US" sz="2800">
              <a:solidFill>
                <a:srgbClr val="FFFFFF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 bwMode="auto">
          <a:xfrm>
            <a:off x="304800" y="209550"/>
            <a:ext cx="86868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600" y="971550"/>
            <a:ext cx="7416800" cy="18986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dirty="0">
                <a:solidFill>
                  <a:srgbClr val="FF0000"/>
                </a:solidFill>
              </a:rPr>
              <a:t>           </a:t>
            </a:r>
            <a:r>
              <a:rPr lang="vi-VN" sz="3200" u="sng" dirty="0">
                <a:solidFill>
                  <a:srgbClr val="FF0000"/>
                </a:solidFill>
              </a:rPr>
              <a:t>Hoạt động 2</a:t>
            </a:r>
            <a:r>
              <a:rPr lang="vi-VN" sz="3200" dirty="0">
                <a:solidFill>
                  <a:srgbClr val="FF0000"/>
                </a:solidFill>
              </a:rPr>
              <a:t>: Hình thành kiến thức.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83779" r="53058" b="7381"/>
          <a:stretch/>
        </p:blipFill>
        <p:spPr>
          <a:xfrm>
            <a:off x="3276600" y="4344589"/>
            <a:ext cx="2473036" cy="5893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9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u="sng" dirty="0">
                <a:solidFill>
                  <a:srgbClr val="0070C0"/>
                </a:solidFill>
              </a:rPr>
              <a:t>1. Hình thành các số 17, 18, 19, 20.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62821" r="65028" b="7507"/>
          <a:stretch/>
        </p:blipFill>
        <p:spPr>
          <a:xfrm>
            <a:off x="381000" y="895350"/>
            <a:ext cx="5638800" cy="1981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72200" y="966355"/>
            <a:ext cx="2895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>
                <a:solidFill>
                  <a:srgbClr val="0070C0"/>
                </a:solidFill>
              </a:rPr>
              <a:t>- Em hãy đếm số cây su hào.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6" t="61760" r="55734" b="14935"/>
          <a:stretch/>
        </p:blipFill>
        <p:spPr>
          <a:xfrm>
            <a:off x="398752" y="3028950"/>
            <a:ext cx="2743200" cy="21145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24600" y="3543300"/>
            <a:ext cx="2895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>
                <a:solidFill>
                  <a:srgbClr val="0070C0"/>
                </a:solidFill>
              </a:rPr>
              <a:t>- Có bao nhiêu khối lập phương.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资源 134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3403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 descr="资源 234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1562"/>
            <a:ext cx="2647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资源 534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4912"/>
            <a:ext cx="8686800" cy="2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资源 6343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86" y="4452938"/>
            <a:ext cx="9179186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资源 3343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6793"/>
            <a:ext cx="20796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 descr="资源 7343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96868"/>
            <a:ext cx="10445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2390775" y="1071562"/>
            <a:ext cx="4924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biệt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eaLnBrk="1" hangingPunct="1"/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gặp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lại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71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85750"/>
            <a:ext cx="8991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dirty="0">
                <a:solidFill>
                  <a:srgbClr val="FF0000"/>
                </a:solidFill>
              </a:rPr>
              <a:t>    </a:t>
            </a:r>
            <a:r>
              <a:rPr lang="vi-VN" sz="3000" u="sng" dirty="0">
                <a:solidFill>
                  <a:srgbClr val="0070C0"/>
                </a:solidFill>
              </a:rPr>
              <a:t>Nhóm 1</a:t>
            </a:r>
            <a:r>
              <a:rPr lang="vi-VN" sz="3000" dirty="0">
                <a:solidFill>
                  <a:srgbClr val="0070C0"/>
                </a:solidFill>
              </a:rPr>
              <a:t>: Lấy 17  que tính và viết số 17 ở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5" t="84283" r="10575" b="6971"/>
          <a:stretch/>
        </p:blipFill>
        <p:spPr>
          <a:xfrm>
            <a:off x="6324600" y="3257550"/>
            <a:ext cx="2659828" cy="109966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-9525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u="sng" dirty="0">
                <a:solidFill>
                  <a:srgbClr val="0070C0"/>
                </a:solidFill>
              </a:rPr>
              <a:t>2. Thảo luận nhóm: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6200" y="723900"/>
            <a:ext cx="9753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000" dirty="0">
                <a:solidFill>
                  <a:srgbClr val="FF0000"/>
                </a:solidFill>
              </a:rPr>
              <a:t>    </a:t>
            </a:r>
            <a:r>
              <a:rPr lang="vi-VN" sz="3000" u="sng" dirty="0">
                <a:solidFill>
                  <a:srgbClr val="0070C0"/>
                </a:solidFill>
              </a:rPr>
              <a:t>Nhóm 2</a:t>
            </a:r>
            <a:r>
              <a:rPr lang="vi-VN" sz="3000" dirty="0">
                <a:solidFill>
                  <a:srgbClr val="0070C0"/>
                </a:solidFill>
              </a:rPr>
              <a:t>: Lấy 18 hình tam giác và viết số 18 ở 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6200" y="1104900"/>
            <a:ext cx="9753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000" dirty="0">
                <a:solidFill>
                  <a:srgbClr val="FF0000"/>
                </a:solidFill>
              </a:rPr>
              <a:t>    </a:t>
            </a:r>
            <a:r>
              <a:rPr lang="vi-VN" sz="3000" u="sng" dirty="0">
                <a:solidFill>
                  <a:srgbClr val="0070C0"/>
                </a:solidFill>
              </a:rPr>
              <a:t>Nhóm 3</a:t>
            </a:r>
            <a:r>
              <a:rPr lang="vi-VN" sz="3000" dirty="0">
                <a:solidFill>
                  <a:srgbClr val="0070C0"/>
                </a:solidFill>
              </a:rPr>
              <a:t>: Lấy 19 hình vuông và viết số 19 ở 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76200" y="1714500"/>
            <a:ext cx="853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000" dirty="0">
                <a:solidFill>
                  <a:srgbClr val="FF0000"/>
                </a:solidFill>
              </a:rPr>
              <a:t>    </a:t>
            </a:r>
            <a:r>
              <a:rPr lang="vi-VN" sz="3000" u="sng" dirty="0">
                <a:solidFill>
                  <a:srgbClr val="0070C0"/>
                </a:solidFill>
              </a:rPr>
              <a:t>Nhóm 4</a:t>
            </a:r>
            <a:r>
              <a:rPr lang="vi-VN" sz="3000" dirty="0">
                <a:solidFill>
                  <a:srgbClr val="0070C0"/>
                </a:solidFill>
              </a:rPr>
              <a:t>: Quan sát tranh:</a:t>
            </a:r>
          </a:p>
          <a:p>
            <a:pPr algn="l"/>
            <a:r>
              <a:rPr lang="vi-VN" sz="3000" dirty="0">
                <a:solidFill>
                  <a:srgbClr val="0070C0"/>
                </a:solidFill>
              </a:rPr>
              <a:t>                   Đếm số cây su hào và viết số ở 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7" t="61943" r="22125" b="6971"/>
          <a:stretch/>
        </p:blipFill>
        <p:spPr>
          <a:xfrm>
            <a:off x="381000" y="2724150"/>
            <a:ext cx="3733800" cy="2419350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2" t="61752" r="13095" b="15263"/>
          <a:stretch/>
        </p:blipFill>
        <p:spPr>
          <a:xfrm>
            <a:off x="4501178" y="2724150"/>
            <a:ext cx="1518622" cy="23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5105400" cy="857250"/>
          </a:xfrm>
        </p:spPr>
        <p:txBody>
          <a:bodyPr>
            <a:normAutofit/>
          </a:bodyPr>
          <a:lstStyle/>
          <a:p>
            <a:pPr algn="l"/>
            <a:r>
              <a:rPr lang="vi-VN" sz="3200" u="sng" dirty="0">
                <a:solidFill>
                  <a:srgbClr val="0070C0"/>
                </a:solidFill>
              </a:rPr>
              <a:t>3. Trò chơi </a:t>
            </a:r>
            <a:r>
              <a:rPr lang="vi-VN" sz="3200" dirty="0">
                <a:solidFill>
                  <a:srgbClr val="0070C0"/>
                </a:solidFill>
              </a:rPr>
              <a:t>: Lấy đủ số lượng.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vi-VN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chơi: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 yêu cầu hs lấy đủ số lượng. </a:t>
            </a:r>
          </a:p>
          <a:p>
            <a:pPr marL="0" indent="0">
              <a:buNone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+ Học sinh thực hiện theo nhóm 4.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2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u="sng" dirty="0">
                <a:solidFill>
                  <a:srgbClr val="FF0000"/>
                </a:solidFill>
              </a:rPr>
              <a:t>Hoạt động 3</a:t>
            </a:r>
            <a:r>
              <a:rPr lang="vi-VN" sz="3200" dirty="0">
                <a:solidFill>
                  <a:srgbClr val="FF0000"/>
                </a:solidFill>
              </a:rPr>
              <a:t>: Thực hành, luyện tập.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8150"/>
            <a:ext cx="1828800" cy="685799"/>
          </a:xfrm>
        </p:spPr>
        <p:txBody>
          <a:bodyPr/>
          <a:lstStyle/>
          <a:p>
            <a:pPr marL="0" indent="0">
              <a:buNone/>
            </a:pPr>
            <a:r>
              <a:rPr lang="vi-VN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11095" r="13429" b="6617"/>
          <a:stretch/>
        </p:blipFill>
        <p:spPr>
          <a:xfrm>
            <a:off x="228600" y="971550"/>
            <a:ext cx="87630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76751"/>
            <a:ext cx="85344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và đếm số lượng khối lập phương và gắn thẻ số lên bảng cài.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11523" r="54304" b="10342"/>
          <a:stretch/>
        </p:blipFill>
        <p:spPr>
          <a:xfrm>
            <a:off x="1524000" y="0"/>
            <a:ext cx="2743200" cy="32575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11095" r="69808" b="6617"/>
          <a:stretch/>
        </p:blipFill>
        <p:spPr>
          <a:xfrm>
            <a:off x="228600" y="0"/>
            <a:ext cx="1905000" cy="33337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11095" r="41169" b="6617"/>
          <a:stretch/>
        </p:blipFill>
        <p:spPr>
          <a:xfrm>
            <a:off x="3733800" y="0"/>
            <a:ext cx="2057400" cy="348615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6" t="11095" r="13429" b="6617"/>
          <a:stretch/>
        </p:blipFill>
        <p:spPr>
          <a:xfrm>
            <a:off x="7162800" y="0"/>
            <a:ext cx="1981200" cy="34861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9" t="11095" r="27668" b="6617"/>
          <a:stretch/>
        </p:blipFill>
        <p:spPr>
          <a:xfrm>
            <a:off x="5486400" y="0"/>
            <a:ext cx="1905000" cy="3486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2803" y="2647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18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6403" y="25717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17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647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19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34203" y="2647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5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53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4" name="图片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4" y="895350"/>
            <a:ext cx="74279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22600" y="2667000"/>
            <a:ext cx="436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7" name="ChiecBungDoi-ThanhNganTheVoiceKids-5237837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7000" y="3562350"/>
            <a:ext cx="1037167" cy="777875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8203" y="57150"/>
            <a:ext cx="349596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vi-VN" sz="7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</a:t>
            </a:r>
            <a:endParaRPr lang="en-US" sz="7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7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át 1 tranh và đếm số lượng đồ vật có trong tranh, sau đó viết số tương ứng với số đồ vật ở bảng con.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800" y="3009900"/>
            <a:ext cx="411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1: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1.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7800" y="3390900"/>
            <a:ext cx="464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2: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2.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3771900"/>
            <a:ext cx="457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3: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3.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57800" y="4171950"/>
            <a:ext cx="464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4: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4.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4916" r="5639" b="2576"/>
          <a:stretch/>
        </p:blipFill>
        <p:spPr>
          <a:xfrm>
            <a:off x="152400" y="2103294"/>
            <a:ext cx="5105399" cy="29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1: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1.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4916" r="51846" b="43830"/>
          <a:stretch/>
        </p:blipFill>
        <p:spPr>
          <a:xfrm>
            <a:off x="27981" y="971550"/>
            <a:ext cx="8506419" cy="3867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0" y="40957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/>
              <a:t>  </a:t>
            </a:r>
            <a:r>
              <a:rPr lang="vi-VN" sz="2800" dirty="0"/>
              <a:t>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5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571</Words>
  <Application>Microsoft Office PowerPoint</Application>
  <PresentationFormat>On-screen Show (16:9)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Constantia</vt:lpstr>
      <vt:lpstr>HP001 4 hàng</vt:lpstr>
      <vt:lpstr>Times New Roman</vt:lpstr>
      <vt:lpstr>Office Theme</vt:lpstr>
      <vt:lpstr>Bài: Các số 17, 18, 19, 20 ( Tiết 1)</vt:lpstr>
      <vt:lpstr>           Hoạt động 2: Hình thành kiến thức.</vt:lpstr>
      <vt:lpstr>    Nhóm 1: Lấy 17  que tính và viết số 17 ở bảng con.</vt:lpstr>
      <vt:lpstr>3. Trò chơi : Lấy đủ số lượng.</vt:lpstr>
      <vt:lpstr>Hoạt động 3: Thực hành, luyện tập.</vt:lpstr>
      <vt:lpstr>PowerPoint Presentation</vt:lpstr>
      <vt:lpstr>Tiết 2</vt:lpstr>
      <vt:lpstr>Bài 2: Số</vt:lpstr>
      <vt:lpstr>Nhóm 1: Quan sát tranh 1.</vt:lpstr>
      <vt:lpstr>Nhóm 2: Quan sát tranh 2.</vt:lpstr>
      <vt:lpstr>Nhóm 3: Quan sát tranh 3.</vt:lpstr>
      <vt:lpstr>Nhóm 4: Quan sát tranh 4.</vt:lpstr>
      <vt:lpstr>Bài 3: Số</vt:lpstr>
      <vt:lpstr>Quan sát tranh và tiến hành chơi.</vt:lpstr>
      <vt:lpstr>Bài 4: Số</vt:lpstr>
      <vt:lpstr>Hoạt động 4: Vận dụng.</vt:lpstr>
      <vt:lpstr>Hoạt động 5: Củng cố, dặn dò.</vt:lpstr>
      <vt:lpstr>Số mười tám được viết là: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Bài: Các số 17, 18, 19, 20( Tiết 1)</dc:title>
  <dc:creator>Admin</dc:creator>
  <cp:lastModifiedBy>ADMIN</cp:lastModifiedBy>
  <cp:revision>25</cp:revision>
  <dcterms:created xsi:type="dcterms:W3CDTF">2020-08-11T13:42:26Z</dcterms:created>
  <dcterms:modified xsi:type="dcterms:W3CDTF">2025-05-19T15:36:15Z</dcterms:modified>
</cp:coreProperties>
</file>