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3.wav" ContentType="audio/wav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3" r:id="rId2"/>
    <p:sldMasterId id="2147483725" r:id="rId3"/>
    <p:sldMasterId id="2147483737" r:id="rId4"/>
    <p:sldMasterId id="2147483749" r:id="rId5"/>
    <p:sldMasterId id="2147483763" r:id="rId6"/>
  </p:sldMasterIdLst>
  <p:notesMasterIdLst>
    <p:notesMasterId r:id="rId33"/>
  </p:notesMasterIdLst>
  <p:sldIdLst>
    <p:sldId id="366" r:id="rId7"/>
    <p:sldId id="367" r:id="rId8"/>
    <p:sldId id="368" r:id="rId9"/>
    <p:sldId id="388" r:id="rId10"/>
    <p:sldId id="357" r:id="rId11"/>
    <p:sldId id="359" r:id="rId12"/>
    <p:sldId id="362" r:id="rId13"/>
    <p:sldId id="364" r:id="rId14"/>
    <p:sldId id="365" r:id="rId15"/>
    <p:sldId id="371" r:id="rId16"/>
    <p:sldId id="373" r:id="rId17"/>
    <p:sldId id="374" r:id="rId18"/>
    <p:sldId id="386" r:id="rId19"/>
    <p:sldId id="376" r:id="rId20"/>
    <p:sldId id="377" r:id="rId21"/>
    <p:sldId id="378" r:id="rId22"/>
    <p:sldId id="379" r:id="rId23"/>
    <p:sldId id="380" r:id="rId24"/>
    <p:sldId id="391" r:id="rId25"/>
    <p:sldId id="381" r:id="rId26"/>
    <p:sldId id="383" r:id="rId27"/>
    <p:sldId id="387" r:id="rId28"/>
    <p:sldId id="355" r:id="rId29"/>
    <p:sldId id="279" r:id="rId30"/>
    <p:sldId id="390" r:id="rId31"/>
    <p:sldId id="37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6ABF7F"/>
    <a:srgbClr val="8CDB11"/>
    <a:srgbClr val="E8A83E"/>
    <a:srgbClr val="D2F4FD"/>
    <a:srgbClr val="CEF3FE"/>
    <a:srgbClr val="BC0000"/>
    <a:srgbClr val="E8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07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55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t>19/5/2025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D904191-6383-417F-8643-ACB4CF602AA5}" type="slidenum">
              <a:rPr lang="vi-VN" altLang="en-US" sz="1200" smtClean="0">
                <a:solidFill>
                  <a:srgbClr val="000000"/>
                </a:solidFill>
              </a:rPr>
              <a:pPr eaLnBrk="1" hangingPunct="1"/>
              <a:t>3</a:t>
            </a:fld>
            <a:endParaRPr lang="vi-VN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CAFCCC0-129B-402C-99E9-F668FB78DB9D}" type="slidenum">
              <a:rPr lang="vi-VN" altLang="en-US" sz="1200" smtClean="0">
                <a:solidFill>
                  <a:srgbClr val="000000"/>
                </a:solidFill>
              </a:rPr>
              <a:pPr eaLnBrk="1" hangingPunct="1"/>
              <a:t>12</a:t>
            </a:fld>
            <a:endParaRPr lang="vi-VN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CAFCCC0-129B-402C-99E9-F668FB78DB9D}" type="slidenum">
              <a:rPr lang="vi-VN" altLang="en-US" sz="1200" smtClean="0">
                <a:solidFill>
                  <a:srgbClr val="000000"/>
                </a:solidFill>
              </a:rPr>
              <a:pPr/>
              <a:t>13</a:t>
            </a:fld>
            <a:endParaRPr lang="vi-VN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5E22E-FB7F-4416-830E-04218689950B}" type="slidenum">
              <a:rPr lang="vi-VN" altLang="en-US" sz="1200" smtClean="0">
                <a:solidFill>
                  <a:srgbClr val="000000"/>
                </a:solidFill>
              </a:rPr>
              <a:pPr eaLnBrk="1" hangingPunct="1"/>
              <a:t>14</a:t>
            </a:fld>
            <a:endParaRPr lang="vi-VN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1D08F9C-80AC-4768-AB4A-3F716E5B3565}" type="slidenum">
              <a:rPr lang="vi-VN" altLang="en-US" sz="1200" smtClean="0">
                <a:solidFill>
                  <a:srgbClr val="000000"/>
                </a:solidFill>
              </a:rPr>
              <a:pPr eaLnBrk="1" hangingPunct="1"/>
              <a:t>15</a:t>
            </a:fld>
            <a:endParaRPr lang="vi-VN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F50C656-6ECC-4079-B4D1-258D748E79D9}" type="slidenum">
              <a:rPr lang="vi-VN" altLang="en-US" sz="1200" smtClean="0">
                <a:solidFill>
                  <a:srgbClr val="000000"/>
                </a:solidFill>
              </a:rPr>
              <a:pPr eaLnBrk="1" hangingPunct="1"/>
              <a:t>16</a:t>
            </a:fld>
            <a:endParaRPr lang="vi-VN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2382621-B0DC-450F-86B9-7A04828A387B}" type="slidenum">
              <a:rPr lang="en-US" sz="1200" smtClean="0">
                <a:solidFill>
                  <a:srgbClr val="000000"/>
                </a:solidFill>
                <a:latin typeface="Arial" charset="0"/>
              </a:rPr>
              <a:pPr/>
              <a:t>18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3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3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5/19/2025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4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7E00B-E8AD-41CF-87A9-667B5A649C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9037538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A0FDD-2D03-470F-AD85-9C12A9EFAF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290576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5F94F-46FB-4EFF-95B2-B1DD1DBC1E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9871557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E5812-4A77-4CEE-85F6-EAA5195503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2443004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D3571-9CC1-4F1F-9430-390F816D87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14909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03950-3806-46B2-8AA6-5D8CD31936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653340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13F2F-FDD2-491C-BDCE-004AB6A0FE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7441890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85E2B-3583-4085-8C74-25EAEF81CB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5481594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3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5C7D4-F46F-46F8-B5B2-BEA8C1786D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05634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7029-176F-4C1D-8291-232A1C0F08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4120135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1F7ED-C85B-4C26-9E98-2DB0472ED1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851615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7E00B-E8AD-41CF-87A9-667B5A649C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755338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A0FDD-2D03-470F-AD85-9C12A9EFAF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630996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5F94F-46FB-4EFF-95B2-B1DD1DBC1E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232272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E5812-4A77-4CEE-85F6-EAA5195503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976311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D3571-9CC1-4F1F-9430-390F816D87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685002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03950-3806-46B2-8AA6-5D8CD31936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712124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13F2F-FDD2-491C-BDCE-004AB6A0FE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732014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85E2B-3583-4085-8C74-25EAEF81CB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5757831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5C7D4-F46F-46F8-B5B2-BEA8C1786D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092688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7029-176F-4C1D-8291-232A1C0F08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907117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1F7ED-C85B-4C26-9E98-2DB0472ED1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6872921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7E00B-E8AD-41CF-87A9-667B5A649C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059792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A0FDD-2D03-470F-AD85-9C12A9EFAF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7518315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5F94F-46FB-4EFF-95B2-B1DD1DBC1E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1806347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E5812-4A77-4CEE-85F6-EAA5195503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4318568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D3571-9CC1-4F1F-9430-390F816D87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359168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03950-3806-46B2-8AA6-5D8CD31936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9599095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2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70" y="2057401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9" y="2057401"/>
            <a:ext cx="5016835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13F2F-FDD2-491C-BDCE-004AB6A0FE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7392483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85E2B-3583-4085-8C74-25EAEF81CB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423967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5C7D4-F46F-46F8-B5B2-BEA8C1786D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1419482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7029-176F-4C1D-8291-232A1C0F08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3436260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1F7ED-C85B-4C26-9E98-2DB0472ED1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3461478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7BFF216-ECDE-4E77-AE98-DA9BB993F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911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5819733-D64A-4B27-802D-5A842D301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963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065F54A-DC4B-4C2F-AB3A-F6EC772FE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673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FD0476E-8ADE-48D0-9208-FC2C20693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41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9517918-3D8F-4757-86B4-180C45D637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54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10168F1-1F7D-4D58-958B-44B71D0F5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027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4BE1FFF-9F84-46EE-A22F-0CB783040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561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5FEA4CF-B45A-4AA3-98B9-D25BDAB54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905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D42DEA2-422B-4A4D-9643-22CB02186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942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79A2D28-5F2F-43F7-A9B7-1D2B55374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672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3EDCA2B-42C4-422F-875C-1D7DA2263E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935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7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01D5E11-D049-42D0-A3B5-D1B723EF1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802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C49FD5-46A0-44DA-8DC8-02FDA96C9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302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7E00B-E8AD-41CF-87A9-667B5A649C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1516581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A0FDD-2D03-470F-AD85-9C12A9EFAF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379314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5F94F-46FB-4EFF-95B2-B1DD1DBC1E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852043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E5812-4A77-4CEE-85F6-EAA5195503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978920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D3571-9CC1-4F1F-9430-390F816D87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9859180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03950-3806-46B2-8AA6-5D8CD31936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375539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13F2F-FDD2-491C-BDCE-004AB6A0FE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5462453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85E2B-3583-4085-8C74-25EAEF81CB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622198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5C7D4-F46F-46F8-B5B2-BEA8C1786D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563474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7029-176F-4C1D-8291-232A1C0F08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997542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1F7ED-C85B-4C26-9E98-2DB0472ED1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7876685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3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34" y="3223753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3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3" y="6356368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872679E-AFEC-41EE-ADFE-C688004A2B5E}" type="slidenum">
              <a:rPr lang="en-US" altLang="en-US"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77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872679E-AFEC-41EE-ADFE-C688004A2B5E}" type="slidenum">
              <a:rPr lang="en-US" altLang="en-US"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43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872679E-AFEC-41EE-ADFE-C688004A2B5E}" type="slidenum">
              <a:rPr lang="en-US" altLang="en-US"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67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971821-0633-470F-93B0-F038D23BBCA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04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872679E-AFEC-41EE-ADFE-C688004A2B5E}" type="slidenum">
              <a:rPr lang="en-US" altLang="en-US"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85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57.xml"/><Relationship Id="rId7" Type="http://schemas.openxmlformats.org/officeDocument/2006/relationships/audio" Target="../media/audio3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5.gi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609600" y="2514600"/>
            <a:ext cx="11684000" cy="2971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chuyên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đề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-438151" y="1655763"/>
            <a:ext cx="12992101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vi-VN" sz="7200" b="1">
                <a:solidFill>
                  <a:srgbClr val="FF0000"/>
                </a:solidFill>
                <a:latin typeface="Calibri"/>
              </a:rPr>
              <a:t>Nhiệt liệt chào mừng</a:t>
            </a:r>
            <a:endParaRPr lang="en-US" altLang="vi-VN" sz="1800">
              <a:solidFill>
                <a:srgbClr val="CC00CC"/>
              </a:solidFill>
              <a:latin typeface="Calibri"/>
            </a:endParaRPr>
          </a:p>
        </p:txBody>
      </p:sp>
      <p:sp>
        <p:nvSpPr>
          <p:cNvPr id="5" name="32-Point Star 2"/>
          <p:cNvSpPr>
            <a:spLocks noChangeArrowheads="1"/>
          </p:cNvSpPr>
          <p:nvPr/>
        </p:nvSpPr>
        <p:spPr bwMode="auto">
          <a:xfrm>
            <a:off x="8839200" y="1295400"/>
            <a:ext cx="8128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32-Point Star 2"/>
          <p:cNvSpPr>
            <a:spLocks noChangeArrowheads="1"/>
          </p:cNvSpPr>
          <p:nvPr/>
        </p:nvSpPr>
        <p:spPr bwMode="auto">
          <a:xfrm>
            <a:off x="10566400" y="457200"/>
            <a:ext cx="812800" cy="4572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7" name="32-Point Star 2"/>
          <p:cNvSpPr>
            <a:spLocks noChangeArrowheads="1"/>
          </p:cNvSpPr>
          <p:nvPr/>
        </p:nvSpPr>
        <p:spPr bwMode="auto">
          <a:xfrm>
            <a:off x="5689600" y="1066800"/>
            <a:ext cx="1117600" cy="6858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8" name="32-Point Star 2"/>
          <p:cNvSpPr>
            <a:spLocks noChangeArrowheads="1"/>
          </p:cNvSpPr>
          <p:nvPr/>
        </p:nvSpPr>
        <p:spPr bwMode="auto">
          <a:xfrm>
            <a:off x="1219200" y="381000"/>
            <a:ext cx="914400" cy="7620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9" name="32-Point Star 2"/>
          <p:cNvSpPr>
            <a:spLocks noChangeArrowheads="1"/>
          </p:cNvSpPr>
          <p:nvPr/>
        </p:nvSpPr>
        <p:spPr bwMode="auto">
          <a:xfrm>
            <a:off x="3454400" y="1219200"/>
            <a:ext cx="8128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" name="32-Point Star 2"/>
          <p:cNvSpPr>
            <a:spLocks noChangeArrowheads="1"/>
          </p:cNvSpPr>
          <p:nvPr/>
        </p:nvSpPr>
        <p:spPr bwMode="auto">
          <a:xfrm>
            <a:off x="914400" y="1676400"/>
            <a:ext cx="8128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2990851" y="4621224"/>
            <a:ext cx="5981700" cy="10556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Phân môn : TOÁN– Lớp 1</a:t>
            </a:r>
          </a:p>
        </p:txBody>
      </p:sp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1422400" y="685800"/>
            <a:ext cx="9550400" cy="2438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4352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Trường Tiểu học Tân Hội A</a:t>
            </a: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1700" y="0"/>
            <a:ext cx="586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0100" y="14288"/>
            <a:ext cx="64685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58949" y="5671452"/>
            <a:ext cx="598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6873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1.96532E-6 L 0.49167 -1.9653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0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89017E-6 L -0.53507 -0.00208 " pathEditMode="relative" rAng="0" ptsTypes="AA">
                                      <p:cBhvr>
                                        <p:cTn id="11" dur="5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-1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1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2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4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7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90" y="195263"/>
            <a:ext cx="1255183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490" y="195263"/>
            <a:ext cx="1255183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90" y="195263"/>
            <a:ext cx="1255183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290" y="195263"/>
            <a:ext cx="1255183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884" y="125422"/>
            <a:ext cx="1320800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490" y="195263"/>
            <a:ext cx="1255183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 descr="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690" y="195263"/>
            <a:ext cx="1255183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6" descr="Guitars-01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1" y="3076580"/>
            <a:ext cx="186266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7" descr="Guitars-01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7201" y="3124202"/>
            <a:ext cx="186266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8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303" y="5610234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9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3" y="5610234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20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3" y="5610234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21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3" y="5610234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22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3" y="5610234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23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3" y="5610234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24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3" y="5610234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25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3" y="5610234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3" name="Picture 26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3" y="5610234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4" name="Picture 27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3" y="5610234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5" name="Picture 28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3" y="5610234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6" name="Picture 29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3" y="5610234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663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600" end="596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00676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0"/>
          <p:cNvSpPr txBox="1">
            <a:spLocks noChangeArrowheads="1"/>
          </p:cNvSpPr>
          <p:nvPr/>
        </p:nvSpPr>
        <p:spPr bwMode="auto">
          <a:xfrm>
            <a:off x="408517" y="-136525"/>
            <a:ext cx="1117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endParaRPr lang="en-US" altLang="en-US" sz="2000" b="1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Bài 1: Tính nhẩm: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11176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7883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0"/>
          <p:cNvSpPr txBox="1">
            <a:spLocks noChangeArrowheads="1"/>
          </p:cNvSpPr>
          <p:nvPr/>
        </p:nvSpPr>
        <p:spPr bwMode="auto">
          <a:xfrm>
            <a:off x="408517" y="-78334"/>
            <a:ext cx="1117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endParaRPr lang="en-US" altLang="en-US" sz="2000" b="1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Bài 1: Tính nhẩm: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0103" y="1422092"/>
            <a:ext cx="2164837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01164" y="1416149"/>
            <a:ext cx="2163078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1645" y="1417329"/>
            <a:ext cx="2160924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070642" y="1610021"/>
            <a:ext cx="12403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/>
              <a:t>4 – 3 = 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065095" y="2153132"/>
            <a:ext cx="12403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/>
              <a:t>5 – 1 = 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054016" y="2707337"/>
            <a:ext cx="12403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/>
              <a:t>5 – 5 = 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193762" y="1604318"/>
            <a:ext cx="12403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/>
              <a:t>4 – 1 = 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168825" y="2180541"/>
            <a:ext cx="12403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/>
              <a:t>6 – 1 = 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185448" y="2729355"/>
            <a:ext cx="12403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/>
              <a:t>6 – 5 = 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9144000" y="1570064"/>
            <a:ext cx="12403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/>
              <a:t>5 – 4 = 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9141307" y="2124721"/>
            <a:ext cx="12403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/>
              <a:t>6 – 3 = 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9142310" y="2743511"/>
            <a:ext cx="12403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/>
              <a:t>3 – 3 = 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165235" y="1589160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/>
              <a:t>…. 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299427" y="1604317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/>
              <a:t>…. 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168001" y="2672616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/>
              <a:t>…. 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208569" y="2162346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/>
              <a:t>…. 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288421" y="2180540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/>
              <a:t>…. 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6282809" y="2729355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/>
              <a:t>…. 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184627" y="1591926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1 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0261910" y="1497676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/>
              <a:t>…. 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10265292" y="2037041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/>
              <a:t>…. 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10318172" y="2677009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/>
              <a:t>…. 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187393" y="2168289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4 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2170767" y="2675382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0 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6299427" y="1596005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3 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285575" y="2153423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5 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6318826" y="2717394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1 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10318171" y="1517831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1 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10306857" y="2097706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3 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10278535" y="2713158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0 </a:t>
            </a:r>
          </a:p>
        </p:txBody>
      </p:sp>
      <p:sp>
        <p:nvSpPr>
          <p:cNvPr id="50" name="16-Point Star 49"/>
          <p:cNvSpPr/>
          <p:nvPr/>
        </p:nvSpPr>
        <p:spPr>
          <a:xfrm>
            <a:off x="1736069" y="3682538"/>
            <a:ext cx="8161633" cy="2493817"/>
          </a:xfrm>
          <a:prstGeom prst="star16">
            <a:avLst/>
          </a:prstGeom>
          <a:solidFill>
            <a:srgbClr val="F0A2E7"/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607420" y="4413800"/>
            <a:ext cx="60433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Trò</a:t>
            </a:r>
            <a:r>
              <a:rPr lang="en-US" sz="6000" b="1" kern="0" dirty="0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kern="0" dirty="0" err="1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chơi</a:t>
            </a:r>
            <a:r>
              <a:rPr lang="en-US" sz="6000" b="1" kern="0" dirty="0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6000" b="1" kern="0" dirty="0" err="1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Xì</a:t>
            </a:r>
            <a:r>
              <a:rPr lang="en-US" sz="6000" b="1" kern="0" dirty="0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kern="0" dirty="0" err="1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điện</a:t>
            </a:r>
            <a:endParaRPr lang="en-US" sz="6000" b="1" kern="0" dirty="0">
              <a:ln w="17780" cmpd="sng">
                <a:solidFill>
                  <a:srgbClr val="A991CB">
                    <a:tint val="3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1056782" y="2701790"/>
            <a:ext cx="12403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5 – 5 = 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9145076" y="2746277"/>
            <a:ext cx="12403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3 – 3 = </a:t>
            </a:r>
          </a:p>
        </p:txBody>
      </p:sp>
    </p:spTree>
    <p:extLst>
      <p:ext uri="{BB962C8B-B14F-4D97-AF65-F5344CB8AC3E}">
        <p14:creationId xmlns:p14="http://schemas.microsoft.com/office/powerpoint/2010/main" val="29857530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/>
      <p:bldP spid="32" grpId="0"/>
      <p:bldP spid="33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 animBg="1"/>
      <p:bldP spid="50" grpId="1" animBg="1"/>
      <p:bldP spid="51" grpId="0"/>
      <p:bldP spid="51" grpId="1"/>
      <p:bldP spid="52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0"/>
          <p:cNvSpPr txBox="1">
            <a:spLocks noChangeArrowheads="1"/>
          </p:cNvSpPr>
          <p:nvPr/>
        </p:nvSpPr>
        <p:spPr bwMode="auto">
          <a:xfrm>
            <a:off x="408517" y="-192088"/>
            <a:ext cx="11176000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endParaRPr lang="en-US" altLang="en-US" sz="1800" b="1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Bài 2: Tìm các phép tính có kết quả là 2: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pic>
        <p:nvPicPr>
          <p:cNvPr id="4096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17" y="852488"/>
            <a:ext cx="11478683" cy="336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242905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0"/>
          <p:cNvSpPr txBox="1">
            <a:spLocks noChangeArrowheads="1"/>
          </p:cNvSpPr>
          <p:nvPr/>
        </p:nvSpPr>
        <p:spPr bwMode="auto">
          <a:xfrm>
            <a:off x="408517" y="-192088"/>
            <a:ext cx="11176000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endParaRPr lang="en-US" altLang="en-US" sz="1800" b="1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00"/>
                </a:solidFill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</a:rPr>
              <a:t> 2: </a:t>
            </a:r>
            <a:r>
              <a:rPr lang="en-US" altLang="en-US" sz="2800" b="1" dirty="0" err="1">
                <a:solidFill>
                  <a:srgbClr val="FF0000"/>
                </a:solidFill>
              </a:rPr>
              <a:t>Tô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màu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phép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tính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kết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quả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</a:rPr>
              <a:t> 2: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70403" y="1173168"/>
            <a:ext cx="1621367" cy="47783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4 - 2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81800" y="1152525"/>
            <a:ext cx="1621367" cy="47783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3 - 2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091087" y="1143000"/>
            <a:ext cx="1621367" cy="47783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6 - 4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474637" y="2133600"/>
            <a:ext cx="1621367" cy="47783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3 - 1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144003" y="2209800"/>
            <a:ext cx="1621367" cy="47783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5 - 2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807203" y="2209800"/>
            <a:ext cx="1621367" cy="47783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5 - 3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474637" y="3179768"/>
            <a:ext cx="1621367" cy="47783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2 - 1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177870" y="3200400"/>
            <a:ext cx="1621367" cy="47783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2 - 2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07203" y="3179768"/>
            <a:ext cx="1621367" cy="47783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6 - 2</a:t>
            </a:r>
          </a:p>
        </p:txBody>
      </p:sp>
      <p:pic>
        <p:nvPicPr>
          <p:cNvPr id="419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143000"/>
            <a:ext cx="2743200" cy="253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1313406" y="3956843"/>
            <a:ext cx="2269393" cy="1263534"/>
          </a:xfrm>
          <a:prstGeom prst="cloudCallout">
            <a:avLst>
              <a:gd name="adj1" fmla="val -3720"/>
              <a:gd name="adj2" fmla="val -131026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28543" y="4256094"/>
            <a:ext cx="1548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2 - 0 </a:t>
            </a:r>
          </a:p>
        </p:txBody>
      </p:sp>
    </p:spTree>
    <p:extLst>
      <p:ext uri="{BB962C8B-B14F-4D97-AF65-F5344CB8AC3E}">
        <p14:creationId xmlns:p14="http://schemas.microsoft.com/office/powerpoint/2010/main" val="31370673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3" grpId="0" animBg="1"/>
      <p:bldP spid="2" grpId="0" animBg="1"/>
      <p:bldP spid="2" grpId="1" animBg="1"/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0"/>
          <p:cNvSpPr txBox="1">
            <a:spLocks noChangeArrowheads="1"/>
          </p:cNvSpPr>
          <p:nvPr/>
        </p:nvSpPr>
        <p:spPr bwMode="auto">
          <a:xfrm>
            <a:off x="734955" y="-71954"/>
            <a:ext cx="1210223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endParaRPr lang="en-US" altLang="en-US" sz="1800" b="1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00"/>
                </a:solidFill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</a:rPr>
              <a:t> 3: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3200" y="188913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01837" y="1020768"/>
            <a:ext cx="1621367" cy="566963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4 - 1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030637" y="1000125"/>
            <a:ext cx="1621367" cy="56696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5 - 1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859437" y="990600"/>
            <a:ext cx="1621367" cy="56696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6 - 1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969348" y="4017968"/>
            <a:ext cx="1608822" cy="566963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32237" y="4038600"/>
            <a:ext cx="1621367" cy="56696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5 - 5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956803" y="4724400"/>
            <a:ext cx="1621367" cy="56696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6 - 6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746983" y="305296"/>
            <a:ext cx="47785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endParaRPr lang="en-US" sz="16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373037" y="1020768"/>
            <a:ext cx="1621367" cy="566963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3 - 1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544237" y="1046168"/>
            <a:ext cx="1621367" cy="566963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2 - 1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15437" y="1066800"/>
            <a:ext cx="1621367" cy="56696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1 - 1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299203" y="1782765"/>
            <a:ext cx="1621367" cy="566963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4 - 2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128003" y="1762124"/>
            <a:ext cx="1621367" cy="557439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956803" y="1752600"/>
            <a:ext cx="1621367" cy="56696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6 - 2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470403" y="1782765"/>
            <a:ext cx="1621367" cy="566963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3 - 2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641603" y="1808165"/>
            <a:ext cx="1621367" cy="566963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2 - 2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299203" y="2524125"/>
            <a:ext cx="1621367" cy="57143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128003" y="2505075"/>
            <a:ext cx="1621367" cy="56508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5 - 3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956803" y="2493968"/>
            <a:ext cx="1621367" cy="570219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470403" y="2524125"/>
            <a:ext cx="1621367" cy="57143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299203" y="3276600"/>
            <a:ext cx="1621367" cy="566963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4 - 4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128003" y="3267074"/>
            <a:ext cx="1621368" cy="576489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956803" y="3276600"/>
            <a:ext cx="1621367" cy="56696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6 - 4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128003" y="1752600"/>
            <a:ext cx="1621367" cy="566964"/>
          </a:xfrm>
          <a:prstGeom prst="roundRect">
            <a:avLst/>
          </a:prstGeom>
          <a:solidFill>
            <a:srgbClr val="FFC000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5 - 2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470403" y="2524125"/>
            <a:ext cx="1621367" cy="566964"/>
          </a:xfrm>
          <a:prstGeom prst="roundRect">
            <a:avLst/>
          </a:prstGeom>
          <a:solidFill>
            <a:srgbClr val="FFC000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3 - 3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315829" y="2530475"/>
            <a:ext cx="1621367" cy="565080"/>
          </a:xfrm>
          <a:prstGeom prst="roundRect">
            <a:avLst/>
          </a:prstGeom>
          <a:solidFill>
            <a:srgbClr val="FFC000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4 - 3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969348" y="2497223"/>
            <a:ext cx="1621367" cy="566964"/>
          </a:xfrm>
          <a:prstGeom prst="roundRect">
            <a:avLst/>
          </a:prstGeom>
          <a:solidFill>
            <a:srgbClr val="FFC000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6 - 3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138741" y="3276600"/>
            <a:ext cx="1621367" cy="566964"/>
          </a:xfrm>
          <a:prstGeom prst="roundRect">
            <a:avLst/>
          </a:prstGeom>
          <a:solidFill>
            <a:srgbClr val="FFC000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5 - 4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952724" y="4017968"/>
            <a:ext cx="1621367" cy="566963"/>
          </a:xfrm>
          <a:prstGeom prst="roundRect">
            <a:avLst/>
          </a:prstGeom>
          <a:solidFill>
            <a:srgbClr val="FFC000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6 - 5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1758062" y="283123"/>
            <a:ext cx="47785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latin typeface="Times New Roman" pitchFamily="18" charset="0"/>
              </a:rPr>
              <a:t>Nêu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phép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tính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còn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thiếu</a:t>
            </a:r>
            <a:r>
              <a:rPr lang="en-US" sz="2800" b="1" dirty="0">
                <a:latin typeface="Times New Roman" pitchFamily="18" charset="0"/>
              </a:rPr>
              <a:t>:</a:t>
            </a:r>
            <a:endParaRPr lang="en-US" sz="16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2625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305587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CAM DUONG\Desktop\imag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655" y="55501"/>
            <a:ext cx="8940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AutoShape 7" descr="Kết quả hình ảnh cho hình vẽ cái giỏ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4036" name="AutoShape 9" descr="Kết quả hình ảnh cho hình vẽ cái giỏ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8" name="Text Box 652"/>
          <p:cNvSpPr txBox="1">
            <a:spLocks noChangeArrowheads="1"/>
          </p:cNvSpPr>
          <p:nvPr/>
        </p:nvSpPr>
        <p:spPr bwMode="auto">
          <a:xfrm>
            <a:off x="62638" y="231208"/>
            <a:ext cx="465470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Trò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chơi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: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Hái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táo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 </a:t>
            </a:r>
          </a:p>
        </p:txBody>
      </p:sp>
      <p:pic>
        <p:nvPicPr>
          <p:cNvPr id="4403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0" b="11580"/>
          <a:stretch>
            <a:fillRect/>
          </a:stretch>
        </p:blipFill>
        <p:spPr bwMode="auto">
          <a:xfrm>
            <a:off x="1085850" y="4376298"/>
            <a:ext cx="4197349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989" y="1253375"/>
            <a:ext cx="2264833" cy="168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803" y="265574"/>
            <a:ext cx="226906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1616080"/>
            <a:ext cx="23368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185766"/>
            <a:ext cx="2286000" cy="179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0" name="TextBox 9"/>
          <p:cNvSpPr txBox="1">
            <a:spLocks noChangeArrowheads="1"/>
          </p:cNvSpPr>
          <p:nvPr/>
        </p:nvSpPr>
        <p:spPr bwMode="auto">
          <a:xfrm>
            <a:off x="6376798" y="914866"/>
            <a:ext cx="218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B0F0"/>
                </a:solidFill>
                <a:latin typeface="Arial" charset="0"/>
              </a:rPr>
              <a:t>6 -    = 4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6877750" y="898991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?</a:t>
            </a:r>
          </a:p>
        </p:txBody>
      </p:sp>
      <p:sp>
        <p:nvSpPr>
          <p:cNvPr id="43022" name="TextBox 26"/>
          <p:cNvSpPr txBox="1">
            <a:spLocks noChangeArrowheads="1"/>
          </p:cNvSpPr>
          <p:nvPr/>
        </p:nvSpPr>
        <p:spPr bwMode="auto">
          <a:xfrm>
            <a:off x="4136973" y="1828804"/>
            <a:ext cx="205951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B0F0"/>
                </a:solidFill>
                <a:latin typeface="Arial" charset="0"/>
              </a:rPr>
              <a:t>2 - 2 = </a:t>
            </a: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5322376" y="1828804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?</a:t>
            </a:r>
          </a:p>
        </p:txBody>
      </p:sp>
      <p:sp>
        <p:nvSpPr>
          <p:cNvPr id="43024" name="TextBox 28"/>
          <p:cNvSpPr txBox="1">
            <a:spLocks noChangeArrowheads="1"/>
          </p:cNvSpPr>
          <p:nvPr/>
        </p:nvSpPr>
        <p:spPr bwMode="auto">
          <a:xfrm>
            <a:off x="7514712" y="2295530"/>
            <a:ext cx="218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B0F0"/>
                </a:solidFill>
                <a:latin typeface="Arial" charset="0"/>
              </a:rPr>
              <a:t>   - 2 = 2</a:t>
            </a:r>
          </a:p>
        </p:txBody>
      </p:sp>
      <p:sp>
        <p:nvSpPr>
          <p:cNvPr id="43025" name="TextBox 30"/>
          <p:cNvSpPr txBox="1">
            <a:spLocks noChangeArrowheads="1"/>
          </p:cNvSpPr>
          <p:nvPr/>
        </p:nvSpPr>
        <p:spPr bwMode="auto">
          <a:xfrm>
            <a:off x="10038086" y="1850974"/>
            <a:ext cx="218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B0F0"/>
                </a:solidFill>
                <a:latin typeface="Arial" charset="0"/>
              </a:rPr>
              <a:t> 5 -    = 2</a:t>
            </a:r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10656529" y="1860499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?</a:t>
            </a: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6880327" y="894229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5287469" y="1825253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0 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7514712" y="2295530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?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7529990" y="2318506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4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10668768" y="1852936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3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902369" y="1219589"/>
            <a:ext cx="2264833" cy="1764687"/>
            <a:chOff x="179979" y="2268998"/>
            <a:chExt cx="1698625" cy="1570745"/>
          </a:xfrm>
        </p:grpSpPr>
        <p:pic>
          <p:nvPicPr>
            <p:cNvPr id="44065" name="Picture 5" descr="C:\Users\CAM DUONG\Desktop\2000px-Red_apple_with_leaf.svg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79" y="2268998"/>
              <a:ext cx="1698625" cy="1570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66" name="TextBox 1"/>
            <p:cNvSpPr txBox="1">
              <a:spLocks noChangeArrowheads="1"/>
            </p:cNvSpPr>
            <p:nvPr/>
          </p:nvSpPr>
          <p:spPr bwMode="auto">
            <a:xfrm>
              <a:off x="791210" y="2811442"/>
              <a:ext cx="5699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dirty="0">
                  <a:solidFill>
                    <a:srgbClr val="FFFF00"/>
                  </a:solidFill>
                </a:rPr>
                <a:t>1</a:t>
              </a:r>
            </a:p>
          </p:txBody>
        </p: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6073881" y="242603"/>
            <a:ext cx="2264833" cy="1750540"/>
            <a:chOff x="186214" y="1795462"/>
            <a:chExt cx="1698625" cy="1524000"/>
          </a:xfrm>
        </p:grpSpPr>
        <p:pic>
          <p:nvPicPr>
            <p:cNvPr id="44063" name="Picture 5" descr="C:\Users\CAM DUONG\Desktop\2000px-Red_apple_with_leaf.svg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14" y="1795462"/>
              <a:ext cx="1698625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64" name="TextBox 30"/>
            <p:cNvSpPr txBox="1">
              <a:spLocks noChangeArrowheads="1"/>
            </p:cNvSpPr>
            <p:nvPr/>
          </p:nvSpPr>
          <p:spPr bwMode="auto">
            <a:xfrm>
              <a:off x="791210" y="2352675"/>
              <a:ext cx="569912" cy="591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FFFF00"/>
                  </a:solidFill>
                </a:rPr>
                <a:t>2</a:t>
              </a: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7149678" y="1599454"/>
            <a:ext cx="2457991" cy="1775513"/>
            <a:chOff x="186214" y="1795462"/>
            <a:chExt cx="1698625" cy="1524000"/>
          </a:xfrm>
        </p:grpSpPr>
        <p:pic>
          <p:nvPicPr>
            <p:cNvPr id="44061" name="Picture 5" descr="C:\Users\CAM DUONG\Desktop\2000px-Red_apple_with_leaf.svg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14" y="1795462"/>
              <a:ext cx="1698625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62" name="TextBox 34"/>
            <p:cNvSpPr txBox="1">
              <a:spLocks noChangeArrowheads="1"/>
            </p:cNvSpPr>
            <p:nvPr/>
          </p:nvSpPr>
          <p:spPr bwMode="auto">
            <a:xfrm>
              <a:off x="791210" y="2352675"/>
              <a:ext cx="569912" cy="588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9707651" y="1166355"/>
            <a:ext cx="2412304" cy="1813834"/>
            <a:chOff x="186214" y="1795462"/>
            <a:chExt cx="1698625" cy="1524000"/>
          </a:xfrm>
        </p:grpSpPr>
        <p:pic>
          <p:nvPicPr>
            <p:cNvPr id="44059" name="Picture 5" descr="C:\Users\CAM DUONG\Desktop\2000px-Red_apple_with_leaf.svg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14" y="1795462"/>
              <a:ext cx="1698625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60" name="TextBox 37"/>
            <p:cNvSpPr txBox="1">
              <a:spLocks noChangeArrowheads="1"/>
            </p:cNvSpPr>
            <p:nvPr/>
          </p:nvSpPr>
          <p:spPr bwMode="auto">
            <a:xfrm>
              <a:off x="791210" y="2352675"/>
              <a:ext cx="5699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FFFF00"/>
                  </a:solidFill>
                </a:rPr>
                <a:t>4</a:t>
              </a:r>
            </a:p>
          </p:txBody>
        </p:sp>
      </p:grpSp>
      <p:pic>
        <p:nvPicPr>
          <p:cNvPr id="4" name="Bé Khoẻ Bé Ngoan - Nguyệt Hằ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000" end="110826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99861" y="6254310"/>
            <a:ext cx="649817" cy="487363"/>
          </a:xfrm>
          <a:prstGeom prst="rect">
            <a:avLst/>
          </a:prstGeom>
        </p:spPr>
      </p:pic>
      <p:pic>
        <p:nvPicPr>
          <p:cNvPr id="44" name="Bé Khoẻ Bé Ngoan - Nguyệt Hằ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33426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79968" y="6254310"/>
            <a:ext cx="649817" cy="487363"/>
          </a:xfrm>
          <a:prstGeom prst="rect">
            <a:avLst/>
          </a:prstGeom>
        </p:spPr>
      </p:pic>
      <p:pic>
        <p:nvPicPr>
          <p:cNvPr id="40" name="Bé Khoẻ Bé Ngoan - Nguyệt Hằ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00" end="126526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3280" y="6254309"/>
            <a:ext cx="649817" cy="487363"/>
          </a:xfrm>
          <a:prstGeom prst="rect">
            <a:avLst/>
          </a:prstGeom>
        </p:spPr>
      </p:pic>
      <p:pic>
        <p:nvPicPr>
          <p:cNvPr id="42" name="Bé Khoẻ Bé Ngoan - Nguyệt Hằ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800" end="119326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37481" y="6254308"/>
            <a:ext cx="649817" cy="487363"/>
          </a:xfrm>
          <a:prstGeom prst="rect">
            <a:avLst/>
          </a:prstGeom>
        </p:spPr>
      </p:pic>
      <p:sp>
        <p:nvSpPr>
          <p:cNvPr id="39" name="Rectangle: Rounded Corners 179">
            <a:extLst/>
          </p:cNvPr>
          <p:cNvSpPr/>
          <p:nvPr/>
        </p:nvSpPr>
        <p:spPr>
          <a:xfrm>
            <a:off x="73818" y="835491"/>
            <a:ext cx="2068513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1" name="Rectangle: Rounded Corners 180">
            <a:extLst/>
          </p:cNvPr>
          <p:cNvSpPr/>
          <p:nvPr/>
        </p:nvSpPr>
        <p:spPr>
          <a:xfrm>
            <a:off x="72231" y="835491"/>
            <a:ext cx="2090737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43" name="Rectangle: Rounded Corners 181">
            <a:extLst/>
          </p:cNvPr>
          <p:cNvSpPr/>
          <p:nvPr/>
        </p:nvSpPr>
        <p:spPr>
          <a:xfrm>
            <a:off x="76992" y="816441"/>
            <a:ext cx="2065338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5" name="Rectangle: Rounded Corners 182">
            <a:extLst/>
          </p:cNvPr>
          <p:cNvSpPr/>
          <p:nvPr/>
        </p:nvSpPr>
        <p:spPr>
          <a:xfrm>
            <a:off x="35718" y="821203"/>
            <a:ext cx="2106613" cy="110331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6" name="Rectangle: Rounded Corners 183">
            <a:extLst/>
          </p:cNvPr>
          <p:cNvSpPr/>
          <p:nvPr/>
        </p:nvSpPr>
        <p:spPr>
          <a:xfrm>
            <a:off x="57942" y="825966"/>
            <a:ext cx="2090738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47" name="Rectangle: Rounded Corners 184">
            <a:extLst/>
          </p:cNvPr>
          <p:cNvSpPr/>
          <p:nvPr/>
        </p:nvSpPr>
        <p:spPr>
          <a:xfrm>
            <a:off x="45242" y="838666"/>
            <a:ext cx="2103438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48" name="Rectangle: Rounded Corners 186">
            <a:extLst/>
          </p:cNvPr>
          <p:cNvSpPr/>
          <p:nvPr/>
        </p:nvSpPr>
        <p:spPr>
          <a:xfrm>
            <a:off x="59531" y="838666"/>
            <a:ext cx="2078037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49" name="Rectangle: Rounded Corners 3">
            <a:extLst/>
          </p:cNvPr>
          <p:cNvSpPr/>
          <p:nvPr/>
        </p:nvSpPr>
        <p:spPr>
          <a:xfrm>
            <a:off x="34131" y="838666"/>
            <a:ext cx="2103437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50" name="Rectangle: Rounded Corners 179">
            <a:extLst/>
          </p:cNvPr>
          <p:cNvSpPr/>
          <p:nvPr/>
        </p:nvSpPr>
        <p:spPr>
          <a:xfrm>
            <a:off x="73817" y="886655"/>
            <a:ext cx="2068513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51" name="Rectangle: Rounded Corners 180">
            <a:extLst/>
          </p:cNvPr>
          <p:cNvSpPr/>
          <p:nvPr/>
        </p:nvSpPr>
        <p:spPr>
          <a:xfrm>
            <a:off x="72230" y="886655"/>
            <a:ext cx="2090737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52" name="Rectangle: Rounded Corners 181">
            <a:extLst/>
          </p:cNvPr>
          <p:cNvSpPr/>
          <p:nvPr/>
        </p:nvSpPr>
        <p:spPr>
          <a:xfrm>
            <a:off x="76991" y="867605"/>
            <a:ext cx="2065338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53" name="Rectangle: Rounded Corners 182">
            <a:extLst/>
          </p:cNvPr>
          <p:cNvSpPr/>
          <p:nvPr/>
        </p:nvSpPr>
        <p:spPr>
          <a:xfrm>
            <a:off x="35717" y="872367"/>
            <a:ext cx="2106613" cy="110331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54" name="Rectangle: Rounded Corners 183">
            <a:extLst/>
          </p:cNvPr>
          <p:cNvSpPr/>
          <p:nvPr/>
        </p:nvSpPr>
        <p:spPr>
          <a:xfrm>
            <a:off x="57941" y="877130"/>
            <a:ext cx="2090738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55" name="Rectangle: Rounded Corners 184">
            <a:extLst/>
          </p:cNvPr>
          <p:cNvSpPr/>
          <p:nvPr/>
        </p:nvSpPr>
        <p:spPr>
          <a:xfrm>
            <a:off x="45241" y="889830"/>
            <a:ext cx="2103438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56" name="Rectangle: Rounded Corners 186">
            <a:extLst/>
          </p:cNvPr>
          <p:cNvSpPr/>
          <p:nvPr/>
        </p:nvSpPr>
        <p:spPr>
          <a:xfrm>
            <a:off x="59530" y="889830"/>
            <a:ext cx="2078037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57" name="Rectangle: Rounded Corners 3">
            <a:extLst/>
          </p:cNvPr>
          <p:cNvSpPr/>
          <p:nvPr/>
        </p:nvSpPr>
        <p:spPr>
          <a:xfrm>
            <a:off x="34130" y="889830"/>
            <a:ext cx="2103437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58" name="Rectangle: Rounded Corners 179">
            <a:extLst/>
          </p:cNvPr>
          <p:cNvSpPr/>
          <p:nvPr/>
        </p:nvSpPr>
        <p:spPr>
          <a:xfrm>
            <a:off x="80167" y="898089"/>
            <a:ext cx="2068513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59" name="Rectangle: Rounded Corners 180">
            <a:extLst/>
          </p:cNvPr>
          <p:cNvSpPr/>
          <p:nvPr/>
        </p:nvSpPr>
        <p:spPr>
          <a:xfrm>
            <a:off x="78580" y="898089"/>
            <a:ext cx="2090737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60" name="Rectangle: Rounded Corners 181">
            <a:extLst/>
          </p:cNvPr>
          <p:cNvSpPr/>
          <p:nvPr/>
        </p:nvSpPr>
        <p:spPr>
          <a:xfrm>
            <a:off x="83341" y="879039"/>
            <a:ext cx="2065338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61" name="Rectangle: Rounded Corners 182">
            <a:extLst/>
          </p:cNvPr>
          <p:cNvSpPr/>
          <p:nvPr/>
        </p:nvSpPr>
        <p:spPr>
          <a:xfrm>
            <a:off x="42067" y="883801"/>
            <a:ext cx="2106613" cy="110331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62" name="Rectangle: Rounded Corners 183">
            <a:extLst/>
          </p:cNvPr>
          <p:cNvSpPr/>
          <p:nvPr/>
        </p:nvSpPr>
        <p:spPr>
          <a:xfrm>
            <a:off x="64291" y="888564"/>
            <a:ext cx="2090738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63" name="Rectangle: Rounded Corners 184">
            <a:extLst/>
          </p:cNvPr>
          <p:cNvSpPr/>
          <p:nvPr/>
        </p:nvSpPr>
        <p:spPr>
          <a:xfrm>
            <a:off x="51591" y="901264"/>
            <a:ext cx="2103438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64" name="Rectangle: Rounded Corners 186">
            <a:extLst/>
          </p:cNvPr>
          <p:cNvSpPr/>
          <p:nvPr/>
        </p:nvSpPr>
        <p:spPr>
          <a:xfrm>
            <a:off x="65880" y="901264"/>
            <a:ext cx="2078037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65" name="Rectangle: Rounded Corners 3">
            <a:extLst/>
          </p:cNvPr>
          <p:cNvSpPr/>
          <p:nvPr/>
        </p:nvSpPr>
        <p:spPr>
          <a:xfrm>
            <a:off x="40480" y="901264"/>
            <a:ext cx="2103437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66" name="Rectangle: Rounded Corners 179">
            <a:extLst/>
          </p:cNvPr>
          <p:cNvSpPr/>
          <p:nvPr/>
        </p:nvSpPr>
        <p:spPr>
          <a:xfrm>
            <a:off x="94452" y="918844"/>
            <a:ext cx="2068513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67" name="Rectangle: Rounded Corners 180">
            <a:extLst/>
          </p:cNvPr>
          <p:cNvSpPr/>
          <p:nvPr/>
        </p:nvSpPr>
        <p:spPr>
          <a:xfrm>
            <a:off x="92865" y="918844"/>
            <a:ext cx="2090737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68" name="Rectangle: Rounded Corners 181">
            <a:extLst/>
          </p:cNvPr>
          <p:cNvSpPr/>
          <p:nvPr/>
        </p:nvSpPr>
        <p:spPr>
          <a:xfrm>
            <a:off x="97626" y="899794"/>
            <a:ext cx="2065338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69" name="Rectangle: Rounded Corners 182">
            <a:extLst/>
          </p:cNvPr>
          <p:cNvSpPr/>
          <p:nvPr/>
        </p:nvSpPr>
        <p:spPr>
          <a:xfrm>
            <a:off x="56352" y="904556"/>
            <a:ext cx="2106613" cy="110331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70" name="Rectangle: Rounded Corners 183">
            <a:extLst/>
          </p:cNvPr>
          <p:cNvSpPr/>
          <p:nvPr/>
        </p:nvSpPr>
        <p:spPr>
          <a:xfrm>
            <a:off x="78576" y="909319"/>
            <a:ext cx="2090738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71" name="Rectangle: Rounded Corners 184">
            <a:extLst/>
          </p:cNvPr>
          <p:cNvSpPr/>
          <p:nvPr/>
        </p:nvSpPr>
        <p:spPr>
          <a:xfrm>
            <a:off x="65876" y="922019"/>
            <a:ext cx="2103438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72" name="Rectangle: Rounded Corners 186">
            <a:extLst/>
          </p:cNvPr>
          <p:cNvSpPr/>
          <p:nvPr/>
        </p:nvSpPr>
        <p:spPr>
          <a:xfrm>
            <a:off x="80165" y="922019"/>
            <a:ext cx="2078037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73" name="Rectangle: Rounded Corners 3">
            <a:extLst/>
          </p:cNvPr>
          <p:cNvSpPr/>
          <p:nvPr/>
        </p:nvSpPr>
        <p:spPr>
          <a:xfrm>
            <a:off x="54765" y="922019"/>
            <a:ext cx="2103437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</p:spTree>
    <p:extLst>
      <p:ext uri="{BB962C8B-B14F-4D97-AF65-F5344CB8AC3E}">
        <p14:creationId xmlns:p14="http://schemas.microsoft.com/office/powerpoint/2010/main" val="246471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5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25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25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25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250"/>
                            </p:stCondLst>
                            <p:childTnLst>
                              <p:par>
                                <p:cTn id="7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89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-0.20122 0.4775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69" y="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1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000"/>
                            </p:stCondLst>
                            <p:childTnLst>
                              <p:par>
                                <p:cTn id="1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0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 nodeType="clickPar">
                      <p:stCondLst>
                        <p:cond delay="0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5249E-6 3.7037E-7 L -0.35121 0.63403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61" y="3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 nodeType="clickPar">
                      <p:stCondLst>
                        <p:cond delay="0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0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0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80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90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 nodeType="clickPar">
                      <p:stCondLst>
                        <p:cond delay="0"/>
                      </p:stCondLst>
                      <p:childTnLst>
                        <p:par>
                          <p:cTn id="2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 nodeType="clickPar">
                      <p:stCondLst>
                        <p:cond delay="indefinite"/>
                      </p:stCondLst>
                      <p:childTnLst>
                        <p:par>
                          <p:cTn id="2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 nodeType="clickPar">
                      <p:stCondLst>
                        <p:cond delay="indefinite"/>
                      </p:stCondLst>
                      <p:childTnLst>
                        <p:par>
                          <p:cTn id="2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1015E-6 -2.96296E-6 L -0.41369 0.42755 " pathEditMode="relative" rAng="0" ptsTypes="AA">
                                      <p:cBhvr>
                                        <p:cTn id="2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85" y="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 nodeType="clickPar">
                      <p:stCondLst>
                        <p:cond delay="0"/>
                      </p:stCondLst>
                      <p:childTnLst>
                        <p:par>
                          <p:cTn id="3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2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3500"/>
                            </p:stCondLst>
                            <p:childTnLst>
                              <p:par>
                                <p:cTn id="32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4000"/>
                            </p:stCondLst>
                            <p:childTnLst>
                              <p:par>
                                <p:cTn id="32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90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 nodeType="clickPar">
                      <p:stCondLst>
                        <p:cond delay="0"/>
                      </p:stCondLst>
                      <p:childTnLst>
                        <p:par>
                          <p:cTn id="3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 nodeType="clickPar">
                      <p:stCondLst>
                        <p:cond delay="indefinite"/>
                      </p:stCondLst>
                      <p:childTnLst>
                        <p:par>
                          <p:cTn id="3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 nodeType="clickPar">
                      <p:stCondLst>
                        <p:cond delay="indefinite"/>
                      </p:stCondLst>
                      <p:childTnLst>
                        <p:par>
                          <p:cTn id="3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868E-6 -2.22222E-6 L -0.57576 0.46875 " pathEditMode="relative" rAng="0" ptsTypes="AA">
                                      <p:cBhvr>
                                        <p:cTn id="39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95" y="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0" dur="8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6" dur="690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4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2" dur="71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4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8" dur="720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4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43020" grpId="0"/>
      <p:bldP spid="43020" grpId="1"/>
      <p:bldP spid="23" grpId="0"/>
      <p:bldP spid="23" grpId="1"/>
      <p:bldP spid="23" grpId="2"/>
      <p:bldP spid="43022" grpId="0"/>
      <p:bldP spid="43022" grpId="1"/>
      <p:bldP spid="43022" grpId="2"/>
      <p:bldP spid="28" grpId="0"/>
      <p:bldP spid="28" grpId="1"/>
      <p:bldP spid="28" grpId="2"/>
      <p:bldP spid="43024" grpId="0"/>
      <p:bldP spid="43024" grpId="1"/>
      <p:bldP spid="43025" grpId="0"/>
      <p:bldP spid="43025" grpId="1"/>
      <p:bldP spid="32" grpId="0"/>
      <p:bldP spid="32" grpId="1"/>
      <p:bldP spid="32" grpId="2"/>
      <p:bldP spid="20" grpId="0"/>
      <p:bldP spid="20" grpId="1"/>
      <p:bldP spid="20" grpId="2"/>
      <p:bldP spid="21" grpId="0"/>
      <p:bldP spid="21" grpId="1"/>
      <p:bldP spid="22" grpId="0"/>
      <p:bldP spid="22" grpId="1"/>
      <p:bldP spid="22" grpId="2"/>
      <p:bldP spid="24" grpId="0"/>
      <p:bldP spid="24" grpId="1"/>
      <p:bldP spid="29" grpId="0"/>
      <p:bldP spid="29" grpId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8" grpId="2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6" grpId="2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4" grpId="2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2" grpId="2" animBg="1"/>
      <p:bldP spid="73" grpId="0" animBg="1"/>
      <p:bldP spid="7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99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/>
          </p:cNvPr>
          <p:cNvSpPr/>
          <p:nvPr/>
        </p:nvSpPr>
        <p:spPr>
          <a:xfrm>
            <a:off x="905475" y="1524000"/>
            <a:ext cx="3492668" cy="954088"/>
          </a:xfrm>
          <a:prstGeom prst="roundRect">
            <a:avLst/>
          </a:prstGeom>
          <a:solidFill>
            <a:srgbClr val="CEF3FE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SG" sz="4000" b="1" kern="0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    3 – 1 = </a:t>
            </a:r>
            <a:endParaRPr lang="en-SG" sz="4000" kern="0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14" name="Rectangle: Rounded Corners 3">
            <a:extLst/>
          </p:cNvPr>
          <p:cNvSpPr/>
          <p:nvPr/>
        </p:nvSpPr>
        <p:spPr>
          <a:xfrm>
            <a:off x="3094163" y="1649819"/>
            <a:ext cx="821132" cy="71238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SG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SG" sz="40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: Rounded Corners 3">
            <a:extLst/>
          </p:cNvPr>
          <p:cNvSpPr/>
          <p:nvPr/>
        </p:nvSpPr>
        <p:spPr>
          <a:xfrm>
            <a:off x="939345" y="2627312"/>
            <a:ext cx="3466407" cy="954088"/>
          </a:xfrm>
          <a:prstGeom prst="roundRect">
            <a:avLst/>
          </a:prstGeom>
          <a:solidFill>
            <a:srgbClr val="CEF3FE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SG" sz="4000" b="1" kern="0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    5 – 2 = </a:t>
            </a:r>
            <a:endParaRPr lang="en-SG" sz="4000" kern="0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16" name="Rectangle: Rounded Corners 3">
            <a:extLst/>
          </p:cNvPr>
          <p:cNvSpPr/>
          <p:nvPr/>
        </p:nvSpPr>
        <p:spPr>
          <a:xfrm>
            <a:off x="3084003" y="2743211"/>
            <a:ext cx="831292" cy="71238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SG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SG" sz="40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: Rounded Corners 3">
            <a:extLst/>
          </p:cNvPr>
          <p:cNvSpPr/>
          <p:nvPr/>
        </p:nvSpPr>
        <p:spPr>
          <a:xfrm>
            <a:off x="920874" y="3770312"/>
            <a:ext cx="3466407" cy="954088"/>
          </a:xfrm>
          <a:prstGeom prst="roundRect">
            <a:avLst/>
          </a:prstGeom>
          <a:solidFill>
            <a:srgbClr val="CEF3FE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SG" sz="4000" b="1" kern="0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    4 – 3 = </a:t>
            </a:r>
            <a:endParaRPr lang="en-SG" sz="4000" kern="0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20" name="Rectangle: Rounded Corners 3">
            <a:extLst/>
          </p:cNvPr>
          <p:cNvSpPr/>
          <p:nvPr/>
        </p:nvSpPr>
        <p:spPr>
          <a:xfrm>
            <a:off x="3078461" y="3894524"/>
            <a:ext cx="820211" cy="71238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SG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SG" sz="40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: Rounded Corners 3">
            <a:extLst/>
          </p:cNvPr>
          <p:cNvSpPr/>
          <p:nvPr/>
        </p:nvSpPr>
        <p:spPr>
          <a:xfrm>
            <a:off x="6737008" y="1560512"/>
            <a:ext cx="3524592" cy="954088"/>
          </a:xfrm>
          <a:prstGeom prst="roundRect">
            <a:avLst/>
          </a:prstGeom>
          <a:solidFill>
            <a:srgbClr val="CEF3FE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SG" sz="4000" b="1" kern="0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    6 – 6 = </a:t>
            </a:r>
            <a:endParaRPr lang="en-SG" sz="4000" kern="0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22" name="Rectangle: Rounded Corners 3">
            <a:extLst/>
          </p:cNvPr>
          <p:cNvSpPr/>
          <p:nvPr/>
        </p:nvSpPr>
        <p:spPr>
          <a:xfrm>
            <a:off x="8875205" y="1636713"/>
            <a:ext cx="817419" cy="71238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SG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SG" sz="40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: Rounded Corners 3">
            <a:extLst/>
          </p:cNvPr>
          <p:cNvSpPr/>
          <p:nvPr/>
        </p:nvSpPr>
        <p:spPr>
          <a:xfrm>
            <a:off x="6741624" y="2667000"/>
            <a:ext cx="3553229" cy="954088"/>
          </a:xfrm>
          <a:prstGeom prst="roundRect">
            <a:avLst/>
          </a:prstGeom>
          <a:solidFill>
            <a:srgbClr val="CEF3FE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SG" sz="4000" b="1" kern="0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    5 –       = 2</a:t>
            </a:r>
            <a:endParaRPr lang="en-SG" sz="4000" kern="0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24" name="Rectangle: Rounded Corners 3">
            <a:extLst/>
          </p:cNvPr>
          <p:cNvSpPr/>
          <p:nvPr/>
        </p:nvSpPr>
        <p:spPr>
          <a:xfrm>
            <a:off x="8065188" y="2743211"/>
            <a:ext cx="787861" cy="71238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SG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SG" sz="40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: Rounded Corners 3">
            <a:extLst/>
          </p:cNvPr>
          <p:cNvSpPr/>
          <p:nvPr/>
        </p:nvSpPr>
        <p:spPr>
          <a:xfrm>
            <a:off x="6772104" y="3810000"/>
            <a:ext cx="3489496" cy="954088"/>
          </a:xfrm>
          <a:prstGeom prst="roundRect">
            <a:avLst/>
          </a:prstGeom>
          <a:solidFill>
            <a:srgbClr val="CEF3FE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SG" sz="4000" b="1" kern="0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          – 1 = 3 </a:t>
            </a:r>
            <a:endParaRPr lang="en-SG" sz="4000" kern="0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26" name="Rectangle: Rounded Corners 3">
            <a:extLst/>
          </p:cNvPr>
          <p:cNvSpPr/>
          <p:nvPr/>
        </p:nvSpPr>
        <p:spPr>
          <a:xfrm>
            <a:off x="7240393" y="3935830"/>
            <a:ext cx="798481" cy="71238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SG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SG" sz="40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25111" y="3957567"/>
            <a:ext cx="1127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91720" y="2758669"/>
            <a:ext cx="1127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58820" y="2743200"/>
            <a:ext cx="1127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25574" y="1646001"/>
            <a:ext cx="789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47739" y="3894513"/>
            <a:ext cx="1127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956489" y="1676400"/>
            <a:ext cx="1127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509518" y="74518"/>
            <a:ext cx="60433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Trò</a:t>
            </a:r>
            <a:r>
              <a:rPr lang="en-US" sz="6000" b="1" kern="0" dirty="0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kern="0" dirty="0" err="1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chơi</a:t>
            </a:r>
            <a:r>
              <a:rPr lang="en-US" sz="6000" b="1" kern="0" dirty="0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6000" b="1" kern="0" dirty="0" err="1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Đố</a:t>
            </a:r>
            <a:r>
              <a:rPr lang="en-US" sz="6000" b="1" kern="0" dirty="0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kern="0" dirty="0" err="1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vui</a:t>
            </a:r>
            <a:r>
              <a:rPr lang="en-US" sz="6000" b="1" kern="0" dirty="0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194333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4" grpId="1" animBg="1"/>
      <p:bldP spid="15" grpId="0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2" grpId="0" animBg="1"/>
      <p:bldP spid="22" grpId="1" animBg="1"/>
      <p:bldP spid="23" grpId="0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14" y="0"/>
            <a:ext cx="121919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4331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579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3" t="3087" r="22487" b="2980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WordArt 3"/>
          <p:cNvSpPr>
            <a:spLocks noChangeArrowheads="1" noChangeShapeType="1" noTextEdit="1"/>
          </p:cNvSpPr>
          <p:nvPr/>
        </p:nvSpPr>
        <p:spPr bwMode="auto">
          <a:xfrm>
            <a:off x="1200151" y="692150"/>
            <a:ext cx="9956800" cy="1447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4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9933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Chân thành cảm ơn các thầy cô giáo!</a:t>
            </a:r>
            <a:endParaRPr lang="en-US" sz="4400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993366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7652" name="WordArt 4"/>
          <p:cNvSpPr>
            <a:spLocks noChangeArrowheads="1" noChangeShapeType="1" noTextEdit="1"/>
          </p:cNvSpPr>
          <p:nvPr/>
        </p:nvSpPr>
        <p:spPr bwMode="auto">
          <a:xfrm>
            <a:off x="4064000" y="4852988"/>
            <a:ext cx="7315200" cy="1600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  <a:cs typeface="Arial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  <a:cs typeface="Arial" charset="0"/>
              </a:rPr>
              <a:t>Chóc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  <a:cs typeface="Arial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  <a:cs typeface="Arial" charset="0"/>
              </a:rPr>
              <a:t>c¸c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  <a:cs typeface="Arial" charset="0"/>
              </a:rPr>
              <a:t> con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  <a:cs typeface="Arial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  <a:cs typeface="Arial" charset="0"/>
              </a:rPr>
              <a:t>ngoan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  <a:cs typeface="Arial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  <a:cs typeface="Arial" charset="0"/>
              </a:rPr>
              <a:t>häc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  <a:cs typeface="Arial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  <a:cs typeface="Arial" charset="0"/>
              </a:rPr>
              <a:t>giái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  <a:cs typeface="Arial" charset="0"/>
              </a:rPr>
              <a:t>! </a:t>
            </a:r>
          </a:p>
        </p:txBody>
      </p:sp>
      <p:sp>
        <p:nvSpPr>
          <p:cNvPr id="27654" name="WordArt 6"/>
          <p:cNvSpPr>
            <a:spLocks noChangeArrowheads="1" noChangeShapeType="1" noTextEdit="1"/>
          </p:cNvSpPr>
          <p:nvPr/>
        </p:nvSpPr>
        <p:spPr bwMode="auto">
          <a:xfrm>
            <a:off x="5486400" y="4314825"/>
            <a:ext cx="3759200" cy="914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</a:rPr>
              <a:t> Chµo c¸c con !</a:t>
            </a:r>
          </a:p>
        </p:txBody>
      </p:sp>
      <p:sp>
        <p:nvSpPr>
          <p:cNvPr id="27655" name="WordArt 7"/>
          <p:cNvSpPr>
            <a:spLocks noChangeArrowheads="1" noChangeShapeType="1" noTextEdit="1"/>
          </p:cNvSpPr>
          <p:nvPr/>
        </p:nvSpPr>
        <p:spPr bwMode="auto">
          <a:xfrm>
            <a:off x="6659033" y="2667005"/>
            <a:ext cx="13523384" cy="16557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</a:rPr>
              <a:t>KÝnh chóc c¸c thÇy c« m¹nh khoÎ, h¹nh phóc!</a:t>
            </a:r>
          </a:p>
        </p:txBody>
      </p:sp>
      <p:pic>
        <p:nvPicPr>
          <p:cNvPr id="47111" name="Picture 6" descr="3_5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033" y="3505200"/>
            <a:ext cx="53467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13" descr="flora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88" y="1809750"/>
            <a:ext cx="84243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13" descr="flora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737" y="1809750"/>
            <a:ext cx="844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13" descr="flora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4" y="2190750"/>
            <a:ext cx="84243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13" descr="flora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284" y="2038350"/>
            <a:ext cx="84454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223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66 0.01063 L -1.73194 0.02104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427" y="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4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55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4" presetID="55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5" presetID="55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81" presetID="55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92" presetID="55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98" presetID="55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  <p:bldP spid="27651" grpId="1" animBg="1"/>
      <p:bldP spid="27651" grpId="2" animBg="1"/>
      <p:bldP spid="27651" grpId="3" animBg="1"/>
      <p:bldP spid="27651" grpId="4" animBg="1"/>
      <p:bldP spid="27651" grpId="5" animBg="1"/>
      <p:bldP spid="27654" grpId="0" animBg="1"/>
      <p:bldP spid="27654" grpId="1" animBg="1"/>
      <p:bldP spid="27654" grpId="2" animBg="1"/>
      <p:bldP spid="27654" grpId="3" animBg="1"/>
      <p:bldP spid="27654" grpId="4" animBg="1"/>
      <p:bldP spid="27654" grpId="5" animBg="1"/>
      <p:bldP spid="2765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Khoẻ Bé Ngoan - Nguyệt Hằ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26526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3340" y="3032923"/>
            <a:ext cx="649817" cy="487363"/>
          </a:xfrm>
          <a:prstGeom prst="rect">
            <a:avLst/>
          </a:prstGeom>
        </p:spPr>
      </p:pic>
      <p:pic>
        <p:nvPicPr>
          <p:cNvPr id="3" name="Bé Khoẻ Bé Ngoan - Nguyệt Hằ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800" end="110326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3339" y="4041375"/>
            <a:ext cx="649817" cy="487363"/>
          </a:xfrm>
          <a:prstGeom prst="rect">
            <a:avLst/>
          </a:prstGeom>
        </p:spPr>
      </p:pic>
      <p:pic>
        <p:nvPicPr>
          <p:cNvPr id="4" name="Múa hát Thiếu nhi _ TIỂU HỌC 6_ DV HEO CON XINH TRÒ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4397.5504" end="133927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23035" y="6044444"/>
            <a:ext cx="604840" cy="453630"/>
          </a:xfrm>
          <a:prstGeom prst="rect">
            <a:avLst/>
          </a:prstGeom>
        </p:spPr>
      </p:pic>
      <p:pic>
        <p:nvPicPr>
          <p:cNvPr id="5" name="Múa hát Thiếu nhi _ TIỂU HỌC 6_ DV HEO CON XINH TRÒ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1200" end="115303.49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8117" y="6044449"/>
            <a:ext cx="691887" cy="51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73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14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1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55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46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94" y="2658118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94" y="569615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95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414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9" y="910027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AutoShape 10"/>
          <p:cNvSpPr>
            <a:spLocks noChangeArrowheads="1"/>
          </p:cNvSpPr>
          <p:nvPr/>
        </p:nvSpPr>
        <p:spPr bwMode="auto">
          <a:xfrm>
            <a:off x="1541563" y="1371600"/>
            <a:ext cx="8558415" cy="1524000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 thuộc các phép tính trừ trong phạm vi 6</a:t>
            </a: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4" name="TextBox 1"/>
          <p:cNvSpPr txBox="1">
            <a:spLocks noChangeArrowheads="1"/>
          </p:cNvSpPr>
          <p:nvPr/>
        </p:nvSpPr>
        <p:spPr bwMode="auto">
          <a:xfrm>
            <a:off x="2438400" y="817563"/>
            <a:ext cx="7721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</a:rPr>
              <a:t>DẶN DÒ</a:t>
            </a:r>
          </a:p>
        </p:txBody>
      </p:sp>
      <p:sp>
        <p:nvSpPr>
          <p:cNvPr id="46085" name="AutoShape 10"/>
          <p:cNvSpPr>
            <a:spLocks noChangeArrowheads="1"/>
          </p:cNvSpPr>
          <p:nvPr/>
        </p:nvSpPr>
        <p:spPr bwMode="auto">
          <a:xfrm>
            <a:off x="1612666" y="3062288"/>
            <a:ext cx="8487311" cy="1524000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Tìm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các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tình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huống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thực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tế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liên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quan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đến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phép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tính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trừ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đã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học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để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chia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sẻ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trước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lớp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1395439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9" name="TextBox 51"/>
          <p:cNvSpPr txBox="1">
            <a:spLocks noChangeArrowheads="1"/>
          </p:cNvSpPr>
          <p:nvPr/>
        </p:nvSpPr>
        <p:spPr bwMode="auto">
          <a:xfrm>
            <a:off x="3286256" y="161946"/>
            <a:ext cx="739563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PHÉP TRỪ TRONG PHẠM VI 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1600" y="922713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– 1 = 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261600" y="922713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1 = 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133600" y="906838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– 1 = 1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165600" y="922713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1 = 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197600" y="922713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1 = 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229600" y="922713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1 = 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136367" y="17553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– 2 = 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168367" y="1739491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2 = 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200367" y="17553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2 = 2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232367" y="17553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2 = 3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264367" y="17553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2 = 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4168367" y="2577691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3 = 0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200367" y="25935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3 = 1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232367" y="25935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3 = 2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264367" y="25935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3 = 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200367" y="3439328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4 = 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232367" y="3439328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4 = 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0264367" y="3447641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4 = 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232367" y="4294154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5 = 0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264367" y="4294154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5 = 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256053" y="5176053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6 = 0</a:t>
            </a:r>
          </a:p>
        </p:txBody>
      </p:sp>
    </p:spTree>
    <p:extLst>
      <p:ext uri="{BB962C8B-B14F-4D97-AF65-F5344CB8AC3E}">
        <p14:creationId xmlns:p14="http://schemas.microsoft.com/office/powerpoint/2010/main" val="1397995230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609600"/>
            <a:ext cx="113792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354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05419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1600" y="914400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– 1 = 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261600" y="914400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1 = 5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33600" y="898525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– 1 = 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165600" y="914400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1 = 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197600" y="914400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1 = 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229600" y="914400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1 = 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33600" y="1752600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– 2 = 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165600" y="1736725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2 = 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197600" y="1752600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2 = 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229600" y="1752600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2 = 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261600" y="1752600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2 =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165600" y="2574925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3 = 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197600" y="2590800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3 = 1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229600" y="2590800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3 = 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261600" y="2590800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3 = 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197600" y="3444875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4 = 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229600" y="3444875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4 = 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261600" y="3444875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4 = 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229600" y="4283075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5 = 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261600" y="4283075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5 = 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261600" y="5181600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6 = 0</a:t>
            </a:r>
          </a:p>
        </p:txBody>
      </p:sp>
      <p:sp>
        <p:nvSpPr>
          <p:cNvPr id="34839" name="TextBox 51"/>
          <p:cNvSpPr txBox="1">
            <a:spLocks noChangeArrowheads="1"/>
          </p:cNvSpPr>
          <p:nvPr/>
        </p:nvSpPr>
        <p:spPr bwMode="auto">
          <a:xfrm>
            <a:off x="3286256" y="161946"/>
            <a:ext cx="739563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PHÉP TRỪ TRONG PHẠM VI 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1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– 1 = 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261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1 = 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133600" y="89852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– 1 = 1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165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1 = 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197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1 = 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229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1 = 4</a:t>
            </a:r>
          </a:p>
        </p:txBody>
      </p:sp>
      <p:sp>
        <p:nvSpPr>
          <p:cNvPr id="3" name="Rectangle 2"/>
          <p:cNvSpPr/>
          <p:nvPr/>
        </p:nvSpPr>
        <p:spPr>
          <a:xfrm>
            <a:off x="6913673" y="914403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81673" y="914403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49673" y="90609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17672" y="914403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945673" y="914403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977673" y="914403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136367" y="17553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– 2 = 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168367" y="1739491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2 = 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200367" y="17553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2 = 2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232367" y="17553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2 = 3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264367" y="17553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2 = 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50389" y="1769248"/>
            <a:ext cx="38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889840" y="1747075"/>
            <a:ext cx="38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918212" y="1763701"/>
            <a:ext cx="38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954897" y="1755388"/>
            <a:ext cx="38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983269" y="1763701"/>
            <a:ext cx="38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4168367" y="2577691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3 = 0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200367" y="25935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3 = 1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232367" y="25935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3 = 2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264367" y="25935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3 = 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200367" y="3447641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4 = 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232367" y="3447641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4 = 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0264367" y="3447641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4 = 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232367" y="4277528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5 = 0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264367" y="4277528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5 = 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256053" y="51843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6 = 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28085" y="260210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899713" y="2593793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8956457" y="260210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976516" y="260210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919772" y="345834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956457" y="3450032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0984829" y="345834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964769" y="428964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0984829" y="428964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816" name="Rectangle 34815"/>
          <p:cNvSpPr/>
          <p:nvPr/>
        </p:nvSpPr>
        <p:spPr>
          <a:xfrm>
            <a:off x="10976516" y="5195698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764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34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0" grpId="0" animBg="1"/>
      <p:bldP spid="31" grpId="0" animBg="1"/>
      <p:bldP spid="32" grpId="0" animBg="1"/>
      <p:bldP spid="3" grpId="0"/>
      <p:bldP spid="15" grpId="0"/>
      <p:bldP spid="20" grpId="0"/>
      <p:bldP spid="21" grpId="0"/>
      <p:bldP spid="39" grpId="0"/>
      <p:bldP spid="40" grpId="0"/>
      <p:bldP spid="36" grpId="0" animBg="1"/>
      <p:bldP spid="37" grpId="0" animBg="1"/>
      <p:bldP spid="38" grpId="0" animBg="1"/>
      <p:bldP spid="41" grpId="0" animBg="1"/>
      <p:bldP spid="42" grpId="0" animBg="1"/>
      <p:bldP spid="2" grpId="0"/>
      <p:bldP spid="43" grpId="0"/>
      <p:bldP spid="44" grpId="0"/>
      <p:bldP spid="45" grpId="0"/>
      <p:bldP spid="46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33" grpId="0"/>
      <p:bldP spid="35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348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9" name="TextBox 51"/>
          <p:cNvSpPr txBox="1">
            <a:spLocks noChangeArrowheads="1"/>
          </p:cNvSpPr>
          <p:nvPr/>
        </p:nvSpPr>
        <p:spPr bwMode="auto">
          <a:xfrm>
            <a:off x="3286256" y="161946"/>
            <a:ext cx="739563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PHÉP TRỪ TRONG PHẠM VI 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1600" y="922713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– 1 = 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261600" y="922713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1 = 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133600" y="906838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– 1 = 1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165600" y="922713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1 = 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197600" y="922713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1 = 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229600" y="922713"/>
            <a:ext cx="1828800" cy="533400"/>
          </a:xfrm>
          <a:prstGeom prst="roundRect">
            <a:avLst>
              <a:gd name="adj" fmla="val 2483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1 = 4</a:t>
            </a:r>
          </a:p>
        </p:txBody>
      </p:sp>
      <p:sp>
        <p:nvSpPr>
          <p:cNvPr id="3" name="Rectangle 2"/>
          <p:cNvSpPr/>
          <p:nvPr/>
        </p:nvSpPr>
        <p:spPr>
          <a:xfrm>
            <a:off x="6389953" y="92271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17641" y="914403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445641" y="92271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136367" y="17553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– 2 = 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168367" y="1739491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2 = 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200367" y="17553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2 = 2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232367" y="17553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2 = 3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264367" y="17553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2 = 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18357" y="1769248"/>
            <a:ext cx="38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394493" y="1763701"/>
            <a:ext cx="38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451237" y="1763701"/>
            <a:ext cx="38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4168367" y="2577691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3 = 0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200367" y="25935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3 = 1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232367" y="25935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3 = 2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264367" y="25935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3 = 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200367" y="3439328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4 = 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232367" y="3439328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4 = 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0264367" y="3447641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4 = 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232367" y="4294154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5 = 0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264367" y="4294154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5 = 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256053" y="5176053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6 = 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96053" y="260210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452797" y="260210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396053" y="3450032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0452797" y="3450032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0452797" y="4306271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816" name="Rectangle 34815"/>
          <p:cNvSpPr/>
          <p:nvPr/>
        </p:nvSpPr>
        <p:spPr>
          <a:xfrm>
            <a:off x="10444484" y="518738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8229596" y="922709"/>
            <a:ext cx="18288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1 = 4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232363" y="1755362"/>
            <a:ext cx="18288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2 = 3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232363" y="2593562"/>
            <a:ext cx="18288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3 = 2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232363" y="3439324"/>
            <a:ext cx="18288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4 = 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232363" y="4294150"/>
            <a:ext cx="18288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5 = 0</a:t>
            </a:r>
          </a:p>
        </p:txBody>
      </p:sp>
      <p:sp>
        <p:nvSpPr>
          <p:cNvPr id="4" name="Rectangle 3"/>
          <p:cNvSpPr/>
          <p:nvPr/>
        </p:nvSpPr>
        <p:spPr>
          <a:xfrm>
            <a:off x="8406195" y="947388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8406191" y="177472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8406191" y="260205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406191" y="346205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8406191" y="4311158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4165596" y="922709"/>
            <a:ext cx="18288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1 = 2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4168363" y="1739487"/>
            <a:ext cx="18288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2 = 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4168363" y="2577687"/>
            <a:ext cx="18288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3 = 0</a:t>
            </a:r>
          </a:p>
        </p:txBody>
      </p:sp>
      <p:sp>
        <p:nvSpPr>
          <p:cNvPr id="5" name="Rectangle 4"/>
          <p:cNvSpPr/>
          <p:nvPr/>
        </p:nvSpPr>
        <p:spPr>
          <a:xfrm>
            <a:off x="4345717" y="2591174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345713" y="1763834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345713" y="947384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101596" y="922709"/>
            <a:ext cx="18288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– 1 = 0</a:t>
            </a:r>
          </a:p>
        </p:txBody>
      </p:sp>
      <p:sp>
        <p:nvSpPr>
          <p:cNvPr id="6" name="Rectangle 5"/>
          <p:cNvSpPr/>
          <p:nvPr/>
        </p:nvSpPr>
        <p:spPr>
          <a:xfrm>
            <a:off x="274502" y="94848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5470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4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1" grpId="0" animBg="1"/>
      <p:bldP spid="3" grpId="0"/>
      <p:bldP spid="20" grpId="0"/>
      <p:bldP spid="40" grpId="1"/>
      <p:bldP spid="36" grpId="0" animBg="1"/>
      <p:bldP spid="38" grpId="0" animBg="1"/>
      <p:bldP spid="42" grpId="0" animBg="1"/>
      <p:bldP spid="2" grpId="0"/>
      <p:bldP spid="44" grpId="0"/>
      <p:bldP spid="46" grpId="1"/>
      <p:bldP spid="48" grpId="0" animBg="1"/>
      <p:bldP spid="50" grpId="0" animBg="1"/>
      <p:bldP spid="51" grpId="0" animBg="1"/>
      <p:bldP spid="53" grpId="0" animBg="1"/>
      <p:bldP spid="55" grpId="0" animBg="1"/>
      <p:bldP spid="56" grpId="0" animBg="1"/>
      <p:bldP spid="33" grpId="0"/>
      <p:bldP spid="58" grpId="1"/>
      <p:bldP spid="59" grpId="0"/>
      <p:bldP spid="61" grpId="1"/>
      <p:bldP spid="63" grpId="1"/>
      <p:bldP spid="34816" grpId="1"/>
      <p:bldP spid="64" grpId="0" animBg="1"/>
      <p:bldP spid="65" grpId="0" animBg="1"/>
      <p:bldP spid="66" grpId="0" animBg="1"/>
      <p:bldP spid="67" grpId="0" animBg="1"/>
      <p:bldP spid="68" grpId="0" animBg="1"/>
      <p:bldP spid="4" grpId="0"/>
      <p:bldP spid="69" grpId="0"/>
      <p:bldP spid="70" grpId="0"/>
      <p:bldP spid="71" grpId="0"/>
      <p:bldP spid="72" grpId="0"/>
      <p:bldP spid="73" grpId="0" animBg="1"/>
      <p:bldP spid="74" grpId="0" animBg="1"/>
      <p:bldP spid="75" grpId="0" animBg="1"/>
      <p:bldP spid="5" grpId="0"/>
      <p:bldP spid="76" grpId="0"/>
      <p:bldP spid="77" grpId="0"/>
      <p:bldP spid="78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1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– 1 = 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261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1 = 5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33600" y="89852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– 1 = 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165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1 = 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197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1 = 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229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1 = 4</a:t>
            </a:r>
          </a:p>
        </p:txBody>
      </p:sp>
      <p:pic>
        <p:nvPicPr>
          <p:cNvPr id="39" name="Picture 13" descr="Rose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53378">
            <a:off x="11597229" y="1014430"/>
            <a:ext cx="53763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3" descr="Rose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74862">
            <a:off x="7559090" y="1017963"/>
            <a:ext cx="53763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Rose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98164">
            <a:off x="3513678" y="999374"/>
            <a:ext cx="53763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1" name="TextBox 51"/>
          <p:cNvSpPr txBox="1">
            <a:spLocks noChangeArrowheads="1"/>
          </p:cNvSpPr>
          <p:nvPr/>
        </p:nvSpPr>
        <p:spPr bwMode="auto">
          <a:xfrm>
            <a:off x="3245156" y="161942"/>
            <a:ext cx="739563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PHÉP TRỪ TRONG PHẠM VI 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133600" y="17526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– 2 = 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165600" y="173672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2 = 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6197600" y="17526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2 = 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229600" y="17526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2 = 3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261600" y="17526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2 = 4</a:t>
            </a:r>
          </a:p>
        </p:txBody>
      </p:sp>
      <p:pic>
        <p:nvPicPr>
          <p:cNvPr id="56" name="Picture 8" descr="APPL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517" y="1769977"/>
            <a:ext cx="4064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8" descr="APPL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1793875"/>
            <a:ext cx="4064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Rounded Rectangle 59"/>
          <p:cNvSpPr/>
          <p:nvPr/>
        </p:nvSpPr>
        <p:spPr>
          <a:xfrm>
            <a:off x="4165600" y="257492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3 = 0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197600" y="25908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3 = 1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229600" y="25908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3 = 2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0261600" y="25908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3 = 3</a:t>
            </a:r>
          </a:p>
        </p:txBody>
      </p:sp>
      <p:pic>
        <p:nvPicPr>
          <p:cNvPr id="64" name="Picture 13" descr="Rose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25511">
            <a:off x="6207734" y="2701925"/>
            <a:ext cx="53763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3" descr="Rose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69506">
            <a:off x="10271734" y="2726489"/>
            <a:ext cx="53763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ounded Rectangle 65"/>
          <p:cNvSpPr/>
          <p:nvPr/>
        </p:nvSpPr>
        <p:spPr>
          <a:xfrm>
            <a:off x="6197600" y="344487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4 = 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229600" y="344487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4 = 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261600" y="344487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4 = 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229600" y="428307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5 = 0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0261600" y="428307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5 = 1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0261600" y="51816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6 = 0</a:t>
            </a:r>
          </a:p>
        </p:txBody>
      </p:sp>
      <p:pic>
        <p:nvPicPr>
          <p:cNvPr id="72" name="Picture 8" descr="APPL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384" y="3486816"/>
            <a:ext cx="40640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8" descr="APPL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4308031"/>
            <a:ext cx="4064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9831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1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1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49" grpId="0" animBg="1"/>
      <p:bldP spid="51" grpId="0" animBg="1"/>
      <p:bldP spid="53" grpId="0" animBg="1"/>
      <p:bldP spid="54" grpId="0" animBg="1"/>
      <p:bldP spid="55" grpId="0" animBg="1"/>
      <p:bldP spid="60" grpId="0" animBg="1"/>
      <p:bldP spid="61" grpId="0" animBg="1"/>
      <p:bldP spid="62" grpId="0" animBg="1"/>
      <p:bldP spid="63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1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– 1 = 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261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1 = 5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33600" y="89852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– 1 = 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165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1 = 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197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1 = 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229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1 = 4</a:t>
            </a:r>
          </a:p>
        </p:txBody>
      </p:sp>
      <p:pic>
        <p:nvPicPr>
          <p:cNvPr id="39" name="Picture 13" descr="Rose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53378">
            <a:off x="10375718" y="1014428"/>
            <a:ext cx="53763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3" descr="Rose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74862">
            <a:off x="7467646" y="1009650"/>
            <a:ext cx="53763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Rose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98164">
            <a:off x="3397295" y="1016000"/>
            <a:ext cx="53763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1" name="TextBox 51"/>
          <p:cNvSpPr txBox="1">
            <a:spLocks noChangeArrowheads="1"/>
          </p:cNvSpPr>
          <p:nvPr/>
        </p:nvSpPr>
        <p:spPr bwMode="auto">
          <a:xfrm>
            <a:off x="3947604" y="161940"/>
            <a:ext cx="739563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PHÉP TRỪ TRONG PHẠM VI 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133600" y="17526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– 2 = 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165600" y="173672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2 = 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6197600" y="17526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2 = 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229600" y="17526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2 = 3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261600" y="17526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2 = 4</a:t>
            </a:r>
          </a:p>
        </p:txBody>
      </p:sp>
      <p:pic>
        <p:nvPicPr>
          <p:cNvPr id="56" name="Picture 8" descr="APPL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830" y="1736725"/>
            <a:ext cx="4064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Rounded Rectangle 59"/>
          <p:cNvSpPr/>
          <p:nvPr/>
        </p:nvSpPr>
        <p:spPr>
          <a:xfrm>
            <a:off x="4165600" y="257492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3 = 0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197600" y="25908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3 = 1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229600" y="25908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3 = 2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0261600" y="25908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3 = 3</a:t>
            </a:r>
          </a:p>
        </p:txBody>
      </p:sp>
      <p:pic>
        <p:nvPicPr>
          <p:cNvPr id="64" name="Picture 13" descr="Rose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25511">
            <a:off x="6287305" y="2709753"/>
            <a:ext cx="53763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3" descr="Rose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69506">
            <a:off x="10958993" y="2709863"/>
            <a:ext cx="53763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ounded Rectangle 65"/>
          <p:cNvSpPr/>
          <p:nvPr/>
        </p:nvSpPr>
        <p:spPr>
          <a:xfrm>
            <a:off x="6197600" y="344487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4 = 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229600" y="344487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4 = 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261600" y="344487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4 = 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229600" y="428307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5 = 0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0261600" y="428307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5 = 1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0261600" y="51816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6 = 0</a:t>
            </a:r>
          </a:p>
        </p:txBody>
      </p:sp>
      <p:pic>
        <p:nvPicPr>
          <p:cNvPr id="72" name="Picture 8" descr="APPL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139" y="4283075"/>
            <a:ext cx="40640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8" descr="APPL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983" y="2647427"/>
            <a:ext cx="4064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PPL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981075"/>
            <a:ext cx="4064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APPL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299715"/>
            <a:ext cx="4064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" descr="APPL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940887"/>
            <a:ext cx="4064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3665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49" grpId="0" animBg="1"/>
      <p:bldP spid="51" grpId="0" animBg="1"/>
      <p:bldP spid="53" grpId="0" animBg="1"/>
      <p:bldP spid="54" grpId="0" animBg="1"/>
      <p:bldP spid="55" grpId="0" animBg="1"/>
      <p:bldP spid="60" grpId="0" animBg="1"/>
      <p:bldP spid="61" grpId="0" animBg="1"/>
      <p:bldP spid="62" grpId="0" animBg="1"/>
      <p:bldP spid="63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91788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1890</TotalTime>
  <Words>1265</Words>
  <Application>Microsoft Office PowerPoint</Application>
  <PresentationFormat>Widescreen</PresentationFormat>
  <Paragraphs>354</Paragraphs>
  <Slides>26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等线</vt:lpstr>
      <vt:lpstr>.VnTime</vt:lpstr>
      <vt:lpstr>Arial</vt:lpstr>
      <vt:lpstr>Calibri</vt:lpstr>
      <vt:lpstr>Gill Sans MT</vt:lpstr>
      <vt:lpstr>Goudy Old Style</vt:lpstr>
      <vt:lpstr>HP001 4 hàng</vt:lpstr>
      <vt:lpstr>Times New Roman</vt:lpstr>
      <vt:lpstr>ClassicFrameVTI</vt:lpstr>
      <vt:lpstr>Chủ đề của Office</vt:lpstr>
      <vt:lpstr>1_Chủ đề của Office</vt:lpstr>
      <vt:lpstr>2_Chủ đề của Office</vt:lpstr>
      <vt:lpstr>1_Office Theme</vt:lpstr>
      <vt:lpstr>3_Chủ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ADMIN</cp:lastModifiedBy>
  <cp:revision>76</cp:revision>
  <dcterms:created xsi:type="dcterms:W3CDTF">2020-08-10T03:18:16Z</dcterms:created>
  <dcterms:modified xsi:type="dcterms:W3CDTF">2025-05-19T15:17:12Z</dcterms:modified>
</cp:coreProperties>
</file>