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61" r:id="rId3"/>
    <p:sldId id="262" r:id="rId4"/>
    <p:sldId id="273" r:id="rId5"/>
    <p:sldId id="274" r:id="rId6"/>
    <p:sldId id="275" r:id="rId7"/>
    <p:sldId id="276" r:id="rId8"/>
    <p:sldId id="277" r:id="rId9"/>
    <p:sldId id="265" r:id="rId10"/>
    <p:sldId id="278" r:id="rId11"/>
    <p:sldId id="279" r:id="rId12"/>
    <p:sldId id="280" r:id="rId13"/>
    <p:sldId id="281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6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0" autoAdjust="0"/>
    <p:restoredTop sz="85039" autoAdjust="0"/>
  </p:normalViewPr>
  <p:slideViewPr>
    <p:cSldViewPr snapToGrid="0">
      <p:cViewPr>
        <p:scale>
          <a:sx n="102" d="100"/>
          <a:sy n="102" d="100"/>
        </p:scale>
        <p:origin x="666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5689B-7E92-4F4C-9BCB-95736C1A90D1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4AAB3-D60C-4677-847A-DBC2F6E2F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22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AEB60-99A9-4C2A-B45F-67F01884EB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90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5"/>
            <a:ext cx="12192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399E41-FC14-6D9C-08D6-8F34F9E17D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C6197-4CCC-CE92-65A0-37569BCF76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0100" y="-62968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53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86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57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3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AFFBB62-0F43-F70E-904F-34AD14D6F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4692101"/>
            <a:ext cx="12192000" cy="2165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C37AE6-512B-9DAC-8492-275C928E6F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A8B56-997A-66F5-357C-2E471963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5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415F8-3D27-0CF8-532C-00E0B3D79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6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74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06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3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08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797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0607-3D3D-42E6-8712-B3AEDA4BB00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CB070-2F19-40D5-88B1-AED5BE6185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43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3D9D873-FC09-D51B-BB78-4C0D4EEF5B5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B2FFE-7A84-6BF8-42A8-6BE95545E8E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9DBD2-1CAF-6AD4-A7A1-C77B9B2CC7D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33C303-02C5-C3D8-DE9A-9983AAD3DF7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96547F-B886-AC0E-3C3B-DA17732EB13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95FE18-2778-CAEE-E3DD-710E2F2F09A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E8163C-827D-E862-05A0-62350192562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6F44F1-24F1-0434-BF01-3AE381F3E91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A2DC7B-31F6-457B-B869-F89C895F75A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970100" y="-62968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6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4">
            <a:extLst>
              <a:ext uri="{FF2B5EF4-FFF2-40B4-BE49-F238E27FC236}">
                <a16:creationId xmlns:a16="http://schemas.microsoft.com/office/drawing/2014/main" id="{8A27AC03-82C7-1CF4-F1E3-EC911919D0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/>
          <a:stretch/>
        </p:blipFill>
        <p:spPr>
          <a:xfrm>
            <a:off x="0" y="3429000"/>
            <a:ext cx="8585200" cy="3152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78D4D2-1D3C-40E7-B722-FD7AAE06B0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5"/>
          <a:stretch/>
        </p:blipFill>
        <p:spPr>
          <a:xfrm>
            <a:off x="7378700" y="4222550"/>
            <a:ext cx="4813300" cy="263544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2F6D15-6FFC-61D5-FE8E-AF1B99456A63}"/>
              </a:ext>
            </a:extLst>
          </p:cNvPr>
          <p:cNvGrpSpPr/>
          <p:nvPr/>
        </p:nvGrpSpPr>
        <p:grpSpPr>
          <a:xfrm>
            <a:off x="4292600" y="312910"/>
            <a:ext cx="4116445" cy="1046787"/>
            <a:chOff x="544455" y="3355061"/>
            <a:chExt cx="3911599" cy="953685"/>
          </a:xfrm>
        </p:grpSpPr>
        <p:sp>
          <p:nvSpPr>
            <p:cNvPr id="14" name="Rectangle: Rounded Corners 18">
              <a:extLst>
                <a:ext uri="{FF2B5EF4-FFF2-40B4-BE49-F238E27FC236}">
                  <a16:creationId xmlns:a16="http://schemas.microsoft.com/office/drawing/2014/main" id="{B6A4B086-A05D-6C56-7F8D-6AE99E73BA23}"/>
                </a:ext>
              </a:extLst>
            </p:cNvPr>
            <p:cNvSpPr/>
            <p:nvPr/>
          </p:nvSpPr>
          <p:spPr>
            <a:xfrm>
              <a:off x="602425" y="3355061"/>
              <a:ext cx="3853629" cy="953685"/>
            </a:xfrm>
            <a:prstGeom prst="roundRect">
              <a:avLst>
                <a:gd name="adj" fmla="val 50000"/>
              </a:avLst>
            </a:prstGeom>
            <a:solidFill>
              <a:srgbClr val="AA613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文本框 39">
              <a:extLst>
                <a:ext uri="{FF2B5EF4-FFF2-40B4-BE49-F238E27FC236}">
                  <a16:creationId xmlns:a16="http://schemas.microsoft.com/office/drawing/2014/main" id="{411E0752-F1D3-06BA-5D79-14EAA15FA4BF}"/>
                </a:ext>
              </a:extLst>
            </p:cNvPr>
            <p:cNvSpPr txBox="1"/>
            <p:nvPr/>
          </p:nvSpPr>
          <p:spPr>
            <a:xfrm>
              <a:off x="544455" y="3539305"/>
              <a:ext cx="38536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i="0" u="none" strike="noStrike" kern="1200" cap="none" spc="0" normalizeH="0" baseline="0" noProof="0" dirty="0">
                  <a:ln w="38100">
                    <a:noFill/>
                  </a:ln>
                  <a:solidFill>
                    <a:schemeClr val="bg1"/>
                  </a:solidFill>
                  <a:uLnTx/>
                  <a:uFillTx/>
                  <a:latin typeface="#9Slide07 IcielNabila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Luyện</a:t>
              </a:r>
              <a:r>
                <a:rPr kumimoji="0" lang="vi-VN" altLang="zh-CN" sz="4400" i="0" u="none" strike="noStrike" kern="1200" cap="none" spc="0" normalizeH="0" noProof="0" dirty="0">
                  <a:ln w="38100">
                    <a:noFill/>
                  </a:ln>
                  <a:solidFill>
                    <a:schemeClr val="bg1"/>
                  </a:solidFill>
                  <a:uLnTx/>
                  <a:uFillTx/>
                  <a:latin typeface="#9Slide07 IcielNabila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tập</a:t>
              </a:r>
              <a:endParaRPr kumimoji="0" lang="zh-CN" altLang="en-US" sz="4400" i="0" u="none" strike="noStrike" kern="1200" cap="none" spc="0" normalizeH="0" baseline="0" noProof="0" dirty="0">
                <a:ln w="38100">
                  <a:noFill/>
                </a:ln>
                <a:solidFill>
                  <a:schemeClr val="bg1"/>
                </a:solidFill>
                <a:uLnTx/>
                <a:uFillTx/>
                <a:latin typeface="#9Slide07 IcielNabila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30" y="1635844"/>
            <a:ext cx="10058400" cy="27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F254E0-5856-6F84-44CB-DE76FEDB0CE8}"/>
              </a:ext>
            </a:extLst>
          </p:cNvPr>
          <p:cNvSpPr txBox="1"/>
          <p:nvPr/>
        </p:nvSpPr>
        <p:spPr>
          <a:xfrm>
            <a:off x="2509935" y="131025"/>
            <a:ext cx="9377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chỉ đặc điểm trong các câu đố trên.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C97A84-95BA-8092-F683-052E41850DFF}"/>
              </a:ext>
            </a:extLst>
          </p:cNvPr>
          <p:cNvGrpSpPr/>
          <p:nvPr/>
        </p:nvGrpSpPr>
        <p:grpSpPr>
          <a:xfrm>
            <a:off x="-176642" y="-594957"/>
            <a:ext cx="3145883" cy="3145883"/>
            <a:chOff x="-151029" y="-404638"/>
            <a:chExt cx="3145883" cy="3145883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A52A0A6F-6696-44A3-8794-2A55285AE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602DCF-E05D-4383-D352-D35581B266F4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2: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34FC579-8D44-5005-1BB4-75AA2DEB2B11}"/>
              </a:ext>
            </a:extLst>
          </p:cNvPr>
          <p:cNvSpPr txBox="1"/>
          <p:nvPr/>
        </p:nvSpPr>
        <p:spPr>
          <a:xfrm>
            <a:off x="162318" y="2550926"/>
            <a:ext cx="118673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C46700"/>
                </a:solidFill>
                <a:latin typeface="Cambria" panose="02040503050406030204" pitchFamily="18" charset="0"/>
              </a:rPr>
              <a:t>Ruột dài từ mũi đến chân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Mũi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mòn ruột cũng dần dần mòn theo.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(Là cái gì?)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467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391588" y="3207268"/>
            <a:ext cx="3152194" cy="769441"/>
            <a:chOff x="-1736243" y="4969009"/>
            <a:chExt cx="4013298" cy="811750"/>
          </a:xfrm>
        </p:grpSpPr>
        <p:sp>
          <p:nvSpPr>
            <p:cNvPr id="57" name="Rectangle: Rounded Corners 10">
              <a:extLst>
                <a:ext uri="{FF2B5EF4-FFF2-40B4-BE49-F238E27FC236}">
                  <a16:creationId xmlns:a16="http://schemas.microsoft.com/office/drawing/2014/main" id="{162C9355-17A5-DC96-5777-FE8CC9BCC0F8}"/>
                </a:ext>
              </a:extLst>
            </p:cNvPr>
            <p:cNvSpPr/>
            <p:nvPr/>
          </p:nvSpPr>
          <p:spPr>
            <a:xfrm>
              <a:off x="-729188" y="4978400"/>
              <a:ext cx="1999188" cy="733254"/>
            </a:xfrm>
            <a:prstGeom prst="roundRect">
              <a:avLst/>
            </a:prstGeom>
            <a:noFill/>
            <a:ln w="38100">
              <a:solidFill>
                <a:srgbClr val="589C2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7A659C0-6E3E-24B3-7CB9-49DF8CA56054}"/>
                </a:ext>
              </a:extLst>
            </p:cNvPr>
            <p:cNvSpPr txBox="1"/>
            <p:nvPr/>
          </p:nvSpPr>
          <p:spPr>
            <a:xfrm>
              <a:off x="-1736243" y="4969009"/>
              <a:ext cx="4013298" cy="81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mòn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12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34FC579-8D44-5005-1BB4-75AA2DEB2B11}"/>
              </a:ext>
            </a:extLst>
          </p:cNvPr>
          <p:cNvSpPr txBox="1"/>
          <p:nvPr/>
        </p:nvSpPr>
        <p:spPr>
          <a:xfrm>
            <a:off x="324636" y="2438899"/>
            <a:ext cx="118673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Nhỏ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như cái kẹo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dirty="0">
                <a:solidFill>
                  <a:srgbClr val="C46700"/>
                </a:solidFill>
                <a:latin typeface="Cambria" panose="02040503050406030204" pitchFamily="18" charset="0"/>
              </a:rPr>
              <a:t>Dẻo</a:t>
            </a:r>
            <a:r>
              <a:rPr lang="vi-VN" sz="4400" b="1" dirty="0">
                <a:solidFill>
                  <a:srgbClr val="C46700"/>
                </a:solidFill>
                <a:latin typeface="Cambria" panose="02040503050406030204" pitchFamily="18" charset="0"/>
              </a:rPr>
              <a:t> như bánh giầy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trò lâu nay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dirty="0">
                <a:solidFill>
                  <a:srgbClr val="C46700"/>
                </a:solidFill>
                <a:latin typeface="Cambria" panose="02040503050406030204" pitchFamily="18" charset="0"/>
              </a:rPr>
              <a:t>Vẫn</a:t>
            </a:r>
            <a:r>
              <a:rPr lang="vi-VN" sz="4400" b="1" dirty="0">
                <a:solidFill>
                  <a:srgbClr val="C46700"/>
                </a:solidFill>
                <a:latin typeface="Cambria" panose="02040503050406030204" pitchFamily="18" charset="0"/>
              </a:rPr>
              <a:t> dùng đến nó.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467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(Là cái gì?)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467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254E0-5856-6F84-44CB-DE76FEDB0CE8}"/>
              </a:ext>
            </a:extLst>
          </p:cNvPr>
          <p:cNvSpPr txBox="1"/>
          <p:nvPr/>
        </p:nvSpPr>
        <p:spPr>
          <a:xfrm>
            <a:off x="2509935" y="131025"/>
            <a:ext cx="9377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chỉ đặc điểm trong các câu đố trên.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C97A84-95BA-8092-F683-052E41850DFF}"/>
              </a:ext>
            </a:extLst>
          </p:cNvPr>
          <p:cNvGrpSpPr/>
          <p:nvPr/>
        </p:nvGrpSpPr>
        <p:grpSpPr>
          <a:xfrm>
            <a:off x="-176642" y="-594957"/>
            <a:ext cx="3145883" cy="3145883"/>
            <a:chOff x="-151029" y="-404638"/>
            <a:chExt cx="3145883" cy="3145883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A52A0A6F-6696-44A3-8794-2A55285AE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602DCF-E05D-4383-D352-D35581B266F4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2: 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06124" y="2438899"/>
            <a:ext cx="3152194" cy="769441"/>
            <a:chOff x="-1736243" y="4969009"/>
            <a:chExt cx="4013298" cy="811750"/>
          </a:xfrm>
        </p:grpSpPr>
        <p:sp>
          <p:nvSpPr>
            <p:cNvPr id="57" name="Rectangle: Rounded Corners 10">
              <a:extLst>
                <a:ext uri="{FF2B5EF4-FFF2-40B4-BE49-F238E27FC236}">
                  <a16:creationId xmlns:a16="http://schemas.microsoft.com/office/drawing/2014/main" id="{162C9355-17A5-DC96-5777-FE8CC9BCC0F8}"/>
                </a:ext>
              </a:extLst>
            </p:cNvPr>
            <p:cNvSpPr/>
            <p:nvPr/>
          </p:nvSpPr>
          <p:spPr>
            <a:xfrm>
              <a:off x="-729188" y="4978400"/>
              <a:ext cx="1999188" cy="733254"/>
            </a:xfrm>
            <a:prstGeom prst="roundRect">
              <a:avLst/>
            </a:prstGeom>
            <a:noFill/>
            <a:ln w="38100">
              <a:solidFill>
                <a:srgbClr val="589C2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7A659C0-6E3E-24B3-7CB9-49DF8CA56054}"/>
                </a:ext>
              </a:extLst>
            </p:cNvPr>
            <p:cNvSpPr txBox="1"/>
            <p:nvPr/>
          </p:nvSpPr>
          <p:spPr>
            <a:xfrm>
              <a:off x="-1736243" y="4969009"/>
              <a:ext cx="4013298" cy="81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Nhỏ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88624" y="3099453"/>
            <a:ext cx="3152194" cy="769441"/>
            <a:chOff x="-1736243" y="4969009"/>
            <a:chExt cx="4013298" cy="811750"/>
          </a:xfrm>
        </p:grpSpPr>
        <p:sp>
          <p:nvSpPr>
            <p:cNvPr id="14" name="Rectangle: Rounded Corners 10">
              <a:extLst>
                <a:ext uri="{FF2B5EF4-FFF2-40B4-BE49-F238E27FC236}">
                  <a16:creationId xmlns:a16="http://schemas.microsoft.com/office/drawing/2014/main" id="{162C9355-17A5-DC96-5777-FE8CC9BCC0F8}"/>
                </a:ext>
              </a:extLst>
            </p:cNvPr>
            <p:cNvSpPr/>
            <p:nvPr/>
          </p:nvSpPr>
          <p:spPr>
            <a:xfrm>
              <a:off x="-729188" y="4978400"/>
              <a:ext cx="1999188" cy="733254"/>
            </a:xfrm>
            <a:prstGeom prst="roundRect">
              <a:avLst/>
            </a:prstGeom>
            <a:noFill/>
            <a:ln w="38100">
              <a:solidFill>
                <a:srgbClr val="589C2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A659C0-6E3E-24B3-7CB9-49DF8CA56054}"/>
                </a:ext>
              </a:extLst>
            </p:cNvPr>
            <p:cNvSpPr txBox="1"/>
            <p:nvPr/>
          </p:nvSpPr>
          <p:spPr>
            <a:xfrm>
              <a:off x="-1736243" y="4969009"/>
              <a:ext cx="4013298" cy="81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Dẻo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87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F254E0-5856-6F84-44CB-DE76FEDB0CE8}"/>
              </a:ext>
            </a:extLst>
          </p:cNvPr>
          <p:cNvSpPr txBox="1"/>
          <p:nvPr/>
        </p:nvSpPr>
        <p:spPr>
          <a:xfrm>
            <a:off x="2509935" y="131025"/>
            <a:ext cx="9377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Đặt một câu nêu đặc điểm của đồ vật ở trường, 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C97A84-95BA-8092-F683-052E41850DFF}"/>
              </a:ext>
            </a:extLst>
          </p:cNvPr>
          <p:cNvGrpSpPr/>
          <p:nvPr/>
        </p:nvGrpSpPr>
        <p:grpSpPr>
          <a:xfrm>
            <a:off x="-176642" y="-594957"/>
            <a:ext cx="3145883" cy="3145883"/>
            <a:chOff x="-151029" y="-404638"/>
            <a:chExt cx="3145883" cy="3145883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A52A0A6F-6696-44A3-8794-2A55285AE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602DCF-E05D-4383-D352-D35581B266F4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8932" y="3276908"/>
            <a:ext cx="4006329" cy="1862062"/>
            <a:chOff x="-1685391" y="4465199"/>
            <a:chExt cx="5131516" cy="3342566"/>
          </a:xfrm>
        </p:grpSpPr>
        <p:sp>
          <p:nvSpPr>
            <p:cNvPr id="17" name="Rectangle: Rounded Corners 10">
              <a:extLst>
                <a:ext uri="{FF2B5EF4-FFF2-40B4-BE49-F238E27FC236}">
                  <a16:creationId xmlns:a16="http://schemas.microsoft.com/office/drawing/2014/main" id="{162C9355-17A5-DC96-5777-FE8CC9BCC0F8}"/>
                </a:ext>
              </a:extLst>
            </p:cNvPr>
            <p:cNvSpPr/>
            <p:nvPr/>
          </p:nvSpPr>
          <p:spPr>
            <a:xfrm>
              <a:off x="-1607136" y="4465199"/>
              <a:ext cx="4945817" cy="3342566"/>
            </a:xfrm>
            <a:prstGeom prst="roundRect">
              <a:avLst/>
            </a:prstGeom>
            <a:noFill/>
            <a:ln w="38100">
              <a:solidFill>
                <a:srgbClr val="589C2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A659C0-6E3E-24B3-7CB9-49DF8CA56054}"/>
                </a:ext>
              </a:extLst>
            </p:cNvPr>
            <p:cNvSpPr txBox="1"/>
            <p:nvPr/>
          </p:nvSpPr>
          <p:spPr>
            <a:xfrm>
              <a:off x="-1685391" y="5016097"/>
              <a:ext cx="5131516" cy="259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M</a:t>
              </a: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: Thân trống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nâu bóng.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D98DDD-707A-BB0D-1787-2612F9B9B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575" t="57867" r="9226" b="14981"/>
          <a:stretch/>
        </p:blipFill>
        <p:spPr>
          <a:xfrm>
            <a:off x="4351882" y="2249424"/>
            <a:ext cx="7550090" cy="3581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8817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F254E0-5856-6F84-44CB-DE76FEDB0CE8}"/>
              </a:ext>
            </a:extLst>
          </p:cNvPr>
          <p:cNvSpPr txBox="1"/>
          <p:nvPr/>
        </p:nvSpPr>
        <p:spPr>
          <a:xfrm>
            <a:off x="2509935" y="131025"/>
            <a:ext cx="9377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Đặt một câu nêu đặc điểm của đồ vật ở trường, 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C97A84-95BA-8092-F683-052E41850DFF}"/>
              </a:ext>
            </a:extLst>
          </p:cNvPr>
          <p:cNvGrpSpPr/>
          <p:nvPr/>
        </p:nvGrpSpPr>
        <p:grpSpPr>
          <a:xfrm>
            <a:off x="-176642" y="-594957"/>
            <a:ext cx="3145883" cy="3145883"/>
            <a:chOff x="-151029" y="-404638"/>
            <a:chExt cx="3145883" cy="3145883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A52A0A6F-6696-44A3-8794-2A55285AE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602DCF-E05D-4383-D352-D35581B266F4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4353" y="2597467"/>
            <a:ext cx="4729776" cy="952192"/>
            <a:chOff x="-1607136" y="3450145"/>
            <a:chExt cx="4825307" cy="2785322"/>
          </a:xfrm>
        </p:grpSpPr>
        <p:sp>
          <p:nvSpPr>
            <p:cNvPr id="17" name="Rectangle: Rounded Corners 10">
              <a:extLst>
                <a:ext uri="{FF2B5EF4-FFF2-40B4-BE49-F238E27FC236}">
                  <a16:creationId xmlns:a16="http://schemas.microsoft.com/office/drawing/2014/main" id="{162C9355-17A5-DC96-5777-FE8CC9BCC0F8}"/>
                </a:ext>
              </a:extLst>
            </p:cNvPr>
            <p:cNvSpPr/>
            <p:nvPr/>
          </p:nvSpPr>
          <p:spPr>
            <a:xfrm>
              <a:off x="-1421436" y="3450145"/>
              <a:ext cx="4453908" cy="2785322"/>
            </a:xfrm>
            <a:prstGeom prst="roundRect">
              <a:avLst/>
            </a:prstGeom>
            <a:noFill/>
            <a:ln w="38100">
              <a:solidFill>
                <a:srgbClr val="589C2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A659C0-6E3E-24B3-7CB9-49DF8CA56054}"/>
                </a:ext>
              </a:extLst>
            </p:cNvPr>
            <p:cNvSpPr txBox="1"/>
            <p:nvPr/>
          </p:nvSpPr>
          <p:spPr>
            <a:xfrm>
              <a:off x="-1607136" y="3599876"/>
              <a:ext cx="4825307" cy="138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Mặt bàn sạch sẽ.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1667" y="4030868"/>
            <a:ext cx="5555147" cy="952192"/>
            <a:chOff x="-1607137" y="3332585"/>
            <a:chExt cx="5667349" cy="2785322"/>
          </a:xfrm>
        </p:grpSpPr>
        <p:sp>
          <p:nvSpPr>
            <p:cNvPr id="13" name="Rectangle: Rounded Corners 10">
              <a:extLst>
                <a:ext uri="{FF2B5EF4-FFF2-40B4-BE49-F238E27FC236}">
                  <a16:creationId xmlns:a16="http://schemas.microsoft.com/office/drawing/2014/main" id="{162C9355-17A5-DC96-5777-FE8CC9BCC0F8}"/>
                </a:ext>
              </a:extLst>
            </p:cNvPr>
            <p:cNvSpPr/>
            <p:nvPr/>
          </p:nvSpPr>
          <p:spPr>
            <a:xfrm>
              <a:off x="-1538045" y="3332585"/>
              <a:ext cx="5598257" cy="2785322"/>
            </a:xfrm>
            <a:prstGeom prst="roundRect">
              <a:avLst/>
            </a:prstGeom>
            <a:noFill/>
            <a:ln w="38100">
              <a:solidFill>
                <a:srgbClr val="589C2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A659C0-6E3E-24B3-7CB9-49DF8CA56054}"/>
                </a:ext>
              </a:extLst>
            </p:cNvPr>
            <p:cNvSpPr txBox="1"/>
            <p:nvPr/>
          </p:nvSpPr>
          <p:spPr>
            <a:xfrm>
              <a:off x="-1607137" y="3599876"/>
              <a:ext cx="5667349" cy="2250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Quạt trần xanh xanh.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46353" y="2634183"/>
            <a:ext cx="5441120" cy="952192"/>
            <a:chOff x="-1607136" y="3450145"/>
            <a:chExt cx="5551019" cy="2785322"/>
          </a:xfrm>
        </p:grpSpPr>
        <p:sp>
          <p:nvSpPr>
            <p:cNvPr id="19" name="Rectangle: Rounded Corners 10">
              <a:extLst>
                <a:ext uri="{FF2B5EF4-FFF2-40B4-BE49-F238E27FC236}">
                  <a16:creationId xmlns:a16="http://schemas.microsoft.com/office/drawing/2014/main" id="{162C9355-17A5-DC96-5777-FE8CC9BCC0F8}"/>
                </a:ext>
              </a:extLst>
            </p:cNvPr>
            <p:cNvSpPr/>
            <p:nvPr/>
          </p:nvSpPr>
          <p:spPr>
            <a:xfrm>
              <a:off x="-1421437" y="3450145"/>
              <a:ext cx="5222518" cy="2785322"/>
            </a:xfrm>
            <a:prstGeom prst="roundRect">
              <a:avLst/>
            </a:prstGeom>
            <a:noFill/>
            <a:ln w="38100">
              <a:solidFill>
                <a:srgbClr val="589C2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A659C0-6E3E-24B3-7CB9-49DF8CA56054}"/>
                </a:ext>
              </a:extLst>
            </p:cNvPr>
            <p:cNvSpPr txBox="1"/>
            <p:nvPr/>
          </p:nvSpPr>
          <p:spPr>
            <a:xfrm>
              <a:off x="-1607136" y="3599876"/>
              <a:ext cx="5551019" cy="2250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Chiếc cặp mới tinh.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23049" y="4030868"/>
            <a:ext cx="4729776" cy="952192"/>
            <a:chOff x="-1607136" y="3450145"/>
            <a:chExt cx="4825307" cy="2785322"/>
          </a:xfrm>
        </p:grpSpPr>
        <p:sp>
          <p:nvSpPr>
            <p:cNvPr id="22" name="Rectangle: Rounded Corners 10">
              <a:extLst>
                <a:ext uri="{FF2B5EF4-FFF2-40B4-BE49-F238E27FC236}">
                  <a16:creationId xmlns:a16="http://schemas.microsoft.com/office/drawing/2014/main" id="{162C9355-17A5-DC96-5777-FE8CC9BCC0F8}"/>
                </a:ext>
              </a:extLst>
            </p:cNvPr>
            <p:cNvSpPr/>
            <p:nvPr/>
          </p:nvSpPr>
          <p:spPr>
            <a:xfrm>
              <a:off x="-1421436" y="3450145"/>
              <a:ext cx="4453908" cy="2785322"/>
            </a:xfrm>
            <a:prstGeom prst="roundRect">
              <a:avLst/>
            </a:prstGeom>
            <a:noFill/>
            <a:ln w="38100">
              <a:solidFill>
                <a:srgbClr val="589C2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A659C0-6E3E-24B3-7CB9-49DF8CA56054}"/>
                </a:ext>
              </a:extLst>
            </p:cNvPr>
            <p:cNvSpPr txBox="1"/>
            <p:nvPr/>
          </p:nvSpPr>
          <p:spPr>
            <a:xfrm>
              <a:off x="-1607136" y="3599876"/>
              <a:ext cx="4825307" cy="2250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Bút chì rất nhọn.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63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2">
            <a:extLst>
              <a:ext uri="{FF2B5EF4-FFF2-40B4-BE49-F238E27FC236}">
                <a16:creationId xmlns:a16="http://schemas.microsoft.com/office/drawing/2014/main" id="{89305524-8208-7AAF-1AF2-9D49AB13B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2868">
            <a:off x="127648" y="1367851"/>
            <a:ext cx="3099907" cy="2678229"/>
          </a:xfrm>
          <a:prstGeom prst="rect">
            <a:avLst/>
          </a:prstGeom>
        </p:spPr>
      </p:pic>
      <p:pic>
        <p:nvPicPr>
          <p:cNvPr id="3" name="图片 107">
            <a:extLst>
              <a:ext uri="{FF2B5EF4-FFF2-40B4-BE49-F238E27FC236}">
                <a16:creationId xmlns:a16="http://schemas.microsoft.com/office/drawing/2014/main" id="{E204772F-07D2-D07A-4246-14E597A76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13" y="3049001"/>
            <a:ext cx="3454397" cy="3454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EAE9C9-6486-18DD-9370-6C08111E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806" y="413346"/>
            <a:ext cx="5163341" cy="19169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BB9C68-CB52-56A8-A530-518DBBC6B22C}"/>
              </a:ext>
            </a:extLst>
          </p:cNvPr>
          <p:cNvGrpSpPr/>
          <p:nvPr/>
        </p:nvGrpSpPr>
        <p:grpSpPr>
          <a:xfrm>
            <a:off x="3658781" y="1698412"/>
            <a:ext cx="7598225" cy="1608717"/>
            <a:chOff x="3658781" y="1698412"/>
            <a:chExt cx="7598225" cy="16087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BB651E-1300-1B1E-16F3-C80EF4ECC995}"/>
                </a:ext>
              </a:extLst>
            </p:cNvPr>
            <p:cNvSpPr txBox="1"/>
            <p:nvPr/>
          </p:nvSpPr>
          <p:spPr>
            <a:xfrm>
              <a:off x="3941806" y="2106800"/>
              <a:ext cx="7315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vi-VN" sz="3600" b="1" noProof="0" dirty="0">
                  <a:solidFill>
                    <a:srgbClr val="3F3F3F"/>
                  </a:solidFill>
                  <a:latin typeface="Cambria" panose="02040503050406030204" pitchFamily="18" charset="0"/>
                </a:rPr>
                <a:t>đồ 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422046-042F-769C-35F3-F817F6304512}"/>
                </a:ext>
              </a:extLst>
            </p:cNvPr>
            <p:cNvSpPr txBox="1"/>
            <p:nvPr/>
          </p:nvSpPr>
          <p:spPr>
            <a:xfrm rot="21418363">
              <a:off x="3658781" y="1698412"/>
              <a:ext cx="720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15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DF634E-2926-C61D-C5EB-53590725F51D}"/>
              </a:ext>
            </a:extLst>
          </p:cNvPr>
          <p:cNvGrpSpPr/>
          <p:nvPr/>
        </p:nvGrpSpPr>
        <p:grpSpPr>
          <a:xfrm>
            <a:off x="3052443" y="3157630"/>
            <a:ext cx="5358814" cy="1039573"/>
            <a:chOff x="3052443" y="3157630"/>
            <a:chExt cx="5358814" cy="10395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97A06D-4C64-2B0D-9578-522057D5255E}"/>
                </a:ext>
              </a:extLst>
            </p:cNvPr>
            <p:cNvSpPr txBox="1"/>
            <p:nvPr/>
          </p:nvSpPr>
          <p:spPr>
            <a:xfrm>
              <a:off x="3052443" y="3550872"/>
              <a:ext cx="53588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EDC18F-B225-AE82-E927-C0FC9078D1B9}"/>
                </a:ext>
              </a:extLst>
            </p:cNvPr>
            <p:cNvSpPr txBox="1"/>
            <p:nvPr/>
          </p:nvSpPr>
          <p:spPr>
            <a:xfrm rot="21418363">
              <a:off x="3320265" y="3157630"/>
              <a:ext cx="720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15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405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FCC7B1-1B65-69F4-842C-18D992821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99" y="1315243"/>
            <a:ext cx="1053480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2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-145728"/>
            <a:ext cx="1850626" cy="1871889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9A1AA0CF-46B0-7C92-0988-57EB4847D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9" y="-575127"/>
            <a:ext cx="7031911" cy="7031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1D664-9F37-3F41-3E5E-BCB3934B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383" y="652889"/>
            <a:ext cx="7504826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211151-1080-1548-3573-2B367D26DA7C}"/>
              </a:ext>
            </a:extLst>
          </p:cNvPr>
          <p:cNvSpPr txBox="1"/>
          <p:nvPr/>
        </p:nvSpPr>
        <p:spPr>
          <a:xfrm>
            <a:off x="2829929" y="587974"/>
            <a:ext cx="7324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các câu đố để tìm từ ngữ chỉ sự vật.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FC579-8D44-5005-1BB4-75AA2DEB2B11}"/>
              </a:ext>
            </a:extLst>
          </p:cNvPr>
          <p:cNvSpPr txBox="1"/>
          <p:nvPr/>
        </p:nvSpPr>
        <p:spPr>
          <a:xfrm>
            <a:off x="324636" y="2461845"/>
            <a:ext cx="118673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gì tích tắc ngày đêm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dirty="0">
                <a:solidFill>
                  <a:srgbClr val="C46700"/>
                </a:solidFill>
                <a:latin typeface="Cambria" panose="02040503050406030204" pitchFamily="18" charset="0"/>
              </a:rPr>
              <a:t>Nhắc</a:t>
            </a:r>
            <a:r>
              <a:rPr lang="vi-VN" sz="4400" b="1" dirty="0">
                <a:solidFill>
                  <a:srgbClr val="C46700"/>
                </a:solidFill>
                <a:latin typeface="Cambria" panose="02040503050406030204" pitchFamily="18" charset="0"/>
              </a:rPr>
              <a:t> em đi ngủ, nhắc em học 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anh chậm bước khoan thai</a:t>
            </a:r>
            <a:r>
              <a:rPr lang="vi-VN" sz="4400" b="1" dirty="0">
                <a:solidFill>
                  <a:srgbClr val="C46700"/>
                </a:solidFill>
                <a:latin typeface="Cambria" panose="020405030504060302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C46700"/>
                </a:solidFill>
                <a:latin typeface="Cambria" panose="02040503050406030204" pitchFamily="18" charset="0"/>
              </a:rPr>
              <a:t>Một anh chạy những bước dài thật nhanh?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i="1" dirty="0">
                <a:solidFill>
                  <a:srgbClr val="C46700"/>
                </a:solidFill>
                <a:latin typeface="Cambria" panose="02040503050406030204" pitchFamily="18" charset="0"/>
              </a:rPr>
              <a:t>(Là cái gì?)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noProof="0" dirty="0">
              <a:ln>
                <a:noFill/>
              </a:ln>
              <a:solidFill>
                <a:srgbClr val="C467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794AE6-451C-A902-E1F8-E5A8F9EB22C1}"/>
              </a:ext>
            </a:extLst>
          </p:cNvPr>
          <p:cNvGrpSpPr/>
          <p:nvPr/>
        </p:nvGrpSpPr>
        <p:grpSpPr>
          <a:xfrm>
            <a:off x="-151029" y="-404638"/>
            <a:ext cx="3145883" cy="3145883"/>
            <a:chOff x="-151029" y="-404638"/>
            <a:chExt cx="3145883" cy="3145883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29F23C37-0DB9-CD84-FB79-D286B0317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D78696-E0F9-54C6-7231-628E41D1BF67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1: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3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CB6064-746E-3131-5A1B-B2B9247C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5" y="140404"/>
            <a:ext cx="2434431" cy="24391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317E84C-ADC2-F04A-D514-09EC6B35260B}"/>
              </a:ext>
            </a:extLst>
          </p:cNvPr>
          <p:cNvGrpSpPr/>
          <p:nvPr/>
        </p:nvGrpSpPr>
        <p:grpSpPr>
          <a:xfrm>
            <a:off x="679282" y="1010500"/>
            <a:ext cx="11410382" cy="5035737"/>
            <a:chOff x="679282" y="1010500"/>
            <a:chExt cx="11410382" cy="50357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25BB73A-CAB0-A51B-A8DB-A2EC8603188E}"/>
                </a:ext>
              </a:extLst>
            </p:cNvPr>
            <p:cNvSpPr/>
            <p:nvPr/>
          </p:nvSpPr>
          <p:spPr>
            <a:xfrm>
              <a:off x="679282" y="1520145"/>
              <a:ext cx="10097729" cy="4526092"/>
            </a:xfrm>
            <a:prstGeom prst="roundRect">
              <a:avLst/>
            </a:prstGeom>
            <a:solidFill>
              <a:srgbClr val="F0F6EE">
                <a:alpha val="42000"/>
              </a:srgbClr>
            </a:solidFill>
            <a:ln w="28575">
              <a:solidFill>
                <a:srgbClr val="6CA5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Alarm Clock Animation, PNG, 521x601px, Alarm Clock, Animation, Cartoon,  Clock, Dessin Animxe9 Download Fre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942" y="1010500"/>
              <a:ext cx="6870722" cy="503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841474" y="4214459"/>
              <a:ext cx="9935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1" i="0" strike="noStrike" kern="1200" cap="none" spc="0" normalizeH="0" baseline="0" noProof="0" dirty="0">
                  <a:ln>
                    <a:noFill/>
                  </a:ln>
                  <a:solidFill>
                    <a:srgbClr val="003744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vi-VN" sz="9600" b="1" i="0" strike="noStrike" kern="1200" cap="none" spc="0" normalizeH="0" noProof="0" dirty="0">
                  <a:ln>
                    <a:noFill/>
                  </a:ln>
                  <a:solidFill>
                    <a:srgbClr val="003744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đồng hồ</a:t>
              </a:r>
              <a:endParaRPr kumimoji="0" lang="en-US" sz="9600" b="1" i="0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28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211151-1080-1548-3573-2B367D26DA7C}"/>
              </a:ext>
            </a:extLst>
          </p:cNvPr>
          <p:cNvSpPr txBox="1"/>
          <p:nvPr/>
        </p:nvSpPr>
        <p:spPr>
          <a:xfrm>
            <a:off x="2829929" y="587974"/>
            <a:ext cx="7324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 các câu đố để tìm từ ngữ chỉ sự vật.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FC579-8D44-5005-1BB4-75AA2DEB2B11}"/>
              </a:ext>
            </a:extLst>
          </p:cNvPr>
          <p:cNvSpPr txBox="1"/>
          <p:nvPr/>
        </p:nvSpPr>
        <p:spPr>
          <a:xfrm>
            <a:off x="324636" y="2474545"/>
            <a:ext cx="118673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C46700"/>
                </a:solidFill>
                <a:latin typeface="Cambria" panose="02040503050406030204" pitchFamily="18" charset="0"/>
              </a:rPr>
              <a:t>Ruột dài từ mũi đến chân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Mũi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mòn ruột cũng dần dần mòn theo.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(Là cái gì?)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467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794AE6-451C-A902-E1F8-E5A8F9EB22C1}"/>
              </a:ext>
            </a:extLst>
          </p:cNvPr>
          <p:cNvGrpSpPr/>
          <p:nvPr/>
        </p:nvGrpSpPr>
        <p:grpSpPr>
          <a:xfrm>
            <a:off x="-151029" y="-404638"/>
            <a:ext cx="3145883" cy="3145883"/>
            <a:chOff x="-151029" y="-404638"/>
            <a:chExt cx="3145883" cy="3145883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29F23C37-0DB9-CD84-FB79-D286B0317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D78696-E0F9-54C6-7231-628E41D1BF67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1: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CB6064-746E-3131-5A1B-B2B9247C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5" y="140404"/>
            <a:ext cx="2434431" cy="24391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8646B1-4C34-D19B-BD25-35A5415F0DA3}"/>
              </a:ext>
            </a:extLst>
          </p:cNvPr>
          <p:cNvGrpSpPr/>
          <p:nvPr/>
        </p:nvGrpSpPr>
        <p:grpSpPr>
          <a:xfrm>
            <a:off x="958645" y="648476"/>
            <a:ext cx="11418566" cy="6209524"/>
            <a:chOff x="958645" y="648476"/>
            <a:chExt cx="11418566" cy="620952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25BB73A-CAB0-A51B-A8DB-A2EC8603188E}"/>
                </a:ext>
              </a:extLst>
            </p:cNvPr>
            <p:cNvSpPr/>
            <p:nvPr/>
          </p:nvSpPr>
          <p:spPr>
            <a:xfrm>
              <a:off x="958645" y="1520145"/>
              <a:ext cx="10097729" cy="4526092"/>
            </a:xfrm>
            <a:prstGeom prst="roundRect">
              <a:avLst/>
            </a:prstGeom>
            <a:solidFill>
              <a:srgbClr val="F0F6EE">
                <a:alpha val="42000"/>
              </a:srgbClr>
            </a:solidFill>
            <a:ln w="28575">
              <a:solidFill>
                <a:srgbClr val="6CA5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41674" y="4097629"/>
              <a:ext cx="9935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744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vi-VN" sz="9600" b="1" i="0" u="none" strike="noStrike" kern="1200" cap="none" spc="0" normalizeH="0" noProof="0" dirty="0">
                  <a:ln>
                    <a:noFill/>
                  </a:ln>
                  <a:solidFill>
                    <a:srgbClr val="003744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chì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863" y="648476"/>
              <a:ext cx="3647619" cy="6209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3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211151-1080-1548-3573-2B367D26DA7C}"/>
              </a:ext>
            </a:extLst>
          </p:cNvPr>
          <p:cNvSpPr txBox="1"/>
          <p:nvPr/>
        </p:nvSpPr>
        <p:spPr>
          <a:xfrm>
            <a:off x="2829929" y="587974"/>
            <a:ext cx="7324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 các câu đố để tìm từ ngữ chỉ sự vật.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FC579-8D44-5005-1BB4-75AA2DEB2B11}"/>
              </a:ext>
            </a:extLst>
          </p:cNvPr>
          <p:cNvSpPr txBox="1"/>
          <p:nvPr/>
        </p:nvSpPr>
        <p:spPr>
          <a:xfrm>
            <a:off x="324636" y="2115042"/>
            <a:ext cx="118673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Nhỏ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như cái kẹo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dirty="0">
                <a:solidFill>
                  <a:srgbClr val="C46700"/>
                </a:solidFill>
                <a:latin typeface="Cambria" panose="02040503050406030204" pitchFamily="18" charset="0"/>
              </a:rPr>
              <a:t>Dẻo</a:t>
            </a:r>
            <a:r>
              <a:rPr lang="vi-VN" sz="4400" b="1" dirty="0">
                <a:solidFill>
                  <a:srgbClr val="C46700"/>
                </a:solidFill>
                <a:latin typeface="Cambria" panose="02040503050406030204" pitchFamily="18" charset="0"/>
              </a:rPr>
              <a:t> như bánh giầy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trò lâu nay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dirty="0">
                <a:solidFill>
                  <a:srgbClr val="C46700"/>
                </a:solidFill>
                <a:latin typeface="Cambria" panose="02040503050406030204" pitchFamily="18" charset="0"/>
              </a:rPr>
              <a:t>Vẫn</a:t>
            </a:r>
            <a:r>
              <a:rPr lang="vi-VN" sz="4400" b="1" dirty="0">
                <a:solidFill>
                  <a:srgbClr val="C46700"/>
                </a:solidFill>
                <a:latin typeface="Cambria" panose="02040503050406030204" pitchFamily="18" charset="0"/>
              </a:rPr>
              <a:t> dùng đến nó.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467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(Là cái gì?)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467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5794AE6-451C-A902-E1F8-E5A8F9EB22C1}"/>
              </a:ext>
            </a:extLst>
          </p:cNvPr>
          <p:cNvGrpSpPr/>
          <p:nvPr/>
        </p:nvGrpSpPr>
        <p:grpSpPr>
          <a:xfrm>
            <a:off x="-151029" y="-404638"/>
            <a:ext cx="3145883" cy="3145883"/>
            <a:chOff x="-151029" y="-404638"/>
            <a:chExt cx="3145883" cy="3145883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29F23C37-0DB9-CD84-FB79-D286B0317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D78696-E0F9-54C6-7231-628E41D1BF67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1: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3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CB6064-746E-3131-5A1B-B2B9247C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5" y="140404"/>
            <a:ext cx="2434431" cy="24391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22D192-0E0D-FBCC-5ADA-621E798247F0}"/>
              </a:ext>
            </a:extLst>
          </p:cNvPr>
          <p:cNvGrpSpPr/>
          <p:nvPr/>
        </p:nvGrpSpPr>
        <p:grpSpPr>
          <a:xfrm>
            <a:off x="958645" y="1177963"/>
            <a:ext cx="11714787" cy="5210455"/>
            <a:chOff x="958645" y="1177963"/>
            <a:chExt cx="11714787" cy="52104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25BB73A-CAB0-A51B-A8DB-A2EC8603188E}"/>
                </a:ext>
              </a:extLst>
            </p:cNvPr>
            <p:cNvSpPr/>
            <p:nvPr/>
          </p:nvSpPr>
          <p:spPr>
            <a:xfrm>
              <a:off x="958645" y="1520145"/>
              <a:ext cx="10097729" cy="4526092"/>
            </a:xfrm>
            <a:prstGeom prst="roundRect">
              <a:avLst/>
            </a:prstGeom>
            <a:solidFill>
              <a:srgbClr val="F0F6EE">
                <a:alpha val="42000"/>
              </a:srgbClr>
            </a:solidFill>
            <a:ln w="28575">
              <a:solidFill>
                <a:srgbClr val="6CA5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41674" y="4097629"/>
              <a:ext cx="99355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744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Cục</a:t>
              </a:r>
              <a:r>
                <a:rPr kumimoji="0" lang="vi-VN" sz="9600" b="1" i="0" u="none" strike="noStrike" kern="1200" cap="none" spc="0" normalizeH="0" noProof="0" dirty="0">
                  <a:ln>
                    <a:noFill/>
                  </a:ln>
                  <a:solidFill>
                    <a:srgbClr val="003744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tẩy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749" y="1177963"/>
              <a:ext cx="7815683" cy="5210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1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F254E0-5856-6F84-44CB-DE76FEDB0CE8}"/>
              </a:ext>
            </a:extLst>
          </p:cNvPr>
          <p:cNvSpPr txBox="1"/>
          <p:nvPr/>
        </p:nvSpPr>
        <p:spPr>
          <a:xfrm>
            <a:off x="2509935" y="131025"/>
            <a:ext cx="9377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chỉ đặc điểm trong các câu đố trên.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C97A84-95BA-8092-F683-052E41850DFF}"/>
              </a:ext>
            </a:extLst>
          </p:cNvPr>
          <p:cNvGrpSpPr/>
          <p:nvPr/>
        </p:nvGrpSpPr>
        <p:grpSpPr>
          <a:xfrm>
            <a:off x="-176642" y="-594957"/>
            <a:ext cx="3145883" cy="3145883"/>
            <a:chOff x="-151029" y="-404638"/>
            <a:chExt cx="3145883" cy="3145883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A52A0A6F-6696-44A3-8794-2A55285AE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602DCF-E05D-4383-D352-D35581B266F4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2: 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D34FC579-8D44-5005-1BB4-75AA2DEB2B11}"/>
              </a:ext>
            </a:extLst>
          </p:cNvPr>
          <p:cNvSpPr txBox="1"/>
          <p:nvPr/>
        </p:nvSpPr>
        <p:spPr>
          <a:xfrm>
            <a:off x="162318" y="1804601"/>
            <a:ext cx="118673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gì tích tắc ngày đêm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dirty="0">
                <a:solidFill>
                  <a:srgbClr val="C46700"/>
                </a:solidFill>
                <a:latin typeface="Cambria" panose="02040503050406030204" pitchFamily="18" charset="0"/>
              </a:rPr>
              <a:t>Nhắc</a:t>
            </a:r>
            <a:r>
              <a:rPr lang="vi-VN" sz="4400" b="1" dirty="0">
                <a:solidFill>
                  <a:srgbClr val="C46700"/>
                </a:solidFill>
                <a:latin typeface="Cambria" panose="02040503050406030204" pitchFamily="18" charset="0"/>
              </a:rPr>
              <a:t> em đi ngủ, nhắc em học 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C467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anh chậm bước khoan thai</a:t>
            </a:r>
            <a:r>
              <a:rPr lang="vi-VN" sz="4400" b="1" dirty="0">
                <a:solidFill>
                  <a:srgbClr val="C46700"/>
                </a:solidFill>
                <a:latin typeface="Cambria" panose="020405030504060302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C46700"/>
                </a:solidFill>
                <a:latin typeface="Cambria" panose="02040503050406030204" pitchFamily="18" charset="0"/>
              </a:rPr>
              <a:t>Một anh chạy những bước dài thật nhanh?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i="1" dirty="0">
                <a:solidFill>
                  <a:srgbClr val="C46700"/>
                </a:solidFill>
                <a:latin typeface="Cambria" panose="02040503050406030204" pitchFamily="18" charset="0"/>
              </a:rPr>
              <a:t>(Là cái gì?)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200" cap="none" spc="0" normalizeH="0" noProof="0" dirty="0">
              <a:ln>
                <a:noFill/>
              </a:ln>
              <a:solidFill>
                <a:srgbClr val="C467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213588" y="3124685"/>
            <a:ext cx="3507494" cy="729337"/>
            <a:chOff x="-1736243" y="4942213"/>
            <a:chExt cx="4013298" cy="769441"/>
          </a:xfrm>
        </p:grpSpPr>
        <p:sp>
          <p:nvSpPr>
            <p:cNvPr id="57" name="Rectangle: Rounded Corners 10">
              <a:extLst>
                <a:ext uri="{FF2B5EF4-FFF2-40B4-BE49-F238E27FC236}">
                  <a16:creationId xmlns:a16="http://schemas.microsoft.com/office/drawing/2014/main" id="{162C9355-17A5-DC96-5777-FE8CC9BCC0F8}"/>
                </a:ext>
              </a:extLst>
            </p:cNvPr>
            <p:cNvSpPr/>
            <p:nvPr/>
          </p:nvSpPr>
          <p:spPr>
            <a:xfrm>
              <a:off x="-729188" y="4978400"/>
              <a:ext cx="1999188" cy="733254"/>
            </a:xfrm>
            <a:prstGeom prst="roundRect">
              <a:avLst/>
            </a:prstGeom>
            <a:noFill/>
            <a:ln w="38100">
              <a:solidFill>
                <a:srgbClr val="589C2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7A659C0-6E3E-24B3-7CB9-49DF8CA56054}"/>
                </a:ext>
              </a:extLst>
            </p:cNvPr>
            <p:cNvSpPr txBox="1"/>
            <p:nvPr/>
          </p:nvSpPr>
          <p:spPr>
            <a:xfrm>
              <a:off x="-1736243" y="4942213"/>
              <a:ext cx="401329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chậm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316827" y="3130917"/>
            <a:ext cx="4663194" cy="769441"/>
            <a:chOff x="1640127" y="4788006"/>
            <a:chExt cx="5335658" cy="811750"/>
          </a:xfrm>
        </p:grpSpPr>
        <p:sp>
          <p:nvSpPr>
            <p:cNvPr id="60" name="Rectangle: Rounded Corners 10">
              <a:extLst>
                <a:ext uri="{FF2B5EF4-FFF2-40B4-BE49-F238E27FC236}">
                  <a16:creationId xmlns:a16="http://schemas.microsoft.com/office/drawing/2014/main" id="{162C9355-17A5-DC96-5777-FE8CC9BCC0F8}"/>
                </a:ext>
              </a:extLst>
            </p:cNvPr>
            <p:cNvSpPr/>
            <p:nvPr/>
          </p:nvSpPr>
          <p:spPr>
            <a:xfrm>
              <a:off x="2641914" y="4839706"/>
              <a:ext cx="3384249" cy="733254"/>
            </a:xfrm>
            <a:prstGeom prst="roundRect">
              <a:avLst/>
            </a:prstGeom>
            <a:noFill/>
            <a:ln w="38100">
              <a:solidFill>
                <a:srgbClr val="589C2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7A659C0-6E3E-24B3-7CB9-49DF8CA56054}"/>
                </a:ext>
              </a:extLst>
            </p:cNvPr>
            <p:cNvSpPr txBox="1"/>
            <p:nvPr/>
          </p:nvSpPr>
          <p:spPr>
            <a:xfrm>
              <a:off x="1640127" y="4788006"/>
              <a:ext cx="5335658" cy="81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khoan thai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767278" y="3790742"/>
            <a:ext cx="2233055" cy="769441"/>
            <a:chOff x="1640127" y="4788006"/>
            <a:chExt cx="5335658" cy="811750"/>
          </a:xfrm>
        </p:grpSpPr>
        <p:sp>
          <p:nvSpPr>
            <p:cNvPr id="63" name="Rectangle: Rounded Corners 10">
              <a:extLst>
                <a:ext uri="{FF2B5EF4-FFF2-40B4-BE49-F238E27FC236}">
                  <a16:creationId xmlns:a16="http://schemas.microsoft.com/office/drawing/2014/main" id="{162C9355-17A5-DC96-5777-FE8CC9BCC0F8}"/>
                </a:ext>
              </a:extLst>
            </p:cNvPr>
            <p:cNvSpPr/>
            <p:nvPr/>
          </p:nvSpPr>
          <p:spPr>
            <a:xfrm>
              <a:off x="2641914" y="4839706"/>
              <a:ext cx="3384249" cy="733254"/>
            </a:xfrm>
            <a:prstGeom prst="roundRect">
              <a:avLst/>
            </a:prstGeom>
            <a:noFill/>
            <a:ln w="38100">
              <a:solidFill>
                <a:srgbClr val="589C2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7A659C0-6E3E-24B3-7CB9-49DF8CA56054}"/>
                </a:ext>
              </a:extLst>
            </p:cNvPr>
            <p:cNvSpPr txBox="1"/>
            <p:nvPr/>
          </p:nvSpPr>
          <p:spPr>
            <a:xfrm>
              <a:off x="1640127" y="4788006"/>
              <a:ext cx="5335658" cy="81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dài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074176" y="3802544"/>
            <a:ext cx="2709704" cy="769441"/>
            <a:chOff x="1640127" y="4788006"/>
            <a:chExt cx="5335658" cy="811750"/>
          </a:xfrm>
        </p:grpSpPr>
        <p:sp>
          <p:nvSpPr>
            <p:cNvPr id="66" name="Rectangle: Rounded Corners 10">
              <a:extLst>
                <a:ext uri="{FF2B5EF4-FFF2-40B4-BE49-F238E27FC236}">
                  <a16:creationId xmlns:a16="http://schemas.microsoft.com/office/drawing/2014/main" id="{162C9355-17A5-DC96-5777-FE8CC9BCC0F8}"/>
                </a:ext>
              </a:extLst>
            </p:cNvPr>
            <p:cNvSpPr/>
            <p:nvPr/>
          </p:nvSpPr>
          <p:spPr>
            <a:xfrm>
              <a:off x="2641914" y="4839706"/>
              <a:ext cx="3384249" cy="733254"/>
            </a:xfrm>
            <a:prstGeom prst="roundRect">
              <a:avLst/>
            </a:prstGeom>
            <a:noFill/>
            <a:ln w="38100">
              <a:solidFill>
                <a:srgbClr val="589C2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7A659C0-6E3E-24B3-7CB9-49DF8CA56054}"/>
                </a:ext>
              </a:extLst>
            </p:cNvPr>
            <p:cNvSpPr txBox="1"/>
            <p:nvPr/>
          </p:nvSpPr>
          <p:spPr>
            <a:xfrm>
              <a:off x="1640127" y="4788006"/>
              <a:ext cx="5335658" cy="811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nhanh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14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5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345</Words>
  <Application>Microsoft Office PowerPoint</Application>
  <PresentationFormat>Màn hình rộng</PresentationFormat>
  <Paragraphs>64</Paragraphs>
  <Slides>15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6" baseType="lpstr">
      <vt:lpstr>等线</vt:lpstr>
      <vt:lpstr>等线 Light</vt:lpstr>
      <vt:lpstr>#9Slide07 IcielNabila</vt:lpstr>
      <vt:lpstr>Arial</vt:lpstr>
      <vt:lpstr>Calibri</vt:lpstr>
      <vt:lpstr>Cambria</vt:lpstr>
      <vt:lpstr>SVN-Newton</vt:lpstr>
      <vt:lpstr>SVN-Poky's</vt:lpstr>
      <vt:lpstr>Times New Roman</vt:lpstr>
      <vt:lpstr>字魂131号-酷乐潮玩体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MANG NON</Manager>
  <Company>03TA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03TA</dc:subject>
  <dc:creator>MANG NON</dc:creator>
  <cp:keywords>MANG NON</cp:keywords>
  <dc:description>03TA</dc:description>
  <cp:lastModifiedBy>NHÓM ZALO TOÁN THCS CÁNH DIỀU</cp:lastModifiedBy>
  <cp:revision>2</cp:revision>
  <dcterms:created xsi:type="dcterms:W3CDTF">2022-09-03T06:02:29Z</dcterms:created>
  <dcterms:modified xsi:type="dcterms:W3CDTF">2022-09-30T12:24:52Z</dcterms:modified>
  <cp:category>03TA</cp:category>
  <cp:version>03TA</cp:version>
</cp:coreProperties>
</file>