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2AB115-E86A-4B16-B509-F15B1B46B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.vn/imgres?imgurl=http://img706.imageshack.us/img706/6826/img13811.jpg&amp;imgrefurl=http://www.lukhach24h.com/listing/chao-ha-don-thu-na-mo-mat.html&amp;usg=__Tzvpba5ZGTcIJabEnrUdZaSxMTQ=&amp;h=375&amp;w=500&amp;sz=49&amp;hl=vi&amp;start=8&amp;zoom=1&amp;tbnid=MHBhceFRKiubeM:&amp;tbnh=98&amp;tbnw=130&amp;ei=7eB6TY6DPIbovQOYqNmfBw&amp;prev=/images?q=c%C3%A2y+na&amp;hl=vi&amp;sa=N&amp;tbs=isch:1&amp;itbs=1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Desktop\Chuan%202011\vuon%20vai,%20lua%20HD.wmv" TargetMode="External"/><Relationship Id="rId6" Type="http://schemas.openxmlformats.org/officeDocument/2006/relationships/hyperlink" Target="http://www.google.com.vn/imgres?imgurl=http://img190.imageshack.us/img190/8890/btvl28072009040.jpg&amp;imgrefurl=http://www.xehoivietnam.net/viewtopic.php?f=45&amp;t=1916&amp;start=30&amp;usg=__HLT-OlGheQ8T76jwod7_at0v87I=&amp;h=800&amp;w=600&amp;sz=207&amp;hl=vi&amp;start=5&amp;zoom=1&amp;tbnid=9s9ZXv9NcvojJM:&amp;tbnh=143&amp;tbnw=107&amp;ei=UeB6TZrJIo2kugPB8ZCvBw&amp;prev=/images?q=%E1%BA%A2nh+c%C3%A2y+d%E1%BB%ABa&amp;hl=vi&amp;sa=N&amp;tbs=isch: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www.google.com.vn/imgres?imgurl=http://honvietquochoc.com.vn/getfile/97b67828-3803-4343-8309-1640a0d71192/Cay-gac-2.aspx&amp;imgrefurl=http://honvietquochoc.com.vn/RightMenu/Y-hoc-duong-sinh/Qua-Thien-Duong-ngay-Tet.aspx&amp;usg=__8sXzTlvDNpPEeXVE4XItVuNJxd8=&amp;h=254&amp;w=220&amp;sz=16&amp;hl=vi&amp;start=2&amp;zoom=1&amp;tbnid=NrqK4tASHLJx-M:&amp;tbnh=111&amp;tbnw=96&amp;ei=5t96Te73EI-muAPb6bWoBw&amp;prev=/images?q=%E1%BA%A2nh+c%C3%A2y+g%E1%BA%A5c&amp;hl=vi&amp;sa=G&amp;tbs=isch:1&amp;itbs=1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CooperH"/>
              </a:rPr>
              <a:t>Chµo mõng  quý thÇy, c« vÒ dù giê !</a:t>
            </a:r>
          </a:p>
        </p:txBody>
      </p:sp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LuyÖn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tõ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vµ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c©u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líp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2D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fani Heavy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152400" y="0"/>
            <a:ext cx="8839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762000" y="2057400"/>
            <a:ext cx="76242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0" y="0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228600" y="19050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258"/>
          <p:cNvGraphicFramePr>
            <a:graphicFrameLocks/>
          </p:cNvGraphicFramePr>
          <p:nvPr/>
        </p:nvGraphicFramePr>
        <p:xfrm>
          <a:off x="-1" y="2514600"/>
          <a:ext cx="9144001" cy="4343400"/>
        </p:xfrm>
        <a:graphic>
          <a:graphicData uri="http://schemas.openxmlformats.org/drawingml/2006/table">
            <a:tbl>
              <a:tblPr/>
              <a:tblGrid>
                <a:gridCol w="2215992"/>
                <a:gridCol w="1617663"/>
                <a:gridCol w="1865797"/>
                <a:gridCol w="1913638"/>
                <a:gridCol w="1530911"/>
              </a:tblGrid>
              <a:tr h="1479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110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110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110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110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110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863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75" marR="88275" marT="47908" marB="47908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269259" y="4423247"/>
            <a:ext cx="1769341" cy="339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56" tIns="42978" rIns="85956" bIns="42978">
            <a:spAutoFit/>
          </a:bodyPr>
          <a:lstStyle/>
          <a:p>
            <a:pPr defTabSz="761695"/>
            <a:r>
              <a:rPr lang="en-US" sz="2800" dirty="0" err="1">
                <a:latin typeface="Times New Roman" pitchFamily="18" charset="0"/>
              </a:rPr>
              <a:t>khế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, </a:t>
            </a:r>
          </a:p>
          <a:p>
            <a:pPr defTabSz="761695"/>
            <a:r>
              <a:rPr lang="en-US" sz="2800" dirty="0" err="1">
                <a:latin typeface="Times New Roman" pitchFamily="18" charset="0"/>
              </a:rPr>
              <a:t>xoài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dưa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hấu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defTabSz="761695"/>
            <a:r>
              <a:rPr lang="en-US" sz="2800" dirty="0" err="1">
                <a:latin typeface="Times New Roman" pitchFamily="18" charset="0"/>
              </a:rPr>
              <a:t>nhãn</a:t>
            </a:r>
            <a:r>
              <a:rPr lang="en-US" sz="2800" dirty="0" smtClean="0">
                <a:latin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</a:endParaRPr>
          </a:p>
          <a:p>
            <a:pPr defTabSz="761695"/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  <a:p>
            <a:pPr defTabSz="761695">
              <a:spcBef>
                <a:spcPct val="50000"/>
              </a:spcBef>
            </a:pPr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812886" y="4419600"/>
            <a:ext cx="1731818" cy="33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5976" tIns="42988" rIns="85976" bIns="42988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</a:rPr>
              <a:t>,</a:t>
            </a:r>
            <a:endParaRPr lang="en-US" sz="2800" dirty="0">
              <a:latin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</a:rPr>
              <a:t>lim</a:t>
            </a:r>
            <a:r>
              <a:rPr lang="en-US" sz="2800" dirty="0">
                <a:latin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</a:rPr>
              <a:t>gụ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sến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táu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pơ</a:t>
            </a:r>
            <a:r>
              <a:rPr lang="en-US" sz="2800" dirty="0">
                <a:latin typeface="Times New Roman" pitchFamily="18" charset="0"/>
              </a:rPr>
              <a:t>- mu,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mít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,…</a:t>
            </a:r>
          </a:p>
          <a:p>
            <a:pPr algn="l"/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endParaRPr lang="en-US" sz="17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 sz="1700" dirty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4419600"/>
            <a:ext cx="2209800" cy="27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5976" tIns="42988" rIns="85976" bIns="42988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</a:rPr>
              <a:t>su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sắn</a:t>
            </a:r>
            <a:endParaRPr lang="en-US" sz="2800" dirty="0">
              <a:latin typeface="Times New Roman" pitchFamily="18" charset="0"/>
            </a:endParaRPr>
          </a:p>
          <a:p>
            <a:pPr algn="l"/>
            <a:r>
              <a:rPr lang="en-US" sz="2800" dirty="0" err="1">
                <a:latin typeface="Times New Roman" pitchFamily="18" charset="0"/>
              </a:rPr>
              <a:t>khoai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lang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muống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cải</a:t>
            </a:r>
            <a:r>
              <a:rPr lang="en-US" sz="2800" dirty="0" smtClean="0">
                <a:latin typeface="Times New Roman" pitchFamily="18" charset="0"/>
              </a:rPr>
              <a:t>,…  </a:t>
            </a:r>
            <a:endParaRPr lang="en-US" sz="2800" dirty="0">
              <a:latin typeface="Times New Roman" pitchFamily="18" charset="0"/>
            </a:endParaRPr>
          </a:p>
          <a:p>
            <a:pPr algn="l"/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680364" y="4425050"/>
            <a:ext cx="1939636" cy="33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76" tIns="42988" rIns="85976" bIns="42988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</a:rPr>
              <a:t>phượng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si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xà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cừ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sanh</a:t>
            </a:r>
            <a:r>
              <a:rPr lang="en-US" sz="2800" dirty="0">
                <a:latin typeface="Times New Roman" pitchFamily="18" charset="0"/>
              </a:rPr>
              <a:t>, …</a:t>
            </a:r>
          </a:p>
          <a:p>
            <a:pPr algn="l"/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20000" y="4457651"/>
            <a:ext cx="1801091" cy="29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76" tIns="42988" rIns="85976" bIns="42988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mai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huệ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l"/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</a:rPr>
              <a:t>sen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súng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</a:rPr>
              <a:t>lay-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3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4" name="Picture 22" descr="ANd9GcR90BMqm0FjWJ5gO27-ZLIF8vQ_XeOEAAAhDQgMR8d06yvi89VkE70VjV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2514600" cy="2514600"/>
          </a:xfrm>
          <a:prstGeom prst="rect">
            <a:avLst/>
          </a:prstGeom>
          <a:noFill/>
        </p:spPr>
      </p:pic>
      <p:pic>
        <p:nvPicPr>
          <p:cNvPr id="69655" name="Picture 23" descr="m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05000"/>
            <a:ext cx="1828800" cy="2514600"/>
          </a:xfrm>
          <a:prstGeom prst="rect">
            <a:avLst/>
          </a:prstGeom>
          <a:noFill/>
        </p:spPr>
      </p:pic>
      <p:pic>
        <p:nvPicPr>
          <p:cNvPr id="69656" name="Picture 24" descr="ANd9GcREHPH6xVBBucLnrodZcxmDczcL5C_rbrLt8JpnEQXpdZtwd3HhjLnsDQ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05000"/>
            <a:ext cx="1828800" cy="2514600"/>
          </a:xfrm>
          <a:prstGeom prst="rect">
            <a:avLst/>
          </a:prstGeom>
          <a:noFill/>
        </p:spPr>
      </p:pic>
      <p:pic>
        <p:nvPicPr>
          <p:cNvPr id="69657" name="Picture 25" descr="3acv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572000"/>
            <a:ext cx="2590800" cy="2286000"/>
          </a:xfrm>
          <a:prstGeom prst="rect">
            <a:avLst/>
          </a:prstGeom>
          <a:noFill/>
        </p:spPr>
      </p:pic>
      <p:pic>
        <p:nvPicPr>
          <p:cNvPr id="69658" name="Picture 26" descr="img0440ne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572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7" descr="ANd9GcQNP92cTvXCbzQjJkhMQi1Qi4gaPhMajd_jMq9J0tn2XOGir2RbC4yOQ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1905000"/>
            <a:ext cx="1752600" cy="2514600"/>
          </a:xfrm>
          <a:prstGeom prst="rect">
            <a:avLst/>
          </a:prstGeom>
          <a:noFill/>
        </p:spPr>
      </p:pic>
      <p:pic>
        <p:nvPicPr>
          <p:cNvPr id="69660" name="vuon vai, lua H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4572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6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8610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0" y="4724400"/>
            <a:ext cx="617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10196" y="5181600"/>
            <a:ext cx="586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04800" y="4338935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04800" y="1981200"/>
            <a:ext cx="8610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04800" y="2895600"/>
            <a:ext cx="86868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:“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6400800" y="29718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724400" y="45720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/>
      <p:bldP spid="71696" grpId="0" animBg="1"/>
      <p:bldP spid="71697" grpId="0" animBg="1"/>
      <p:bldP spid="716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04800" y="1889125"/>
            <a:ext cx="8610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04800" y="2590800"/>
            <a:ext cx="86868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sz="28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:“ Con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!”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057400" y="26670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rial" pitchFamily="34" charset="0"/>
              </a:rPr>
              <a:t>,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867400" y="26670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rial" pitchFamily="34" charset="0"/>
              </a:rPr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3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37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3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build="allAtOnce" animBg="1"/>
      <p:bldP spid="73741" grpId="0" build="allAtOnce" animBg="1"/>
      <p:bldP spid="7374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498725"/>
            <a:ext cx="9067800" cy="1530350"/>
            <a:chOff x="336" y="1536"/>
            <a:chExt cx="5424" cy="964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36" y="2170"/>
              <a:ext cx="54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phẩy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336" y="1536"/>
              <a:ext cx="54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loài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36" y="1834"/>
              <a:ext cx="5424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1,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6576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O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1148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4864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572000" y="2667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0292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40025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197225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Ư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654425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111625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5026025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654425" y="3581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Q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4111625" y="3581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U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5026025" y="3581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572000" y="31242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Â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3654425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Ă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4114800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197225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4568825" y="40386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5483225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</a:t>
            </a: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3654425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T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4111625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568825" y="44958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Ô</a:t>
            </a: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5026025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N</a:t>
            </a: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5483225" y="4495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</a:t>
            </a: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1781175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22352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Ư</a:t>
            </a:r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2695575" y="4953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Ơ</a:t>
            </a: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31496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N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3609975" y="4953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</a:t>
            </a:r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4568825" y="49530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13716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4572000" y="35814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85027" name="Rectangle 35"/>
          <p:cNvSpPr>
            <a:spLocks noChangeArrowheads="1"/>
          </p:cNvSpPr>
          <p:nvPr/>
        </p:nvSpPr>
        <p:spPr bwMode="auto">
          <a:xfrm>
            <a:off x="2217738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Ư</a:t>
            </a:r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2671763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Ơ</a:t>
            </a:r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3586163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</a:t>
            </a:r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4090988" y="4953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V</a:t>
            </a:r>
          </a:p>
        </p:txBody>
      </p:sp>
      <p:sp>
        <p:nvSpPr>
          <p:cNvPr id="85031" name="Rectangle 39"/>
          <p:cNvSpPr>
            <a:spLocks noChangeArrowheads="1"/>
          </p:cNvSpPr>
          <p:nvPr/>
        </p:nvSpPr>
        <p:spPr bwMode="auto">
          <a:xfrm>
            <a:off x="18288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85032" name="Rectangle 40"/>
          <p:cNvSpPr>
            <a:spLocks noChangeArrowheads="1"/>
          </p:cNvSpPr>
          <p:nvPr/>
        </p:nvSpPr>
        <p:spPr bwMode="auto">
          <a:xfrm>
            <a:off x="4114800" y="35814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3" name="Rectangle 41"/>
          <p:cNvSpPr>
            <a:spLocks noChangeArrowheads="1"/>
          </p:cNvSpPr>
          <p:nvPr/>
        </p:nvSpPr>
        <p:spPr bwMode="auto">
          <a:xfrm>
            <a:off x="3657600" y="35814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4" name="Rectangle 42"/>
          <p:cNvSpPr>
            <a:spLocks noChangeArrowheads="1"/>
          </p:cNvSpPr>
          <p:nvPr/>
        </p:nvSpPr>
        <p:spPr bwMode="auto">
          <a:xfrm>
            <a:off x="5029200" y="31242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5" name="Rectangle 43"/>
          <p:cNvSpPr>
            <a:spLocks noChangeArrowheads="1"/>
          </p:cNvSpPr>
          <p:nvPr/>
        </p:nvSpPr>
        <p:spPr bwMode="auto">
          <a:xfrm>
            <a:off x="4572000" y="31242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6" name="Rectangle 44"/>
          <p:cNvSpPr>
            <a:spLocks noChangeArrowheads="1"/>
          </p:cNvSpPr>
          <p:nvPr/>
        </p:nvSpPr>
        <p:spPr bwMode="auto">
          <a:xfrm>
            <a:off x="4114800" y="31242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7" name="Rectangle 45"/>
          <p:cNvSpPr>
            <a:spLocks noChangeArrowheads="1"/>
          </p:cNvSpPr>
          <p:nvPr/>
        </p:nvSpPr>
        <p:spPr bwMode="auto">
          <a:xfrm>
            <a:off x="3657600" y="31242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8" name="Rectangle 46"/>
          <p:cNvSpPr>
            <a:spLocks noChangeArrowheads="1"/>
          </p:cNvSpPr>
          <p:nvPr/>
        </p:nvSpPr>
        <p:spPr bwMode="auto">
          <a:xfrm>
            <a:off x="3200400" y="31242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39" name="Rectangle 47"/>
          <p:cNvSpPr>
            <a:spLocks noChangeArrowheads="1"/>
          </p:cNvSpPr>
          <p:nvPr/>
        </p:nvSpPr>
        <p:spPr bwMode="auto">
          <a:xfrm>
            <a:off x="2743200" y="31242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5029200" y="2667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4572000" y="26670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3200400" y="2667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85043" name="Rectangle 51"/>
          <p:cNvSpPr>
            <a:spLocks noChangeArrowheads="1"/>
          </p:cNvSpPr>
          <p:nvPr/>
        </p:nvSpPr>
        <p:spPr bwMode="auto">
          <a:xfrm>
            <a:off x="5486400" y="40386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4" name="Rectangle 52"/>
          <p:cNvSpPr>
            <a:spLocks noChangeArrowheads="1"/>
          </p:cNvSpPr>
          <p:nvPr/>
        </p:nvSpPr>
        <p:spPr bwMode="auto">
          <a:xfrm>
            <a:off x="5029200" y="40386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5" name="Rectangle 53"/>
          <p:cNvSpPr>
            <a:spLocks noChangeArrowheads="1"/>
          </p:cNvSpPr>
          <p:nvPr/>
        </p:nvSpPr>
        <p:spPr bwMode="auto">
          <a:xfrm>
            <a:off x="4572000" y="40386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5046" name="Rectangle 54"/>
          <p:cNvSpPr>
            <a:spLocks noChangeArrowheads="1"/>
          </p:cNvSpPr>
          <p:nvPr/>
        </p:nvSpPr>
        <p:spPr bwMode="auto">
          <a:xfrm>
            <a:off x="4114800" y="40386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7" name="Rectangle 55"/>
          <p:cNvSpPr>
            <a:spLocks noChangeArrowheads="1"/>
          </p:cNvSpPr>
          <p:nvPr/>
        </p:nvSpPr>
        <p:spPr bwMode="auto">
          <a:xfrm>
            <a:off x="3657600" y="40386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8" name="Rectangle 56"/>
          <p:cNvSpPr>
            <a:spLocks noChangeArrowheads="1"/>
          </p:cNvSpPr>
          <p:nvPr/>
        </p:nvSpPr>
        <p:spPr bwMode="auto">
          <a:xfrm>
            <a:off x="3200400" y="40386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49" name="Rectangle 57"/>
          <p:cNvSpPr>
            <a:spLocks noChangeArrowheads="1"/>
          </p:cNvSpPr>
          <p:nvPr/>
        </p:nvSpPr>
        <p:spPr bwMode="auto">
          <a:xfrm>
            <a:off x="5029200" y="35814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0" name="Rectangle 58"/>
          <p:cNvSpPr>
            <a:spLocks noChangeArrowheads="1"/>
          </p:cNvSpPr>
          <p:nvPr/>
        </p:nvSpPr>
        <p:spPr bwMode="auto">
          <a:xfrm>
            <a:off x="4572000" y="35814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1" name="Rectangle 59"/>
          <p:cNvSpPr>
            <a:spLocks noChangeArrowheads="1"/>
          </p:cNvSpPr>
          <p:nvPr/>
        </p:nvSpPr>
        <p:spPr bwMode="auto">
          <a:xfrm>
            <a:off x="4572000" y="49530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2" name="Rectangle 60"/>
          <p:cNvSpPr>
            <a:spLocks noChangeArrowheads="1"/>
          </p:cNvSpPr>
          <p:nvPr/>
        </p:nvSpPr>
        <p:spPr bwMode="auto">
          <a:xfrm>
            <a:off x="36576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3" name="Rectangle 61"/>
          <p:cNvSpPr>
            <a:spLocks noChangeArrowheads="1"/>
          </p:cNvSpPr>
          <p:nvPr/>
        </p:nvSpPr>
        <p:spPr bwMode="auto">
          <a:xfrm>
            <a:off x="31242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4" name="Rectangle 62"/>
          <p:cNvSpPr>
            <a:spLocks noChangeArrowheads="1"/>
          </p:cNvSpPr>
          <p:nvPr/>
        </p:nvSpPr>
        <p:spPr bwMode="auto">
          <a:xfrm>
            <a:off x="22098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5" name="Rectangle 63"/>
          <p:cNvSpPr>
            <a:spLocks noChangeArrowheads="1"/>
          </p:cNvSpPr>
          <p:nvPr/>
        </p:nvSpPr>
        <p:spPr bwMode="auto">
          <a:xfrm>
            <a:off x="18288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6" name="Rectangle 64"/>
          <p:cNvSpPr>
            <a:spLocks noChangeArrowheads="1"/>
          </p:cNvSpPr>
          <p:nvPr/>
        </p:nvSpPr>
        <p:spPr bwMode="auto">
          <a:xfrm>
            <a:off x="26670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7" name="Rectangle 65"/>
          <p:cNvSpPr>
            <a:spLocks noChangeArrowheads="1"/>
          </p:cNvSpPr>
          <p:nvPr/>
        </p:nvSpPr>
        <p:spPr bwMode="auto">
          <a:xfrm>
            <a:off x="13716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8" name="Rectangle 66"/>
          <p:cNvSpPr>
            <a:spLocks noChangeArrowheads="1"/>
          </p:cNvSpPr>
          <p:nvPr/>
        </p:nvSpPr>
        <p:spPr bwMode="auto">
          <a:xfrm>
            <a:off x="5486400" y="44958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59" name="Rectangle 67"/>
          <p:cNvSpPr>
            <a:spLocks noChangeArrowheads="1"/>
          </p:cNvSpPr>
          <p:nvPr/>
        </p:nvSpPr>
        <p:spPr bwMode="auto">
          <a:xfrm>
            <a:off x="5029200" y="44958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60" name="Rectangle 68"/>
          <p:cNvSpPr>
            <a:spLocks noChangeArrowheads="1"/>
          </p:cNvSpPr>
          <p:nvPr/>
        </p:nvSpPr>
        <p:spPr bwMode="auto">
          <a:xfrm>
            <a:off x="4572000" y="4495800"/>
            <a:ext cx="463550" cy="457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61" name="Rectangle 69"/>
          <p:cNvSpPr>
            <a:spLocks noChangeArrowheads="1"/>
          </p:cNvSpPr>
          <p:nvPr/>
        </p:nvSpPr>
        <p:spPr bwMode="auto">
          <a:xfrm>
            <a:off x="4114800" y="44958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62" name="Rectangle 70"/>
          <p:cNvSpPr>
            <a:spLocks noChangeArrowheads="1"/>
          </p:cNvSpPr>
          <p:nvPr/>
        </p:nvSpPr>
        <p:spPr bwMode="auto">
          <a:xfrm>
            <a:off x="3657600" y="44958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63" name="Rectangle 71"/>
          <p:cNvSpPr>
            <a:spLocks noChangeArrowheads="1"/>
          </p:cNvSpPr>
          <p:nvPr/>
        </p:nvSpPr>
        <p:spPr bwMode="auto">
          <a:xfrm>
            <a:off x="4114800" y="4953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64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4495800"/>
            <a:ext cx="1143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Hàng 5</a:t>
            </a:r>
          </a:p>
        </p:txBody>
      </p:sp>
      <p:sp>
        <p:nvSpPr>
          <p:cNvPr id="85065" name="Text Box 7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4953000"/>
            <a:ext cx="1143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Hàng 6</a:t>
            </a:r>
          </a:p>
        </p:txBody>
      </p:sp>
      <p:sp>
        <p:nvSpPr>
          <p:cNvPr id="85066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4038600"/>
            <a:ext cx="1143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Hàng 4</a:t>
            </a:r>
          </a:p>
        </p:txBody>
      </p:sp>
      <p:sp>
        <p:nvSpPr>
          <p:cNvPr id="850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3657600"/>
            <a:ext cx="1143000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Hàng 3</a:t>
            </a:r>
          </a:p>
        </p:txBody>
      </p:sp>
      <p:sp>
        <p:nvSpPr>
          <p:cNvPr id="85068" name="Text Box 7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00400"/>
            <a:ext cx="1143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Hàng 2</a:t>
            </a:r>
          </a:p>
        </p:txBody>
      </p:sp>
      <p:sp>
        <p:nvSpPr>
          <p:cNvPr id="85069" name="Text Box 7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743200"/>
            <a:ext cx="1143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Hàng 1</a:t>
            </a:r>
          </a:p>
        </p:txBody>
      </p:sp>
      <p:sp>
        <p:nvSpPr>
          <p:cNvPr id="85070" name="Rectangle 78"/>
          <p:cNvSpPr>
            <a:spLocks noChangeArrowheads="1"/>
          </p:cNvSpPr>
          <p:nvPr/>
        </p:nvSpPr>
        <p:spPr bwMode="auto">
          <a:xfrm>
            <a:off x="4114800" y="2667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71" name="Rectangle 79"/>
          <p:cNvSpPr>
            <a:spLocks noChangeArrowheads="1"/>
          </p:cNvSpPr>
          <p:nvPr/>
        </p:nvSpPr>
        <p:spPr bwMode="auto">
          <a:xfrm>
            <a:off x="5486400" y="2667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72" name="Rectangle 80"/>
          <p:cNvSpPr>
            <a:spLocks noChangeArrowheads="1"/>
          </p:cNvSpPr>
          <p:nvPr/>
        </p:nvSpPr>
        <p:spPr bwMode="auto">
          <a:xfrm>
            <a:off x="3657600" y="2667000"/>
            <a:ext cx="4635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85073" name="Rectangle 81"/>
          <p:cNvSpPr>
            <a:spLocks noChangeArrowheads="1"/>
          </p:cNvSpPr>
          <p:nvPr/>
        </p:nvSpPr>
        <p:spPr bwMode="auto">
          <a:xfrm>
            <a:off x="3200400" y="2667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74" name="Oval 82"/>
          <p:cNvSpPr>
            <a:spLocks noChangeArrowheads="1"/>
          </p:cNvSpPr>
          <p:nvPr/>
        </p:nvSpPr>
        <p:spPr bwMode="auto">
          <a:xfrm>
            <a:off x="1752600" y="5791200"/>
            <a:ext cx="5334000" cy="609600"/>
          </a:xfrm>
          <a:prstGeom prst="ellipse">
            <a:avLst/>
          </a:prstGeom>
          <a:solidFill>
            <a:schemeClr val="tx2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từ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xuất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dọc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5075" name="Oval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791200"/>
            <a:ext cx="5791200" cy="685800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CÂY CỐI</a:t>
            </a:r>
          </a:p>
        </p:txBody>
      </p:sp>
      <p:sp>
        <p:nvSpPr>
          <p:cNvPr id="85076" name="AutoShape 8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381375" cy="1881188"/>
          </a:xfrm>
          <a:prstGeom prst="irregularSeal2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H" pitchFamily="34" charset="0"/>
              </a:rPr>
              <a:t>Khëi ®éng</a:t>
            </a:r>
          </a:p>
        </p:txBody>
      </p:sp>
      <p:sp>
        <p:nvSpPr>
          <p:cNvPr id="85077" name="WordArt 85"/>
          <p:cNvSpPr>
            <a:spLocks noChangeArrowheads="1" noChangeShapeType="1" noTextEdit="1"/>
          </p:cNvSpPr>
          <p:nvPr/>
        </p:nvSpPr>
        <p:spPr bwMode="auto">
          <a:xfrm>
            <a:off x="3695700" y="279400"/>
            <a:ext cx="4305300" cy="1854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al Narrow"/>
              </a:rPr>
              <a:t>¤ ch÷ bÝ mËt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8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5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85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8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8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8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8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8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8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8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8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85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66"/>
                  </p:tgtEl>
                </p:cond>
              </p:nextCondLst>
            </p:seq>
          </p:childTnLst>
        </p:cTn>
      </p:par>
    </p:tnLst>
    <p:bldLst>
      <p:bldP spid="85032" grpId="0" animBg="1"/>
      <p:bldP spid="85033" grpId="0" animBg="1"/>
      <p:bldP spid="85034" grpId="0" animBg="1"/>
      <p:bldP spid="85035" grpId="0" animBg="1"/>
      <p:bldP spid="85036" grpId="0" animBg="1"/>
      <p:bldP spid="85037" grpId="0" animBg="1"/>
      <p:bldP spid="85038" grpId="0" animBg="1"/>
      <p:bldP spid="85039" grpId="0" animBg="1"/>
      <p:bldP spid="85040" grpId="0" animBg="1"/>
      <p:bldP spid="85041" grpId="0" animBg="1"/>
      <p:bldP spid="85043" grpId="0" animBg="1"/>
      <p:bldP spid="85044" grpId="0" animBg="1"/>
      <p:bldP spid="85045" grpId="0" animBg="1"/>
      <p:bldP spid="85046" grpId="0" animBg="1"/>
      <p:bldP spid="85047" grpId="0" animBg="1"/>
      <p:bldP spid="85048" grpId="0" animBg="1"/>
      <p:bldP spid="85049" grpId="0" animBg="1"/>
      <p:bldP spid="85050" grpId="0" animBg="1"/>
      <p:bldP spid="85051" grpId="0" animBg="1"/>
      <p:bldP spid="85052" grpId="0" animBg="1"/>
      <p:bldP spid="85053" grpId="0" animBg="1"/>
      <p:bldP spid="85054" grpId="0" animBg="1"/>
      <p:bldP spid="85055" grpId="0" animBg="1"/>
      <p:bldP spid="85056" grpId="0" animBg="1"/>
      <p:bldP spid="85057" grpId="0" animBg="1"/>
      <p:bldP spid="85058" grpId="0" animBg="1"/>
      <p:bldP spid="85059" grpId="0" animBg="1"/>
      <p:bldP spid="85060" grpId="0" animBg="1"/>
      <p:bldP spid="85061" grpId="0" animBg="1"/>
      <p:bldP spid="85062" grpId="0" animBg="1"/>
      <p:bldP spid="85063" grpId="0" animBg="1"/>
      <p:bldP spid="85064" grpId="0" animBg="1"/>
      <p:bldP spid="85065" grpId="0" animBg="1"/>
      <p:bldP spid="85066" grpId="0" animBg="1"/>
      <p:bldP spid="85067" grpId="0" animBg="1"/>
      <p:bldP spid="85068" grpId="0" animBg="1"/>
      <p:bldP spid="85069" grpId="0" animBg="1"/>
      <p:bldP spid="85070" grpId="0" animBg="1"/>
      <p:bldP spid="85071" grpId="0" animBg="1"/>
      <p:bldP spid="85072" grpId="0" animBg="1"/>
      <p:bldP spid="85073" grpId="0" animBg="1"/>
      <p:bldP spid="85074" grpId="0" animBg="1"/>
      <p:bldP spid="85074" grpId="1" animBg="1"/>
      <p:bldP spid="85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1</a:t>
            </a:r>
          </a:p>
        </p:txBody>
      </p:sp>
      <p:pic>
        <p:nvPicPr>
          <p:cNvPr id="86020" name="Picture 4" descr="cucv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962400" cy="3505200"/>
          </a:xfrm>
          <a:prstGeom prst="rect">
            <a:avLst/>
          </a:prstGeom>
          <a:noFill/>
        </p:spPr>
      </p:pic>
      <p:sp>
        <p:nvSpPr>
          <p:cNvPr id="86021" name="AutoShape 5" descr="5%"/>
          <p:cNvSpPr>
            <a:spLocks noChangeArrowheads="1"/>
          </p:cNvSpPr>
          <p:nvPr/>
        </p:nvSpPr>
        <p:spPr bwMode="auto">
          <a:xfrm>
            <a:off x="1676400" y="5029200"/>
            <a:ext cx="6705600" cy="533400"/>
          </a:xfrm>
          <a:prstGeom prst="flowChartTerminator">
            <a:avLst/>
          </a:prstGeom>
          <a:pattFill prst="pct5">
            <a:fgClr>
              <a:srgbClr val="FFFF99"/>
            </a:fgClr>
            <a:bgClr>
              <a:srgbClr val="FF7C80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.VnTime" pitchFamily="34" charset="0"/>
              </a:rPr>
              <a:t>§©y lµ c©y g×? (6 ch÷ c¸i)</a:t>
            </a: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86022" name="Picture 6" descr="Flow0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819775"/>
            <a:ext cx="36957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2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990600" y="2209800"/>
            <a:ext cx="7315200" cy="1676400"/>
          </a:xfrm>
          <a:prstGeom prst="flowChartTerminator">
            <a:avLst/>
          </a:prstGeom>
          <a:solidFill>
            <a:srgbClr val="00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>
              <a:solidFill>
                <a:srgbClr val="FFFF00"/>
              </a:solidFill>
            </a:endParaRPr>
          </a:p>
          <a:p>
            <a:pPr algn="ctr"/>
            <a:r>
              <a:rPr lang="en-US" sz="2800" b="1">
                <a:latin typeface=".VnTime" pitchFamily="34" charset="0"/>
              </a:rPr>
              <a:t>Lo¹i c©y cã qu¶ trßn, ruét mµu ®á, cã nhiÒu</a:t>
            </a:r>
          </a:p>
          <a:p>
            <a:pPr algn="ctr"/>
            <a:r>
              <a:rPr lang="en-US" sz="2800" b="1">
                <a:latin typeface=".VnTime" pitchFamily="34" charset="0"/>
              </a:rPr>
              <a:t> h¹t nhá mµu ®en. Lµ c©y g×?</a:t>
            </a:r>
            <a:r>
              <a:rPr lang="en-US" sz="1800">
                <a:latin typeface=".VnTime" pitchFamily="34" charset="0"/>
              </a:rPr>
              <a:t> </a:t>
            </a:r>
            <a:endParaRPr lang="en-US" sz="2800" b="1">
              <a:latin typeface=".VnTime" pitchFamily="34" charset="0"/>
            </a:endParaRPr>
          </a:p>
          <a:p>
            <a:pPr algn="ctr"/>
            <a:r>
              <a:rPr lang="en-US" sz="2800" b="1">
                <a:latin typeface=".VnTime" pitchFamily="34" charset="0"/>
              </a:rPr>
              <a:t>(6 ch÷ c¸i)</a:t>
            </a:r>
          </a:p>
        </p:txBody>
      </p:sp>
      <p:pic>
        <p:nvPicPr>
          <p:cNvPr id="87045" name="Picture 5" descr="Flow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05400"/>
            <a:ext cx="36957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3</a:t>
            </a:r>
          </a:p>
        </p:txBody>
      </p:sp>
      <p:sp>
        <p:nvSpPr>
          <p:cNvPr id="88068" name="AutoShape 4" descr="5%"/>
          <p:cNvSpPr>
            <a:spLocks noChangeArrowheads="1"/>
          </p:cNvSpPr>
          <p:nvPr/>
        </p:nvSpPr>
        <p:spPr bwMode="auto">
          <a:xfrm>
            <a:off x="990600" y="2590800"/>
            <a:ext cx="7315200" cy="1219200"/>
          </a:xfrm>
          <a:prstGeom prst="flowChartTerminator">
            <a:avLst/>
          </a:prstGeom>
          <a:pattFill prst="pct5">
            <a:fgClr>
              <a:srgbClr val="FFFF99"/>
            </a:fgClr>
            <a:bgClr>
              <a:srgbClr val="FF7C80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.VnTime" pitchFamily="34" charset="0"/>
              </a:rPr>
              <a:t>Lo¹i </a:t>
            </a:r>
            <a:r>
              <a:rPr lang="en-US" sz="2800" b="1" dirty="0" err="1">
                <a:latin typeface=".VnTime" pitchFamily="34" charset="0"/>
              </a:rPr>
              <a:t>c©y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qu</a:t>
            </a:r>
            <a:r>
              <a:rPr lang="en-US" sz="2800" b="1" dirty="0">
                <a:latin typeface=".VnTime" pitchFamily="34" charset="0"/>
              </a:rPr>
              <a:t>¶ </a:t>
            </a:r>
            <a:r>
              <a:rPr lang="en-US" sz="2800" b="1" dirty="0" err="1">
                <a:latin typeface=".VnTime" pitchFamily="34" charset="0"/>
              </a:rPr>
              <a:t>nhá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mµu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vµng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nhiÒu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tÐp</a:t>
            </a:r>
            <a:r>
              <a:rPr lang="en-US" sz="2800" b="1" dirty="0">
                <a:latin typeface=".VnTime" pitchFamily="34" charset="0"/>
              </a:rPr>
              <a:t>. </a:t>
            </a:r>
          </a:p>
          <a:p>
            <a:pPr algn="ctr"/>
            <a:r>
              <a:rPr lang="en-US" sz="2800" b="1" dirty="0">
                <a:latin typeface=".VnTime" pitchFamily="34" charset="0"/>
              </a:rPr>
              <a:t>Lµ </a:t>
            </a:r>
            <a:r>
              <a:rPr lang="en-US" sz="2800" b="1" dirty="0" err="1">
                <a:latin typeface=".VnTime" pitchFamily="34" charset="0"/>
              </a:rPr>
              <a:t>c©y</a:t>
            </a:r>
            <a:r>
              <a:rPr lang="en-US" sz="2800" b="1" dirty="0">
                <a:latin typeface=".VnTime" pitchFamily="34" charset="0"/>
              </a:rPr>
              <a:t> g</a:t>
            </a:r>
            <a:r>
              <a:rPr lang="en-US" sz="2800" b="1" dirty="0" smtClean="0">
                <a:latin typeface=".VnTime" pitchFamily="34" charset="0"/>
              </a:rPr>
              <a:t>× ?</a:t>
            </a:r>
            <a:r>
              <a:rPr lang="en-US" sz="1800" dirty="0" smtClean="0"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2800" b="1" dirty="0">
                <a:latin typeface=".VnTime" pitchFamily="34" charset="0"/>
              </a:rPr>
              <a:t>(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4 </a:t>
            </a:r>
            <a:r>
              <a:rPr lang="en-US" sz="2800" b="1" dirty="0" err="1">
                <a:latin typeface=".VnTime" pitchFamily="34" charset="0"/>
              </a:rPr>
              <a:t>ch</a:t>
            </a:r>
            <a:r>
              <a:rPr lang="en-US" sz="2800" b="1" dirty="0">
                <a:latin typeface=".VnTime" pitchFamily="34" charset="0"/>
              </a:rPr>
              <a:t>÷ </a:t>
            </a:r>
            <a:r>
              <a:rPr lang="en-US" sz="2800" b="1" dirty="0" err="1">
                <a:latin typeface=".VnTime" pitchFamily="34" charset="0"/>
              </a:rPr>
              <a:t>c¸i</a:t>
            </a:r>
            <a:r>
              <a:rPr lang="en-US" sz="2800" b="1" dirty="0">
                <a:latin typeface=".VnTime" pitchFamily="34" charset="0"/>
              </a:rPr>
              <a:t> )</a:t>
            </a:r>
          </a:p>
        </p:txBody>
      </p:sp>
      <p:pic>
        <p:nvPicPr>
          <p:cNvPr id="88069" name="Picture 5" descr="Flow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29200"/>
            <a:ext cx="36957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4</a:t>
            </a:r>
          </a:p>
        </p:txBody>
      </p:sp>
      <p:sp>
        <p:nvSpPr>
          <p:cNvPr id="89092" name="AutoShape 4" descr="5%"/>
          <p:cNvSpPr>
            <a:spLocks noChangeArrowheads="1"/>
          </p:cNvSpPr>
          <p:nvPr/>
        </p:nvSpPr>
        <p:spPr bwMode="auto">
          <a:xfrm>
            <a:off x="1447800" y="4953000"/>
            <a:ext cx="6705600" cy="533400"/>
          </a:xfrm>
          <a:prstGeom prst="flowChartTerminator">
            <a:avLst/>
          </a:prstGeom>
          <a:pattFill prst="pct5">
            <a:fgClr>
              <a:srgbClr val="FFFF99"/>
            </a:fgClr>
            <a:bgClr>
              <a:srgbClr val="FF7C80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.VnTime" pitchFamily="34" charset="0"/>
              </a:rPr>
              <a:t>§©y lµ c©y rau g×? (6 ch÷ c¸i)</a:t>
            </a:r>
            <a:r>
              <a:rPr lang="en-US" sz="2800" b="1">
                <a:solidFill>
                  <a:srgbClr val="660066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89093" name="Picture 5" descr="bapc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4267200" cy="2895600"/>
          </a:xfrm>
          <a:prstGeom prst="rect">
            <a:avLst/>
          </a:prstGeom>
          <a:noFill/>
        </p:spPr>
      </p:pic>
      <p:pic>
        <p:nvPicPr>
          <p:cNvPr id="89094" name="Picture 6" descr="Flow0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486400"/>
            <a:ext cx="36957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5</a:t>
            </a:r>
          </a:p>
        </p:txBody>
      </p:sp>
      <p:sp>
        <p:nvSpPr>
          <p:cNvPr id="90116" name="AutoShape 4" descr="5%"/>
          <p:cNvSpPr>
            <a:spLocks noChangeArrowheads="1"/>
          </p:cNvSpPr>
          <p:nvPr/>
        </p:nvSpPr>
        <p:spPr bwMode="auto">
          <a:xfrm>
            <a:off x="1143000" y="2362200"/>
            <a:ext cx="6705600" cy="1600200"/>
          </a:xfrm>
          <a:prstGeom prst="flowChartTerminator">
            <a:avLst/>
          </a:prstGeom>
          <a:pattFill prst="pct5">
            <a:fgClr>
              <a:srgbClr val="FF0066"/>
            </a:fgClr>
            <a:bgClr>
              <a:srgbClr val="FFCC99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.VnTime" pitchFamily="34" charset="0"/>
              </a:rPr>
              <a:t>Mét lo¹i c©y trång ®Ó lÊy gç, cã l¸ kim. </a:t>
            </a:r>
          </a:p>
          <a:p>
            <a:pPr algn="ctr"/>
            <a:r>
              <a:rPr lang="en-US" sz="2800" b="1">
                <a:latin typeface=".VnTime" pitchFamily="34" charset="0"/>
              </a:rPr>
              <a:t>Lµ c©y g×?</a:t>
            </a:r>
            <a:r>
              <a:rPr lang="en-US" sz="2800">
                <a:latin typeface=".VnTime" pitchFamily="34" charset="0"/>
              </a:rPr>
              <a:t> </a:t>
            </a:r>
            <a:endParaRPr lang="en-US" sz="2800" b="1">
              <a:latin typeface=".VnTime" pitchFamily="34" charset="0"/>
            </a:endParaRPr>
          </a:p>
          <a:p>
            <a:pPr algn="ctr"/>
            <a:r>
              <a:rPr lang="en-US" sz="2800" b="1">
                <a:latin typeface=".VnTime" pitchFamily="34" charset="0"/>
              </a:rPr>
              <a:t> ( Cã 5 ch÷ c¸i, ch÷ c¸i ®Çu lµ T)</a:t>
            </a:r>
          </a:p>
        </p:txBody>
      </p:sp>
      <p:pic>
        <p:nvPicPr>
          <p:cNvPr id="90117" name="Picture 5" descr="Flow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24400"/>
            <a:ext cx="36957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3352800" y="609600"/>
            <a:ext cx="2971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1390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Hàng 6</a:t>
            </a:r>
          </a:p>
        </p:txBody>
      </p:sp>
      <p:sp>
        <p:nvSpPr>
          <p:cNvPr id="91140" name="AutoShape 4" descr="5%"/>
          <p:cNvSpPr>
            <a:spLocks noChangeArrowheads="1"/>
          </p:cNvSpPr>
          <p:nvPr/>
        </p:nvSpPr>
        <p:spPr bwMode="auto">
          <a:xfrm>
            <a:off x="762000" y="2667000"/>
            <a:ext cx="7848600" cy="1600200"/>
          </a:xfrm>
          <a:prstGeom prst="flowChartTerminator">
            <a:avLst/>
          </a:prstGeom>
          <a:pattFill prst="pct5">
            <a:fgClr>
              <a:srgbClr val="FFFF99"/>
            </a:fgClr>
            <a:bgClr>
              <a:srgbClr val="FF7C80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>
              <a:latin typeface=".VnTime" pitchFamily="34" charset="0"/>
            </a:endParaRPr>
          </a:p>
          <a:p>
            <a:pPr algn="ctr"/>
            <a:r>
              <a:rPr lang="en-US" sz="2800" b="1">
                <a:latin typeface=".VnTime" pitchFamily="34" charset="0"/>
              </a:rPr>
              <a:t>Lo¹i c©y che bãng m¸t g¾n liÒn víi kØ niÖm tuæi </a:t>
            </a:r>
          </a:p>
          <a:p>
            <a:pPr algn="ctr"/>
            <a:r>
              <a:rPr lang="en-US" sz="2800" b="1">
                <a:latin typeface=".VnTime" pitchFamily="34" charset="0"/>
              </a:rPr>
              <a:t>häc trß, hoa th­êng në vµo mïa hÌ, cã mµu ®á.</a:t>
            </a:r>
          </a:p>
          <a:p>
            <a:pPr algn="ctr"/>
            <a:r>
              <a:rPr lang="en-US" sz="2800" b="1">
                <a:latin typeface=".VnTime" pitchFamily="34" charset="0"/>
              </a:rPr>
              <a:t>Lµ c©y g×?</a:t>
            </a:r>
            <a:r>
              <a:rPr lang="en-US" sz="2800">
                <a:latin typeface=".VnTime" pitchFamily="34" charset="0"/>
              </a:rPr>
              <a:t> </a:t>
            </a:r>
            <a:endParaRPr lang="en-US" sz="2800" b="1">
              <a:latin typeface=".VnTime" pitchFamily="34" charset="0"/>
            </a:endParaRPr>
          </a:p>
          <a:p>
            <a:pPr algn="ctr"/>
            <a:endParaRPr lang="en-US" sz="2800" b="1">
              <a:latin typeface=".VnTime" pitchFamily="34" charset="0"/>
            </a:endParaRPr>
          </a:p>
        </p:txBody>
      </p:sp>
      <p:pic>
        <p:nvPicPr>
          <p:cNvPr id="91141" name="Picture 5" descr="Flow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0"/>
            <a:ext cx="31242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295400" y="9906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52400" y="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799</Words>
  <Application>Microsoft Office PowerPoint</Application>
  <PresentationFormat>On-screen Show (4:3)</PresentationFormat>
  <Paragraphs>150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 Dung</dc:creator>
  <cp:lastModifiedBy>Ms Dung</cp:lastModifiedBy>
  <cp:revision>4</cp:revision>
  <dcterms:created xsi:type="dcterms:W3CDTF">2006-08-16T00:00:00Z</dcterms:created>
  <dcterms:modified xsi:type="dcterms:W3CDTF">2014-03-16T11:48:17Z</dcterms:modified>
</cp:coreProperties>
</file>