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23" r:id="rId2"/>
    <p:sldId id="278" r:id="rId3"/>
    <p:sldId id="330" r:id="rId4"/>
    <p:sldId id="329" r:id="rId5"/>
    <p:sldId id="328" r:id="rId6"/>
    <p:sldId id="324" r:id="rId7"/>
    <p:sldId id="327" r:id="rId8"/>
    <p:sldId id="331" r:id="rId9"/>
    <p:sldId id="340" r:id="rId10"/>
    <p:sldId id="341" r:id="rId11"/>
    <p:sldId id="334" r:id="rId12"/>
    <p:sldId id="339" r:id="rId13"/>
    <p:sldId id="342" r:id="rId14"/>
    <p:sldId id="343" r:id="rId15"/>
    <p:sldId id="344" r:id="rId16"/>
    <p:sldId id="345" r:id="rId17"/>
    <p:sldId id="346" r:id="rId18"/>
    <p:sldId id="338" r:id="rId19"/>
    <p:sldId id="347" r:id="rId20"/>
    <p:sldId id="348" r:id="rId21"/>
    <p:sldId id="352" r:id="rId22"/>
    <p:sldId id="353" r:id="rId23"/>
    <p:sldId id="351" r:id="rId24"/>
    <p:sldId id="350" r:id="rId25"/>
    <p:sldId id="354" r:id="rId26"/>
    <p:sldId id="359" r:id="rId27"/>
    <p:sldId id="335" r:id="rId28"/>
    <p:sldId id="355" r:id="rId29"/>
    <p:sldId id="305" r:id="rId30"/>
    <p:sldId id="358" r:id="rId31"/>
  </p:sldIdLst>
  <p:sldSz cx="11522075" cy="7056438"/>
  <p:notesSz cx="6858000" cy="9144000"/>
  <p:custDataLst>
    <p:tags r:id="rId33"/>
  </p:custDataLst>
  <p:defaultTextStyle>
    <a:defPPr>
      <a:defRPr lang="vi-VN"/>
    </a:defPPr>
    <a:lvl1pPr marL="0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188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375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563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750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5937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9124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2312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5500" algn="l" defTabSz="9463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922" y="-101"/>
      </p:cViewPr>
      <p:guideLst>
        <p:guide orient="horz" pos="2223"/>
        <p:guide pos="36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8C381-1987-44C8-8E9C-6FA68CDAD663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0238" y="685800"/>
            <a:ext cx="5597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6A028-D921-4039-8D72-19E81846F62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1693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3188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46375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19563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92750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65937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39124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12312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85500" algn="l" defTabSz="9463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6A028-D921-4039-8D72-19E81846F625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4107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6" y="2192075"/>
            <a:ext cx="9793764" cy="1512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1" y="3998648"/>
            <a:ext cx="8065453" cy="1803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0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1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92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2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5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8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15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4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9269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9720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25898" y="290752"/>
            <a:ext cx="3266589" cy="61956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6131" y="290752"/>
            <a:ext cx="9607730" cy="61956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5550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1772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4534420"/>
            <a:ext cx="9793764" cy="1401487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2990825"/>
            <a:ext cx="9793764" cy="1543595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07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14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92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229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53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84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15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45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2769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138" y="1693878"/>
            <a:ext cx="6437159" cy="4792497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5332" y="1693878"/>
            <a:ext cx="6437159" cy="4792497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4789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282590"/>
            <a:ext cx="10369868" cy="117607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579532"/>
            <a:ext cx="5090917" cy="658274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0728" indent="0">
              <a:buNone/>
              <a:defRPr sz="2300" b="1"/>
            </a:lvl2pPr>
            <a:lvl3pPr marL="1061456" indent="0">
              <a:buNone/>
              <a:defRPr sz="2100" b="1"/>
            </a:lvl3pPr>
            <a:lvl4pPr marL="1592184" indent="0">
              <a:buNone/>
              <a:defRPr sz="1900" b="1"/>
            </a:lvl4pPr>
            <a:lvl5pPr marL="2122912" indent="0">
              <a:buNone/>
              <a:defRPr sz="1900" b="1"/>
            </a:lvl5pPr>
            <a:lvl6pPr marL="2653638" indent="0">
              <a:buNone/>
              <a:defRPr sz="1900" b="1"/>
            </a:lvl6pPr>
            <a:lvl7pPr marL="3184368" indent="0">
              <a:buNone/>
              <a:defRPr sz="1900" b="1"/>
            </a:lvl7pPr>
            <a:lvl8pPr marL="3715093" indent="0">
              <a:buNone/>
              <a:defRPr sz="1900" b="1"/>
            </a:lvl8pPr>
            <a:lvl9pPr marL="424582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104" y="2237805"/>
            <a:ext cx="5090917" cy="4065620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061" y="1579532"/>
            <a:ext cx="5092917" cy="658274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0728" indent="0">
              <a:buNone/>
              <a:defRPr sz="2300" b="1"/>
            </a:lvl2pPr>
            <a:lvl3pPr marL="1061456" indent="0">
              <a:buNone/>
              <a:defRPr sz="2100" b="1"/>
            </a:lvl3pPr>
            <a:lvl4pPr marL="1592184" indent="0">
              <a:buNone/>
              <a:defRPr sz="1900" b="1"/>
            </a:lvl4pPr>
            <a:lvl5pPr marL="2122912" indent="0">
              <a:buNone/>
              <a:defRPr sz="1900" b="1"/>
            </a:lvl5pPr>
            <a:lvl6pPr marL="2653638" indent="0">
              <a:buNone/>
              <a:defRPr sz="1900" b="1"/>
            </a:lvl6pPr>
            <a:lvl7pPr marL="3184368" indent="0">
              <a:buNone/>
              <a:defRPr sz="1900" b="1"/>
            </a:lvl7pPr>
            <a:lvl8pPr marL="3715093" indent="0">
              <a:buNone/>
              <a:defRPr sz="1900" b="1"/>
            </a:lvl8pPr>
            <a:lvl9pPr marL="4245822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061" y="2237805"/>
            <a:ext cx="5092917" cy="4065620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0206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508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0455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11" y="280951"/>
            <a:ext cx="3790683" cy="119567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811" y="280951"/>
            <a:ext cx="6441160" cy="602247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11" y="1476631"/>
            <a:ext cx="3790683" cy="4826800"/>
          </a:xfrm>
        </p:spPr>
        <p:txBody>
          <a:bodyPr/>
          <a:lstStyle>
            <a:lvl1pPr marL="0" indent="0">
              <a:buNone/>
              <a:defRPr sz="1600"/>
            </a:lvl1pPr>
            <a:lvl2pPr marL="530728" indent="0">
              <a:buNone/>
              <a:defRPr sz="1400"/>
            </a:lvl2pPr>
            <a:lvl3pPr marL="1061456" indent="0">
              <a:buNone/>
              <a:defRPr sz="1200"/>
            </a:lvl3pPr>
            <a:lvl4pPr marL="1592184" indent="0">
              <a:buNone/>
              <a:defRPr sz="1000"/>
            </a:lvl4pPr>
            <a:lvl5pPr marL="2122912" indent="0">
              <a:buNone/>
              <a:defRPr sz="1000"/>
            </a:lvl5pPr>
            <a:lvl6pPr marL="2653638" indent="0">
              <a:buNone/>
              <a:defRPr sz="1000"/>
            </a:lvl6pPr>
            <a:lvl7pPr marL="3184368" indent="0">
              <a:buNone/>
              <a:defRPr sz="1000"/>
            </a:lvl7pPr>
            <a:lvl8pPr marL="3715093" indent="0">
              <a:buNone/>
              <a:defRPr sz="1000"/>
            </a:lvl8pPr>
            <a:lvl9pPr marL="424582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1996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07" y="4939506"/>
            <a:ext cx="6913245" cy="5831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8407" y="630511"/>
            <a:ext cx="6913245" cy="4233863"/>
          </a:xfrm>
        </p:spPr>
        <p:txBody>
          <a:bodyPr/>
          <a:lstStyle>
            <a:lvl1pPr marL="0" indent="0">
              <a:buNone/>
              <a:defRPr sz="3700"/>
            </a:lvl1pPr>
            <a:lvl2pPr marL="530728" indent="0">
              <a:buNone/>
              <a:defRPr sz="3300"/>
            </a:lvl2pPr>
            <a:lvl3pPr marL="1061456" indent="0">
              <a:buNone/>
              <a:defRPr sz="2800"/>
            </a:lvl3pPr>
            <a:lvl4pPr marL="1592184" indent="0">
              <a:buNone/>
              <a:defRPr sz="2300"/>
            </a:lvl4pPr>
            <a:lvl5pPr marL="2122912" indent="0">
              <a:buNone/>
              <a:defRPr sz="2300"/>
            </a:lvl5pPr>
            <a:lvl6pPr marL="2653638" indent="0">
              <a:buNone/>
              <a:defRPr sz="2300"/>
            </a:lvl6pPr>
            <a:lvl7pPr marL="3184368" indent="0">
              <a:buNone/>
              <a:defRPr sz="2300"/>
            </a:lvl7pPr>
            <a:lvl8pPr marL="3715093" indent="0">
              <a:buNone/>
              <a:defRPr sz="2300"/>
            </a:lvl8pPr>
            <a:lvl9pPr marL="4245822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8407" y="5522643"/>
            <a:ext cx="6913245" cy="828151"/>
          </a:xfrm>
        </p:spPr>
        <p:txBody>
          <a:bodyPr/>
          <a:lstStyle>
            <a:lvl1pPr marL="0" indent="0">
              <a:buNone/>
              <a:defRPr sz="1600"/>
            </a:lvl1pPr>
            <a:lvl2pPr marL="530728" indent="0">
              <a:buNone/>
              <a:defRPr sz="1400"/>
            </a:lvl2pPr>
            <a:lvl3pPr marL="1061456" indent="0">
              <a:buNone/>
              <a:defRPr sz="1200"/>
            </a:lvl3pPr>
            <a:lvl4pPr marL="1592184" indent="0">
              <a:buNone/>
              <a:defRPr sz="1000"/>
            </a:lvl4pPr>
            <a:lvl5pPr marL="2122912" indent="0">
              <a:buNone/>
              <a:defRPr sz="1000"/>
            </a:lvl5pPr>
            <a:lvl6pPr marL="2653638" indent="0">
              <a:buNone/>
              <a:defRPr sz="1000"/>
            </a:lvl6pPr>
            <a:lvl7pPr marL="3184368" indent="0">
              <a:buNone/>
              <a:defRPr sz="1000"/>
            </a:lvl7pPr>
            <a:lvl8pPr marL="3715093" indent="0">
              <a:buNone/>
              <a:defRPr sz="1000"/>
            </a:lvl8pPr>
            <a:lvl9pPr marL="424582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1587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282590"/>
            <a:ext cx="10369868" cy="1176073"/>
          </a:xfrm>
          <a:prstGeom prst="rect">
            <a:avLst/>
          </a:prstGeom>
        </p:spPr>
        <p:txBody>
          <a:bodyPr vert="horz" lIns="106144" tIns="53073" rIns="106144" bIns="5307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646508"/>
            <a:ext cx="10369868" cy="4656923"/>
          </a:xfrm>
          <a:prstGeom prst="rect">
            <a:avLst/>
          </a:prstGeom>
        </p:spPr>
        <p:txBody>
          <a:bodyPr vert="horz" lIns="106144" tIns="53073" rIns="106144" bIns="530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104" y="6540273"/>
            <a:ext cx="2688484" cy="375690"/>
          </a:xfrm>
          <a:prstGeom prst="rect">
            <a:avLst/>
          </a:prstGeom>
        </p:spPr>
        <p:txBody>
          <a:bodyPr vert="horz" lIns="106144" tIns="53073" rIns="106144" bIns="5307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D6D63-E463-471C-92DC-E980D19E622D}" type="datetimeFigureOut">
              <a:rPr lang="vi-VN" smtClean="0"/>
              <a:pPr/>
              <a:t>08/07/2020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6709" y="6540273"/>
            <a:ext cx="3648657" cy="375690"/>
          </a:xfrm>
          <a:prstGeom prst="rect">
            <a:avLst/>
          </a:prstGeom>
        </p:spPr>
        <p:txBody>
          <a:bodyPr vert="horz" lIns="106144" tIns="53073" rIns="106144" bIns="5307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487" y="6540273"/>
            <a:ext cx="2688484" cy="375690"/>
          </a:xfrm>
          <a:prstGeom prst="rect">
            <a:avLst/>
          </a:prstGeom>
        </p:spPr>
        <p:txBody>
          <a:bodyPr vert="horz" lIns="106144" tIns="53073" rIns="106144" bIns="5307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6E19-8426-4FB2-98B7-12148355B40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8902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61456" rtl="0" eaLnBrk="1" latinLnBrk="0" hangingPunct="1">
        <a:spcBef>
          <a:spcPct val="0"/>
        </a:spcBef>
        <a:buNone/>
        <a:defRPr sz="51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8047" indent="-398047" algn="l" defTabSz="10614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2433" indent="-331704" algn="l" defTabSz="1061456" rtl="0" eaLnBrk="1" latinLnBrk="0" hangingPunct="1">
        <a:spcBef>
          <a:spcPct val="20000"/>
        </a:spcBef>
        <a:buFont typeface="Arial" pitchFamily="34" charset="0"/>
        <a:buChar char="–"/>
        <a:defRPr sz="3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326820" indent="-265364" algn="l" defTabSz="10614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57548" indent="-265364" algn="l" defTabSz="10614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275" indent="-265364" algn="l" defTabSz="10614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9002" indent="-265364" algn="l" defTabSz="10614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9730" indent="-265364" algn="l" defTabSz="10614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80458" indent="-265364" algn="l" defTabSz="10614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11187" indent="-265364" algn="l" defTabSz="10614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0728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1456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184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2912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3638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84368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15093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45822" algn="l" defTabSz="10614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592468" y="3149853"/>
            <a:ext cx="6433159" cy="705644"/>
          </a:xfrm>
          <a:prstGeom prst="rect">
            <a:avLst/>
          </a:prstGeom>
        </p:spPr>
        <p:txBody>
          <a:bodyPr wrap="none" lIns="106158" tIns="53080" rIns="106158" bIns="5308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0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CHUYÊN ĐỀ MÔN LỊCH SỬ</a:t>
            </a:r>
            <a:endParaRPr lang="en-US" sz="70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accent3">
                  <a:lumMod val="50000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8"/>
          <p:cNvSpPr>
            <a:spLocks noChangeArrowheads="1" noChangeShapeType="1" noTextEdit="1"/>
          </p:cNvSpPr>
          <p:nvPr/>
        </p:nvSpPr>
        <p:spPr bwMode="auto">
          <a:xfrm>
            <a:off x="1164377" y="1584004"/>
            <a:ext cx="8917142" cy="5421346"/>
          </a:xfrm>
          <a:prstGeom prst="rect">
            <a:avLst/>
          </a:prstGeom>
        </p:spPr>
        <p:txBody>
          <a:bodyPr spcFirstLastPara="1" wrap="none" lIns="106158" tIns="53080" rIns="106158" bIns="53080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2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Chào mừng quý thầy, cô về dự giờ</a:t>
            </a: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3936709" y="4107708"/>
            <a:ext cx="3936709" cy="107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158" tIns="53080" rIns="106158" bIns="5308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300" b="1" dirty="0" err="1">
                <a:solidFill>
                  <a:srgbClr val="C00000"/>
                </a:solidFill>
              </a:rPr>
              <a:t>Lớp</a:t>
            </a:r>
            <a:r>
              <a:rPr lang="en-US" altLang="vi-VN" sz="6300" b="1" dirty="0">
                <a:solidFill>
                  <a:srgbClr val="C00000"/>
                </a:solidFill>
              </a:rPr>
              <a:t> </a:t>
            </a:r>
            <a:r>
              <a:rPr lang="en-US" altLang="vi-VN" sz="6300" b="1" dirty="0" smtClean="0">
                <a:solidFill>
                  <a:srgbClr val="C00000"/>
                </a:solidFill>
              </a:rPr>
              <a:t>5</a:t>
            </a:r>
            <a:endParaRPr lang="en-US" altLang="vi-VN" sz="6300" b="1" dirty="0">
              <a:solidFill>
                <a:srgbClr val="C00000"/>
              </a:solidFill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0535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pic>
        <p:nvPicPr>
          <p:cNvPr id="15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65493" y="5688459"/>
            <a:ext cx="153627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133" y="5558966"/>
            <a:ext cx="153627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56136" y="210648"/>
            <a:ext cx="153627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5601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288428" y="1800027"/>
            <a:ext cx="11017226" cy="312085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u="sng" smtClean="0">
                <a:solidFill>
                  <a:srgbClr val="FF0000"/>
                </a:solidFill>
                <a:latin typeface="Times New Roman" pitchFamily="18" charset="0"/>
              </a:rPr>
              <a:t>Hoạt động 2</a:t>
            </a:r>
            <a:r>
              <a:rPr lang="en-US" sz="2400" i="0" smtClean="0">
                <a:solidFill>
                  <a:srgbClr val="FF0000"/>
                </a:solidFill>
                <a:latin typeface="Times New Roman" pitchFamily="18" charset="0"/>
              </a:rPr>
              <a:t>: Tìm hiểu các hoạt động sản xuất của ngành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nông nghiệp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1: Em đọc thông tin ở phần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a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, sau đó trả lời các câu hỏi ở phần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(Sách HDH/94,95)</a:t>
            </a:r>
            <a:endParaRPr lang="en-US" sz="2400" i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2: Em chia sẻ cùng các bạn trong nhóm.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3: Chia sẻ trước lớp.</a:t>
            </a:r>
          </a:p>
          <a:p>
            <a:pPr algn="just" eaLnBrk="1" hangingPunct="1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82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00797" y="2664123"/>
            <a:ext cx="3200400" cy="12591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 nghiệp 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95761" y="3923283"/>
            <a:ext cx="196122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42496" y="3923283"/>
            <a:ext cx="2030709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872605" y="4532883"/>
            <a:ext cx="324036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0758" y="4532883"/>
            <a:ext cx="3029847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445" y="2130450"/>
            <a:ext cx="10031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Hoạt động 2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: Tìm hiểu các hoạt động sản xuất của ngành nông nghiệp</a:t>
            </a:r>
          </a:p>
        </p:txBody>
      </p:sp>
      <p:sp>
        <p:nvSpPr>
          <p:cNvPr id="3" name="Rectangle 2"/>
          <p:cNvSpPr/>
          <p:nvPr/>
        </p:nvSpPr>
        <p:spPr>
          <a:xfrm>
            <a:off x="473640" y="1658332"/>
            <a:ext cx="3728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</p:txBody>
      </p:sp>
    </p:spTree>
    <p:extLst>
      <p:ext uri="{BB962C8B-B14F-4D97-AF65-F5344CB8AC3E}">
        <p14:creationId xmlns:p14="http://schemas.microsoft.com/office/powerpoint/2010/main" xmlns="" val="306875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92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99581" y="503883"/>
            <a:ext cx="3200400" cy="119134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 nghiệp 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94545" y="1695227"/>
            <a:ext cx="196122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441280" y="1695227"/>
            <a:ext cx="2030709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071389" y="2304827"/>
            <a:ext cx="3240360" cy="12954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99542" y="2304827"/>
            <a:ext cx="3029847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Chăn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4413" y="4427155"/>
            <a:ext cx="712879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</a:pPr>
            <a:r>
              <a:rPr lang="en-US" sz="3000" b="1" i="1" kern="0">
                <a:solidFill>
                  <a:srgbClr val="006600"/>
                </a:solidFill>
                <a:latin typeface="Times New Roman"/>
              </a:rPr>
              <a:t> </a:t>
            </a:r>
            <a:r>
              <a:rPr lang="en-US" sz="3000" b="1" i="1" kern="0" smtClean="0">
                <a:solidFill>
                  <a:srgbClr val="006600"/>
                </a:solidFill>
                <a:latin typeface="Times New Roman"/>
              </a:rPr>
              <a:t>    </a:t>
            </a:r>
            <a:r>
              <a:rPr lang="en-US" sz="3000" b="1" i="1" kern="0" smtClean="0">
                <a:solidFill>
                  <a:srgbClr val="0000FF"/>
                </a:solidFill>
                <a:latin typeface="Times New Roman"/>
              </a:rPr>
              <a:t>Trong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nông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nghiệp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err="1">
                <a:solidFill>
                  <a:srgbClr val="0000FF"/>
                </a:solidFill>
                <a:latin typeface="Times New Roman"/>
              </a:rPr>
              <a:t>nước</a:t>
            </a:r>
            <a:r>
              <a:rPr lang="en-US" sz="3000" b="1" i="1" ker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smtClean="0">
                <a:solidFill>
                  <a:srgbClr val="0000FF"/>
                </a:solidFill>
                <a:latin typeface="Times New Roman"/>
              </a:rPr>
              <a:t>ta,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trồng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trọt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là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ngành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sản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err="1">
                <a:solidFill>
                  <a:srgbClr val="0000FF"/>
                </a:solidFill>
                <a:latin typeface="Times New Roman"/>
              </a:rPr>
              <a:t>xuất</a:t>
            </a:r>
            <a:r>
              <a:rPr lang="en-US" sz="3000" b="1" i="1" ker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smtClean="0">
                <a:solidFill>
                  <a:srgbClr val="0000FF"/>
                </a:solidFill>
                <a:latin typeface="Times New Roman"/>
              </a:rPr>
              <a:t>chính. Trồng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trọt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đóng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góp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tới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gần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¾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giá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trị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sản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xuất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nông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b="1" i="1" kern="0" dirty="0" err="1">
                <a:solidFill>
                  <a:srgbClr val="0000FF"/>
                </a:solidFill>
                <a:latin typeface="Times New Roman"/>
              </a:rPr>
              <a:t>nghiệp</a:t>
            </a:r>
            <a:r>
              <a:rPr lang="en-US" sz="3000" b="1" i="1" kern="0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1989" y="3627611"/>
            <a:ext cx="332960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Minus 32"/>
          <p:cNvSpPr/>
          <p:nvPr/>
        </p:nvSpPr>
        <p:spPr>
          <a:xfrm>
            <a:off x="9087092" y="4722120"/>
            <a:ext cx="741218" cy="237259"/>
          </a:xfrm>
          <a:prstGeom prst="mathMin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89839" y="403604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3</a:t>
            </a:r>
            <a:endParaRPr lang="en-US" sz="5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189839" y="472212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20088" y="5730850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Ngành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trọt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62602" y="42218"/>
            <a:ext cx="10031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Hoạt động 2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: Tìm hiểu các hoạt động sản xuất của ngành nông nghiệp</a:t>
            </a:r>
          </a:p>
        </p:txBody>
      </p:sp>
    </p:spTree>
    <p:extLst>
      <p:ext uri="{BB962C8B-B14F-4D97-AF65-F5344CB8AC3E}">
        <p14:creationId xmlns:p14="http://schemas.microsoft.com/office/powerpoint/2010/main" xmlns="" val="23951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7138" y="241774"/>
            <a:ext cx="763284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MỘT SỐ CÂY TRỒNG CHÍNH Ở ĐỊA PHƯƠNG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5122" name="Picture 2" descr="Kết quả hình ảnh cho CÂYcà phê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955" y="791915"/>
            <a:ext cx="514504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ết quả hình ảnh cho CÂYcà phê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053" y="791916"/>
            <a:ext cx="50997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376661" y="6192515"/>
            <a:ext cx="1152128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 phê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25333" y="6192515"/>
            <a:ext cx="1152128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 tiêu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6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2645" y="402258"/>
            <a:ext cx="741682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MỘT SỐ CÂY TRỒNG CHÍNH Ở ĐỊA PHƯƠNG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76661" y="5976491"/>
            <a:ext cx="1152128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25333" y="5976491"/>
            <a:ext cx="1152128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 su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8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46" name="Picture 14" descr="Kết quả hình ảnh cho hình ảnh lúa nước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29" y="1367979"/>
            <a:ext cx="5275263" cy="4264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Kết quả hình ảnh cho cao su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50" name="Picture 18" descr="Kết quả hình ảnh cho cao su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4642" y="1367979"/>
            <a:ext cx="5429003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07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8669" y="186234"/>
            <a:ext cx="72008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MỘT SỐ VẬT NUÔI CHÍNH Ở ĐỊA PHƯƠNG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09309" y="5976492"/>
            <a:ext cx="720080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8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Kết quả hình ảnh cho cao su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Kết quả hình ảnh cho TRÂU BÒ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51955"/>
            <a:ext cx="5381625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TRÂU BÒ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016" y="1151955"/>
            <a:ext cx="5238750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92685" y="5904483"/>
            <a:ext cx="936104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3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8669" y="186234"/>
            <a:ext cx="72008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MỘT SỐ VẬT NUÔI CHÍNH Ở ĐỊA PHƯƠNG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76661" y="5976491"/>
            <a:ext cx="1152128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25333" y="5976491"/>
            <a:ext cx="1152128" cy="5760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8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Kết quả hình ảnh cho hình ảnh lúa nước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Kết quả hình ảnh cho cao su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Kết quả hình ảnh cho trang trại lợn oqr đak lak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639" y="1274763"/>
            <a:ext cx="4640342" cy="437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Kết quả hình ảnh cho gà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Kết quả hình ảnh cho gà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Kết quả hình ảnh cho gà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1036" y="1274763"/>
            <a:ext cx="4762500" cy="437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14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31750" y="1413152"/>
            <a:ext cx="11273904" cy="60755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u="sng" smtClean="0">
                <a:solidFill>
                  <a:srgbClr val="FF0000"/>
                </a:solidFill>
                <a:latin typeface="Times New Roman" pitchFamily="18" charset="0"/>
              </a:rPr>
              <a:t>Hoạt động 3</a:t>
            </a:r>
            <a:r>
              <a:rPr lang="en-US" sz="2400" i="0" smtClean="0">
                <a:solidFill>
                  <a:srgbClr val="FF0000"/>
                </a:solidFill>
                <a:latin typeface="Times New Roman" pitchFamily="18" charset="0"/>
              </a:rPr>
              <a:t>: Quan sát lược đồ và thảo luận</a:t>
            </a: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1: + Em quan sát lược đồ hình 1 và kể tên một số cây trồng, vật nuôi ở nước ta. Sau đó hoàn thành bảng sau: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400" i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	   + Em đọc thông tin phần d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(Sách HDH trang 96)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 và trao đổi trong nhóm trả lời câu hỏi: </a:t>
            </a: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2: Em chia sẻ cùng các bạn trong nhóm.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3: Chia sẻ trước lớp.</a:t>
            </a:r>
          </a:p>
          <a:p>
            <a:pPr algn="just" eaLnBrk="1" hangingPunct="1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6120507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-1" y="0"/>
            <a:ext cx="11522075" cy="7488659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6697352"/>
              </p:ext>
            </p:extLst>
          </p:nvPr>
        </p:nvGraphicFramePr>
        <p:xfrm>
          <a:off x="864495" y="3168179"/>
          <a:ext cx="7708998" cy="1234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69666"/>
                <a:gridCol w="2569666"/>
                <a:gridCol w="25696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trồng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nuôi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và cao nguyên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bằng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864493" y="5256411"/>
            <a:ext cx="5872893" cy="769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1, Vì sao cây trồng nước ta chủ yếu là cây xứ nóng?</a:t>
            </a:r>
          </a:p>
          <a:p>
            <a:pPr eaLnBrk="1" hangingPunct="1">
              <a:spcBef>
                <a:spcPct val="20000"/>
              </a:spcBef>
            </a:pPr>
            <a:r>
              <a:rPr lang="en-US" sz="2000" kern="900" smtClean="0">
                <a:solidFill>
                  <a:srgbClr val="C00000"/>
                </a:solidFill>
                <a:latin typeface="Times New Roman" pitchFamily="18" charset="0"/>
              </a:rPr>
              <a:t>2, Vì sao số lượng gia súc, gia cầm ngày càng tăng?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5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pic>
        <p:nvPicPr>
          <p:cNvPr id="3074" name="Picture 2" descr="Kết quả hình ảnh cho lược đồ nông nghiệp việt nam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06" y="76200"/>
            <a:ext cx="4752527" cy="6980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407530" y="6656329"/>
            <a:ext cx="3625315" cy="400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Lược đồ nông nghiệp Việt Nam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6618059"/>
              </p:ext>
            </p:extLst>
          </p:nvPr>
        </p:nvGraphicFramePr>
        <p:xfrm>
          <a:off x="4896940" y="1357675"/>
          <a:ext cx="6552729" cy="1234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04257"/>
                <a:gridCol w="2346068"/>
                <a:gridCol w="1902404"/>
              </a:tblGrid>
              <a:tr h="329168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trồng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nuôi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và cao nguyên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phê, chè, cao su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Trâu,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bò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baseline="0" smtClean="0">
                          <a:latin typeface="Times New Roman" pitchFamily="18" charset="0"/>
                          <a:cs typeface="Times New Roman" pitchFamily="18" charset="0"/>
                        </a:rPr>
                        <a:t> bằng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ăn quả, lúa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Lợn,</a:t>
                      </a:r>
                      <a:r>
                        <a:rPr lang="en-US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gà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98071" y="76200"/>
            <a:ext cx="575945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</a:rPr>
              <a:t>Hoạt động 3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: Quan sát lược đồ và thảo luận</a:t>
            </a:r>
            <a:endParaRPr lang="en-US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5040957" y="2952155"/>
            <a:ext cx="6264696" cy="10156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Lúa, gạo, lợn và gia cầm được trồng và nuôi nhiều ở đồng bằng; cây công nghiệp lâu năm, trâu, bò được trồng và nuôi nhiều ở vùng núi và cao nguyên.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1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288428" y="1367979"/>
            <a:ext cx="11017226" cy="481977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u="sng" smtClean="0">
                <a:solidFill>
                  <a:srgbClr val="FF0000"/>
                </a:solidFill>
                <a:latin typeface="Times New Roman" pitchFamily="18" charset="0"/>
              </a:rPr>
              <a:t>Hoạt động 4</a:t>
            </a:r>
            <a:r>
              <a:rPr lang="en-US" sz="2400" i="0" smtClean="0">
                <a:solidFill>
                  <a:srgbClr val="FF0000"/>
                </a:solidFill>
                <a:latin typeface="Times New Roman" pitchFamily="18" charset="0"/>
              </a:rPr>
              <a:t>: Khám phá ngành </a:t>
            </a: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lâm nghiệp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1: + Em quan sát hình 2: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Sơ đồ các hoạt động chính của ngành lâm nghiệp 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ở phần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a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 (Sách HDH trang 96) và trả lời câu hỏi sau: </a:t>
            </a: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>
                <a:solidFill>
                  <a:srgbClr val="0000FF"/>
                </a:solidFill>
                <a:latin typeface="Times New Roman" pitchFamily="18" charset="0"/>
              </a:rPr>
              <a:t>                + Quan sát bảng số liệu ở phần c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(Sách HDH trang 99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và cho biết:</a:t>
            </a:r>
          </a:p>
          <a:p>
            <a:pPr eaLnBrk="1" hangingPunct="1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2: Em chia sẻ cùng các bạn trong nhóm.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3: Chia sẻ trước lớp.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512565" y="3096171"/>
            <a:ext cx="7200800" cy="769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1, Kể tên các hoạt động chính của ngành lâm nghiệp.</a:t>
            </a:r>
          </a:p>
          <a:p>
            <a:pPr eaLnBrk="1" hangingPunct="1">
              <a:spcBef>
                <a:spcPct val="20000"/>
              </a:spcBef>
            </a:pPr>
            <a:r>
              <a:rPr lang="en-US" sz="2000" kern="900" smtClean="0">
                <a:solidFill>
                  <a:srgbClr val="C00000"/>
                </a:solidFill>
                <a:latin typeface="Times New Roman" pitchFamily="18" charset="0"/>
              </a:rPr>
              <a:t>2, Hoạt động trồng rừng và khai thác rừng tập trung nhiều ở đâu?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1584573" y="4392315"/>
            <a:ext cx="9072948" cy="769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1, Từ năm 1980 đến năm 1995 diện tích rừng nước ta tăng hay giảm? Vì sao?</a:t>
            </a:r>
          </a:p>
          <a:p>
            <a:pPr eaLnBrk="1" hangingPunct="1">
              <a:spcBef>
                <a:spcPct val="20000"/>
              </a:spcBef>
            </a:pPr>
            <a:r>
              <a:rPr lang="en-US" sz="2000" kern="900" smtClean="0">
                <a:solidFill>
                  <a:srgbClr val="C00000"/>
                </a:solidFill>
                <a:latin typeface="Times New Roman" pitchFamily="18" charset="0"/>
              </a:rPr>
              <a:t>2, </a:t>
            </a:r>
            <a:r>
              <a:rPr lang="en-US" sz="2000">
                <a:solidFill>
                  <a:srgbClr val="C00000"/>
                </a:solidFill>
                <a:latin typeface="Times New Roman" pitchFamily="18" charset="0"/>
              </a:rPr>
              <a:t>Từ năm </a:t>
            </a: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1995 </a:t>
            </a:r>
            <a:r>
              <a:rPr lang="en-US" sz="2000">
                <a:solidFill>
                  <a:srgbClr val="C00000"/>
                </a:solidFill>
                <a:latin typeface="Times New Roman" pitchFamily="18" charset="0"/>
              </a:rPr>
              <a:t>đến năm </a:t>
            </a: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2012 </a:t>
            </a:r>
            <a:r>
              <a:rPr lang="en-US" sz="2000">
                <a:solidFill>
                  <a:srgbClr val="C00000"/>
                </a:solidFill>
                <a:latin typeface="Times New Roman" pitchFamily="18" charset="0"/>
              </a:rPr>
              <a:t>diện tích rừng nước ta tăng hay giảm? Vì sao?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7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46816" y="376339"/>
            <a:ext cx="1253034" cy="892552"/>
            <a:chOff x="4299897" y="308431"/>
            <a:chExt cx="823961" cy="586696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4409152" y="87489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99897" y="308431"/>
              <a:ext cx="823961" cy="5866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2119050" y="1292149"/>
            <a:ext cx="6727212" cy="2524051"/>
          </a:xfrm>
          <a:prstGeom prst="rect">
            <a:avLst/>
          </a:prstGeom>
        </p:spPr>
        <p:txBody>
          <a:bodyPr wrap="none" lIns="94637" tIns="47319" rIns="94637" bIns="47319" fromWordArt="1">
            <a:prstTxWarp prst="textDeflate">
              <a:avLst>
                <a:gd name="adj" fmla="val 1875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b="1" kern="10">
                <a:ln w="9525"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Trò chơi: </a:t>
            </a:r>
            <a:r>
              <a:rPr lang="en-US" b="1" kern="10" smtClean="0">
                <a:ln w="9525"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Times New Roman"/>
                <a:cs typeface="Times New Roman"/>
              </a:rPr>
              <a:t>Chiếc hộp bí mật</a:t>
            </a:r>
            <a:endParaRPr lang="en-US" b="1" kern="10">
              <a:ln w="9525">
                <a:round/>
                <a:headEnd/>
                <a:tailEnd/>
              </a:ln>
              <a:solidFill>
                <a:schemeClr val="accent6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1358" y="5616451"/>
            <a:ext cx="172831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3" name="Cube 12">
            <a:hlinkClick r:id="rId4" action="ppaction://hlinksldjump"/>
          </p:cNvPr>
          <p:cNvSpPr/>
          <p:nvPr/>
        </p:nvSpPr>
        <p:spPr bwMode="auto">
          <a:xfrm>
            <a:off x="4313236" y="3837639"/>
            <a:ext cx="2895600" cy="1983551"/>
          </a:xfrm>
          <a:prstGeom prst="cube">
            <a:avLst/>
          </a:prstGeom>
          <a:solidFill>
            <a:srgbClr val="FFC000"/>
          </a:solidFill>
          <a:ln>
            <a:solidFill>
              <a:srgbClr val="00B0F0"/>
            </a:solidFill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C3399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en-US" sz="720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C33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   </a:t>
            </a:r>
            <a:endParaRPr lang="en-US" sz="880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6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299" y="1439987"/>
            <a:ext cx="718493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Hoạt động 4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: Khám phá ngành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lâm nghiệp</a:t>
            </a:r>
          </a:p>
        </p:txBody>
      </p:sp>
      <p:sp>
        <p:nvSpPr>
          <p:cNvPr id="23" name="Text Box 48"/>
          <p:cNvSpPr txBox="1">
            <a:spLocks noChangeArrowheads="1"/>
          </p:cNvSpPr>
          <p:nvPr/>
        </p:nvSpPr>
        <p:spPr bwMode="auto">
          <a:xfrm>
            <a:off x="1970781" y="5760467"/>
            <a:ext cx="760668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Times New Roman" pitchFamily="18" charset="0"/>
              </a:rPr>
              <a:t> Hình </a:t>
            </a:r>
            <a:r>
              <a:rPr lang="en-US" altLang="en-US" smtClean="0">
                <a:cs typeface="Times New Roman" pitchFamily="18" charset="0"/>
              </a:rPr>
              <a:t>2. </a:t>
            </a:r>
            <a:r>
              <a:rPr lang="en-US" altLang="en-US" i="1">
                <a:cs typeface="Times New Roman" pitchFamily="18" charset="0"/>
              </a:rPr>
              <a:t>Sơ đồ các hoạt động chính của ngành lâm nghiệp.</a:t>
            </a:r>
            <a:endParaRPr lang="en-US" altLang="en-US" i="1" u="sng"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99581" y="2376091"/>
            <a:ext cx="3200400" cy="119134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Lâm nghiệp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494545" y="3567435"/>
            <a:ext cx="196122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441280" y="3567435"/>
            <a:ext cx="2030709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872605" y="4177035"/>
            <a:ext cx="3240360" cy="12954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 và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 vệ rừng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61037" y="4177035"/>
            <a:ext cx="3317879" cy="129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 thác gỗ và lâm sản khác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04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thanh0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036" y="267884"/>
            <a:ext cx="5472986" cy="274090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5" descr="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036" y="3823871"/>
            <a:ext cx="5472986" cy="303818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6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055" y="3823872"/>
            <a:ext cx="5472986" cy="300715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055" y="194379"/>
            <a:ext cx="5472986" cy="281440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1134205" y="3149262"/>
            <a:ext cx="9451702" cy="59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162" tIns="53081" rIns="106162" bIns="53081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* Một số hình ảnh về trồng và bảo vệ rừng</a:t>
            </a:r>
          </a:p>
        </p:txBody>
      </p:sp>
      <p:sp>
        <p:nvSpPr>
          <p:cNvPr id="24583" name="Rectangle 36"/>
          <p:cNvSpPr>
            <a:spLocks noChangeArrowheads="1"/>
          </p:cNvSpPr>
          <p:nvPr/>
        </p:nvSpPr>
        <p:spPr bwMode="auto">
          <a:xfrm>
            <a:off x="0" y="0"/>
            <a:ext cx="11522075" cy="705643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162" tIns="53081" rIns="106162" bIns="53081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1752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75018478-44702_fore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745"/>
          <a:stretch>
            <a:fillRect/>
          </a:stretch>
        </p:blipFill>
        <p:spPr bwMode="auto">
          <a:xfrm>
            <a:off x="242044" y="194380"/>
            <a:ext cx="5246944" cy="286341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07-giai-phap-26007-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41" y="3660528"/>
            <a:ext cx="5264948" cy="320153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5" descr="thu-hoach-thao-qua%201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9004" y="194380"/>
            <a:ext cx="5637015" cy="286341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6" descr="hoah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9004" y="3660528"/>
            <a:ext cx="5637015" cy="3201532"/>
          </a:xfrm>
          <a:prstGeom prst="rect">
            <a:avLst/>
          </a:prstGeom>
          <a:solidFill>
            <a:srgbClr val="3333FF"/>
          </a:solidFill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180033" y="3057790"/>
            <a:ext cx="11162010" cy="59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162" tIns="53081" rIns="106162" bIns="53081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Một số hình ảnh về khai thác gỗ và lâm sản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9217421" y="2409133"/>
            <a:ext cx="1980018" cy="615030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6162" tIns="53081" rIns="106162" bIns="5308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300" dirty="0" err="1">
                <a:solidFill>
                  <a:srgbClr val="FFFF00"/>
                </a:solidFill>
                <a:latin typeface="Times New Roman"/>
              </a:rPr>
              <a:t>thảo</a:t>
            </a:r>
            <a:r>
              <a:rPr lang="en-US" sz="3300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Times New Roman"/>
              </a:rPr>
              <a:t>quả</a:t>
            </a:r>
            <a:endParaRPr lang="en-US" sz="33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9433445" y="6297565"/>
            <a:ext cx="1800200" cy="615030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6162" tIns="53081" rIns="106162" bIns="5308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300" dirty="0" err="1">
                <a:solidFill>
                  <a:srgbClr val="FFFF00"/>
                </a:solidFill>
                <a:latin typeface="Times New Roman"/>
              </a:rPr>
              <a:t>Cánh</a:t>
            </a:r>
            <a:r>
              <a:rPr lang="en-US" sz="3300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Times New Roman"/>
              </a:rPr>
              <a:t>hồi</a:t>
            </a:r>
            <a:endParaRPr lang="en-US" sz="33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5609" name="Rectangle 36"/>
          <p:cNvSpPr>
            <a:spLocks noChangeArrowheads="1"/>
          </p:cNvSpPr>
          <p:nvPr/>
        </p:nvSpPr>
        <p:spPr bwMode="auto">
          <a:xfrm>
            <a:off x="0" y="0"/>
            <a:ext cx="11522075" cy="705643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162" tIns="53081" rIns="106162" bIns="53081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576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943072" y="2304083"/>
            <a:ext cx="4172751" cy="630199"/>
            <a:chOff x="3929055" y="5072013"/>
            <a:chExt cx="3286172" cy="612063"/>
          </a:xfrm>
        </p:grpSpPr>
        <p:sp>
          <p:nvSpPr>
            <p:cNvPr id="27673" name="Text Box 52"/>
            <p:cNvSpPr txBox="1">
              <a:spLocks noChangeArrowheads="1"/>
            </p:cNvSpPr>
            <p:nvPr/>
          </p:nvSpPr>
          <p:spPr bwMode="auto">
            <a:xfrm>
              <a:off x="3929055" y="5235697"/>
              <a:ext cx="3286172" cy="44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</a:rPr>
                <a:t>Diện tích rừng giảm</a:t>
              </a:r>
            </a:p>
          </p:txBody>
        </p:sp>
        <p:sp>
          <p:nvSpPr>
            <p:cNvPr id="11" name="Left Brace 10"/>
            <p:cNvSpPr>
              <a:spLocks/>
            </p:cNvSpPr>
            <p:nvPr/>
          </p:nvSpPr>
          <p:spPr bwMode="auto">
            <a:xfrm rot="-5400000">
              <a:off x="5357684" y="3714274"/>
              <a:ext cx="285557" cy="3001035"/>
            </a:xfrm>
            <a:prstGeom prst="leftBrace">
              <a:avLst>
                <a:gd name="adj1" fmla="val 50250"/>
                <a:gd name="adj2" fmla="val 50000"/>
              </a:avLst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Times New Roman"/>
                <a:cs typeface="+mn-cs"/>
              </a:endParaRPr>
            </a:p>
          </p:txBody>
        </p:sp>
      </p:grpSp>
      <p:pic>
        <p:nvPicPr>
          <p:cNvPr id="16405" name="Picture 2" descr="E:\chat pha 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437" y="3816251"/>
            <a:ext cx="5400600" cy="309264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3" descr="E:\pha ru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3087" y="3816251"/>
            <a:ext cx="5416582" cy="309264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0" y="2826373"/>
            <a:ext cx="11522075" cy="84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162" tIns="53081" rIns="106162" bIns="53081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400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Từ năm 1980 đến năm 1995, diện tích rừng nước ta 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giảm, </a:t>
            </a:r>
            <a:r>
              <a:rPr lang="en-US" sz="2400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do khai thác bừa bãi, đốt rừng làm nương rẫy.</a:t>
            </a:r>
          </a:p>
        </p:txBody>
      </p:sp>
      <p:graphicFrame>
        <p:nvGraphicFramePr>
          <p:cNvPr id="14368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614696"/>
              </p:ext>
            </p:extLst>
          </p:nvPr>
        </p:nvGraphicFramePr>
        <p:xfrm>
          <a:off x="180032" y="1007939"/>
          <a:ext cx="11162010" cy="1185874"/>
        </p:xfrm>
        <a:graphic>
          <a:graphicData uri="http://schemas.openxmlformats.org/drawingml/2006/table">
            <a:tbl>
              <a:tblPr/>
              <a:tblGrid>
                <a:gridCol w="5856179"/>
                <a:gridCol w="1602602"/>
                <a:gridCol w="2077374"/>
                <a:gridCol w="1625855"/>
              </a:tblGrid>
              <a:tr h="5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vi-VN" sz="2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3406" marR="113406" marT="48154" marB="4815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113406" marR="113406" marT="48154" marB="4815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L="113406" marR="113406" marT="48154" marB="4815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113406" marR="113406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diện tích rừng (triệu ha)</a:t>
                      </a:r>
                      <a:endParaRPr kumimoji="0" lang="en-US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3406" marR="113406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113406" marR="113406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L="113406" marR="113406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113406" marR="113406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72" name="Rectangle 36"/>
          <p:cNvSpPr>
            <a:spLocks noChangeArrowheads="1"/>
          </p:cNvSpPr>
          <p:nvPr/>
        </p:nvSpPr>
        <p:spPr bwMode="auto">
          <a:xfrm>
            <a:off x="0" y="0"/>
            <a:ext cx="11522075" cy="705643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162" tIns="53081" rIns="106162" bIns="53081" anchor="ctr"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576461" y="287859"/>
            <a:ext cx="1026152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i="1">
                <a:solidFill>
                  <a:srgbClr val="C00000"/>
                </a:solidFill>
                <a:latin typeface="Times New Roman" pitchFamily="18" charset="0"/>
              </a:rPr>
              <a:t>Từ năm 1980 đến năm 1995 diện tích rừng nước ta tăng hay giảm? Vì sao?</a:t>
            </a:r>
          </a:p>
        </p:txBody>
      </p:sp>
    </p:spTree>
    <p:extLst>
      <p:ext uri="{BB962C8B-B14F-4D97-AF65-F5344CB8AC3E}">
        <p14:creationId xmlns:p14="http://schemas.microsoft.com/office/powerpoint/2010/main" xmlns="" val="49458209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611372" y="2160067"/>
            <a:ext cx="3674661" cy="581311"/>
            <a:chOff x="5420676" y="4786321"/>
            <a:chExt cx="3214709" cy="590318"/>
          </a:xfrm>
        </p:grpSpPr>
        <p:sp>
          <p:nvSpPr>
            <p:cNvPr id="13" name="Left Brace 12"/>
            <p:cNvSpPr>
              <a:spLocks/>
            </p:cNvSpPr>
            <p:nvPr/>
          </p:nvSpPr>
          <p:spPr bwMode="auto">
            <a:xfrm rot="-5400000">
              <a:off x="6858255" y="3429242"/>
              <a:ext cx="285304" cy="2999462"/>
            </a:xfrm>
            <a:prstGeom prst="leftBrace">
              <a:avLst>
                <a:gd name="adj1" fmla="val 50241"/>
                <a:gd name="adj2" fmla="val 5000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en-US" sz="3700">
                <a:latin typeface="Times New Roman"/>
              </a:endParaRPr>
            </a:p>
          </p:txBody>
        </p:sp>
        <p:sp>
          <p:nvSpPr>
            <p:cNvPr id="28698" name="Text Box 52"/>
            <p:cNvSpPr txBox="1">
              <a:spLocks noChangeArrowheads="1"/>
            </p:cNvSpPr>
            <p:nvPr/>
          </p:nvSpPr>
          <p:spPr bwMode="auto">
            <a:xfrm>
              <a:off x="5420676" y="4907821"/>
              <a:ext cx="3214709" cy="468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5A0FF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  <a:latin typeface="Times New Roman" pitchFamily="18" charset="0"/>
                </a:rPr>
                <a:t>Diện tích rừng tăng</a:t>
              </a:r>
            </a:p>
          </p:txBody>
        </p:sp>
      </p:grpSp>
      <p:pic>
        <p:nvPicPr>
          <p:cNvPr id="17429" name="Picture 2" descr="E:\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1077" y="3816251"/>
            <a:ext cx="5256957" cy="2880320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3" descr="E:\mien-n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29" y="3816251"/>
            <a:ext cx="563500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0" y="2722359"/>
            <a:ext cx="11522075" cy="84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162" tIns="53081" rIns="106162" bIns="53081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400" i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400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Nhà nước vận động, nhân dân tích cực trồng và bảo vệ rừng nên từ năm 1995 đến năm </a:t>
            </a: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2012, </a:t>
            </a:r>
            <a:r>
              <a:rPr lang="en-US" sz="2400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 tích rừng nước ta tăng đáng kể.</a:t>
            </a:r>
          </a:p>
        </p:txBody>
      </p:sp>
      <p:graphicFrame>
        <p:nvGraphicFramePr>
          <p:cNvPr id="15391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2014774"/>
              </p:ext>
            </p:extLst>
          </p:nvPr>
        </p:nvGraphicFramePr>
        <p:xfrm>
          <a:off x="181032" y="935931"/>
          <a:ext cx="11160010" cy="1185874"/>
        </p:xfrm>
        <a:graphic>
          <a:graphicData uri="http://schemas.openxmlformats.org/drawingml/2006/table">
            <a:tbl>
              <a:tblPr/>
              <a:tblGrid>
                <a:gridCol w="5855131"/>
                <a:gridCol w="1602314"/>
                <a:gridCol w="2077001"/>
                <a:gridCol w="1625564"/>
              </a:tblGrid>
              <a:tr h="592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vi-VN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3394" marR="113394" marT="48154" marB="4815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1980</a:t>
                      </a:r>
                    </a:p>
                  </a:txBody>
                  <a:tcPr marL="113394" marR="113394" marT="48154" marB="4815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L="113394" marR="113394" marT="48154" marB="48154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 marL="113394" marR="113394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 diện tích rừng (triệu ha)</a:t>
                      </a:r>
                      <a:endParaRPr kumimoji="0" lang="en-US" sz="2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3394" marR="113394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113394" marR="113394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L="113394" marR="113394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</a:p>
                  </a:txBody>
                  <a:tcPr marL="113394" marR="113394" marT="48154" marB="4815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96" name="Rectangle 36"/>
          <p:cNvSpPr>
            <a:spLocks noChangeArrowheads="1"/>
          </p:cNvSpPr>
          <p:nvPr/>
        </p:nvSpPr>
        <p:spPr bwMode="auto">
          <a:xfrm>
            <a:off x="0" y="0"/>
            <a:ext cx="11522075" cy="7056438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6162" tIns="53081" rIns="106162" bIns="53081" anchor="ctr"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32445" y="287859"/>
            <a:ext cx="1022513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i="1">
                <a:solidFill>
                  <a:srgbClr val="C00000"/>
                </a:solidFill>
                <a:latin typeface="Times New Roman" pitchFamily="18" charset="0"/>
              </a:rPr>
              <a:t>Từ năm 1995 đến năm 2012 diện tích rừng nước ta tăng hay giảm? Vì sao?</a:t>
            </a:r>
            <a:endParaRPr lang="en-US" sz="2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58674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299" y="1439987"/>
            <a:ext cx="718493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Hoạt động 4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: Khám phá ngành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</a:rPr>
              <a:t>lâm nghiệp</a:t>
            </a:r>
          </a:p>
        </p:txBody>
      </p:sp>
      <p:sp>
        <p:nvSpPr>
          <p:cNvPr id="23" name="Text Box 48"/>
          <p:cNvSpPr txBox="1">
            <a:spLocks noChangeArrowheads="1"/>
          </p:cNvSpPr>
          <p:nvPr/>
        </p:nvSpPr>
        <p:spPr bwMode="auto">
          <a:xfrm>
            <a:off x="1311594" y="2520107"/>
            <a:ext cx="7833819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smtClean="0">
                <a:cs typeface="Times New Roman" pitchFamily="18" charset="0"/>
              </a:rPr>
              <a:t>* Tìm hiểu về rừng ở địa phương em.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i="1" smtClean="0">
                <a:cs typeface="Times New Roman" pitchFamily="18" charset="0"/>
              </a:rPr>
              <a:t>* Em </a:t>
            </a:r>
            <a:r>
              <a:rPr lang="en-US" altLang="en-US" b="1" i="1">
                <a:cs typeface="Times New Roman" pitchFamily="18" charset="0"/>
              </a:rPr>
              <a:t>hãy nêu một số biện pháp để bảo vệ tài nguyên rừng</a:t>
            </a:r>
            <a:r>
              <a:rPr lang="en-US" altLang="en-US" b="1" i="1" smtClean="0">
                <a:cs typeface="Times New Roman" pitchFamily="18" charset="0"/>
              </a:rPr>
              <a:t>?</a:t>
            </a:r>
            <a:endParaRPr lang="en-US" altLang="en-US" b="1" i="1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1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0477" y="484719"/>
            <a:ext cx="993704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* Hiện nay, </a:t>
            </a:r>
            <a:r>
              <a:rPr lang="vi-VN" sz="2800" b="1" smtClean="0">
                <a:latin typeface="Times New Roman" pitchFamily="18" charset="0"/>
                <a:cs typeface="Times New Roman" pitchFamily="18" charset="0"/>
              </a:rPr>
              <a:t>diện 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tích rừng ở Đắk Lắk hiện có hơn 505.076 ha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429" y="1151955"/>
            <a:ext cx="11017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Tập trung nhiều ở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huyện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Ea Súp, Buôn Đôn, Krông Bông, Ea Kar,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Đ’rắk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Ea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H’leo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429" y="1626975"/>
            <a:ext cx="11161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Vườn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quốc gia Yók Đôn, Vườn quốc gia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Chư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Yang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 Khu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bảo tồn thiên nhiên Ea Sô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Khu bảo tồn thiên nhiên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Nam Kar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…;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537" y="2975382"/>
            <a:ext cx="547254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* Một số biện pháp bảo vệ rừng: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429" y="3642618"/>
            <a:ext cx="11017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Không đốt rừng, phá rừng làm nương rẫy.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Trồng rừng, phủ xanh đất trống đồi trọc.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Tuyên truyền về vai trò, tầm quan trọng của rừng và hậu quả của việc khai thác rừng bừa bãi.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Khai thác một cách hợp lí kết hợp với chăm sóc và bảo vệ.</a:t>
            </a:r>
            <a:br>
              <a:rPr lang="en-US" sz="240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...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5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pic>
        <p:nvPicPr>
          <p:cNvPr id="3" name="Điều đó tùy thuộc hành động của bạn.video karaoke.lời bài hát [Kara + Vietsub HD].vide by conTV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66" y="76200"/>
            <a:ext cx="11519868" cy="69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1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6" name="WordArt 8"/>
          <p:cNvSpPr>
            <a:spLocks noChangeArrowheads="1" noChangeShapeType="1" noTextEdit="1"/>
          </p:cNvSpPr>
          <p:nvPr/>
        </p:nvSpPr>
        <p:spPr bwMode="auto">
          <a:xfrm>
            <a:off x="2880717" y="1656011"/>
            <a:ext cx="5616624" cy="864096"/>
          </a:xfrm>
          <a:prstGeom prst="rect">
            <a:avLst/>
          </a:prstGeom>
          <a:solidFill>
            <a:schemeClr val="accent5"/>
          </a:solidFill>
        </p:spPr>
        <p:txBody>
          <a:bodyPr wrap="none" lIns="106158" tIns="53080" rIns="106158" bIns="5308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Củng cố, dặn dò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216421" y="2808139"/>
            <a:ext cx="11161240" cy="2027724"/>
          </a:xfrm>
          <a:prstGeom prst="rect">
            <a:avLst/>
          </a:prstGeom>
          <a:solidFill>
            <a:schemeClr val="bg2">
              <a:lumMod val="90000"/>
            </a:schemeClr>
          </a:solidFill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6162" tIns="53081" rIns="106162" bIns="53081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Trồng trọt là hoạt động sản xuất chính trong nông nghiệp. Lúa, gạo, lợn và gia cầm được trồng và nuôi nhiều ở đồng bằng; cây công nghiệp lâu năm, trâu, bò được trồng và nuôi nhiều ở vùng núi và cao nguyên.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Bên cạnh việc khai thác gỗ và lâm sản, nghề trồng rừng của nước ta đang ngày càng phát triển. Ngành lâm nghiệp phân bố chủ yếu ở vùng núi và trung du.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6421" y="5021223"/>
            <a:ext cx="1116124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1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i="1" u="sng" smtClean="0"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sz="2400" b="1" i="1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i="1" smtClean="0">
                <a:latin typeface="Times New Roman" pitchFamily="18" charset="0"/>
                <a:cs typeface="Times New Roman" pitchFamily="18" charset="0"/>
              </a:rPr>
              <a:t>- Em sưu tầm tranh, ảnh và tư liệu về ngành nông và lâm nghiệp ở địa phương. 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56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10"/>
          <p:cNvSpPr>
            <a:spLocks noChangeArrowheads="1" noChangeShapeType="1" noTextEdit="1"/>
          </p:cNvSpPr>
          <p:nvPr/>
        </p:nvSpPr>
        <p:spPr bwMode="auto">
          <a:xfrm>
            <a:off x="1056190" y="627240"/>
            <a:ext cx="9601729" cy="5736623"/>
          </a:xfrm>
          <a:prstGeom prst="rect">
            <a:avLst/>
          </a:prstGeom>
        </p:spPr>
        <p:txBody>
          <a:bodyPr spcFirstLastPara="1" wrap="none" lIns="106158" tIns="53080" rIns="106158" bIns="53080" fromWordArt="1">
            <a:prstTxWarp prst="textArchUp">
              <a:avLst>
                <a:gd name="adj" fmla="val 10873207"/>
              </a:avLst>
            </a:prstTxWarp>
          </a:bodyPr>
          <a:lstStyle/>
          <a:p>
            <a:pPr algn="ctr"/>
            <a:r>
              <a:rPr lang="vi-VN" sz="4200" b="1" kern="10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Xin chân thành cảm ơn các thầy cô giáo</a:t>
            </a:r>
            <a:endParaRPr lang="en-US" sz="4200" b="1" kern="10">
              <a:ln w="0">
                <a:solidFill>
                  <a:srgbClr val="0000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483" name="WordArt 11"/>
          <p:cNvSpPr>
            <a:spLocks noChangeArrowheads="1" noChangeShapeType="1" noTextEdit="1"/>
          </p:cNvSpPr>
          <p:nvPr/>
        </p:nvSpPr>
        <p:spPr bwMode="auto">
          <a:xfrm>
            <a:off x="2400432" y="3371409"/>
            <a:ext cx="7777401" cy="862454"/>
          </a:xfrm>
          <a:prstGeom prst="rect">
            <a:avLst/>
          </a:prstGeom>
        </p:spPr>
        <p:txBody>
          <a:bodyPr wrap="none" lIns="106158" tIns="53080" rIns="106158" bIns="5308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/>
                <a:cs typeface="Times New Roman"/>
              </a:rPr>
              <a:t>Chúc các em chăm ngoan, học giỏi</a:t>
            </a:r>
            <a:endParaRPr lang="en-US" sz="42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484" name="Picture 12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7785" y="1"/>
            <a:ext cx="1614290" cy="188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74928">
            <a:off x="9710777" y="5088330"/>
            <a:ext cx="1318181" cy="23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4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134883">
            <a:off x="733161" y="-558737"/>
            <a:ext cx="1318182" cy="259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5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5096316"/>
            <a:ext cx="1614291" cy="188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5370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áº¿t quáº£ hÃ¬nh áº£nh cho trang phá»¥c dÃ¢n tá»c Ãª ÄÃª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534" y="143844"/>
            <a:ext cx="950505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18661" y="6082753"/>
            <a:ext cx="4509369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Trang phục của dân tộc Ê Đê</a:t>
            </a:r>
            <a:endParaRPr lang="vi-VN" sz="2600" b="1" spc="52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1477" y="5616451"/>
            <a:ext cx="172831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5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6"/>
          <p:cNvSpPr txBox="1">
            <a:spLocks noChangeArrowheads="1"/>
          </p:cNvSpPr>
          <p:nvPr/>
        </p:nvSpPr>
        <p:spPr bwMode="auto">
          <a:xfrm>
            <a:off x="10351865" y="6394897"/>
            <a:ext cx="1350243" cy="47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162" tIns="53081" rIns="106162" bIns="530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00CCFF"/>
                </a:solidFill>
                <a:latin typeface="Arial" charset="0"/>
                <a:cs typeface="Arial" charset="0"/>
              </a:rPr>
              <a:t>DD</a:t>
            </a:r>
          </a:p>
        </p:txBody>
      </p:sp>
      <p:pic>
        <p:nvPicPr>
          <p:cNvPr id="10" name="Picture 9" descr="http://anhdep.pro/wp-content/uploads/2014/10/hinh-anh-y-nghia-tri-an-thay-co-20-11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00090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11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334502" y="5978813"/>
            <a:ext cx="447769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Trang phục của dân tộc Thái</a:t>
            </a:r>
            <a:endParaRPr lang="vi-VN" sz="2600" b="1" spc="52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Káº¿t quáº£ hÃ¬nh áº£nh cho hÃ¬nh áº£nh trang phá»¥c truyá»n thá»ng cá»§a dÃ¢n tá»c thÃ¡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597" y="215851"/>
            <a:ext cx="8064896" cy="604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2662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0211" y="5685011"/>
            <a:ext cx="1717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-1" y="0"/>
            <a:ext cx="11449669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51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content.fdad1-1.fna.fbcdn.net/v/t1.15752-0/p280x280/74237754_2676031532504292_2255969556914765824_n.jpg?_nc_cat=104&amp;_nc_oc=AQllM2Y_yZMtzTRj9nyc3mpBp9rX7feNxyIC3p7P47TEQr6mQsKCiHOunpi0h0_VJGk&amp;_nc_ht=scontent.fdad1-1.fna&amp;oh=b72d972f769d5ceb33aede960cb384d2&amp;oe=5E599F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117" y="719907"/>
            <a:ext cx="4464497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32189" y="5619935"/>
            <a:ext cx="5470209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Trang phục của dân tộc Kinh (Việt)</a:t>
            </a:r>
            <a:endParaRPr lang="vi-VN" sz="2600" b="1" spc="52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6" name="Picture 8" descr="Káº¿t quáº£ hÃ¬nh áº£nh cho trang phá»¥c cá»§a dÃ¢n tá»c kinh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7" y="647899"/>
            <a:ext cx="5143500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" y="-173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1358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3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á»T Sá» HÃNH áº¢NH VÃ NÃNG NGHIá»P á» ÄÄK LÄK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29" y="137005"/>
            <a:ext cx="5080136" cy="33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Má»T Sá» HÃNH áº¢NH VÃ CHÄN NUÃI á» ÄÄK LÄK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29" y="3679600"/>
            <a:ext cx="5080136" cy="32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Má»T Sá» HÃNH áº¢NH VÃ LÃM NGHIá»P á» ÄÄK LÄK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782" y="137005"/>
            <a:ext cx="6142086" cy="33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Má»T Sá» HÃNH áº¢NH VÃ THá»¦Y Sáº¢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782" y="3679600"/>
            <a:ext cx="6142086" cy="32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59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67302" y="342083"/>
            <a:ext cx="1369797" cy="892551"/>
            <a:chOff x="4313369" y="308431"/>
            <a:chExt cx="900741" cy="564266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4456503" y="865950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13369" y="308431"/>
              <a:ext cx="900741" cy="56426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73929" y="863923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199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1358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-1" y="-1"/>
            <a:ext cx="11522075" cy="7056439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7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360437" y="1800028"/>
            <a:ext cx="10945216" cy="25299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i="0" u="sng">
                <a:solidFill>
                  <a:srgbClr val="FF0000"/>
                </a:solidFill>
                <a:latin typeface="Times New Roman" pitchFamily="18" charset="0"/>
              </a:rPr>
              <a:t>Mục tiêu</a:t>
            </a:r>
            <a:r>
              <a:rPr lang="en-US" sz="2400" i="0">
                <a:solidFill>
                  <a:srgbClr val="FF0000"/>
                </a:solidFill>
                <a:latin typeface="Times New Roman" pitchFamily="18" charset="0"/>
              </a:rPr>
              <a:t>: Sau bài học, em: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Nêu được các hoạt động sản xuất của ngành nông nghiệp và lâm nghiệp.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Bước đầu trình bày được tình hình phát triển và phân bố của ngành nông nghiệp, lâm nghiệp.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Nhận biết được mối quan hệ giữa thiên nhiên và hoạt động sản xuất đồng thời thấy được sự cần thiết của việc bảo vệ rừng.</a:t>
            </a: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5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26439" y="362191"/>
            <a:ext cx="1370312" cy="892552"/>
            <a:chOff x="1468741" y="282810"/>
            <a:chExt cx="901079" cy="586698"/>
          </a:xfrm>
        </p:grpSpPr>
        <p:sp>
          <p:nvSpPr>
            <p:cNvPr id="7" name="Line 65"/>
            <p:cNvSpPr>
              <a:spLocks noChangeShapeType="1"/>
            </p:cNvSpPr>
            <p:nvPr/>
          </p:nvSpPr>
          <p:spPr bwMode="auto">
            <a:xfrm flipV="1">
              <a:off x="1625280" y="849276"/>
              <a:ext cx="568206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68741" y="282810"/>
              <a:ext cx="901079" cy="586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US" sz="2600" b="1" kern="10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en-US" sz="2600" b="1" kern="10" spc="52">
                  <a:ln w="11430"/>
                  <a:solidFill>
                    <a:srgbClr val="0000FF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/>
                  <a:cs typeface="Times New Roman"/>
                </a:rPr>
                <a:t>ĐỊA LÍ:</a:t>
              </a:r>
              <a:endParaRPr lang="vi-VN" sz="2600" b="1" spc="52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0682" y="362189"/>
            <a:ext cx="8146134" cy="892550"/>
          </a:xfrm>
          <a:prstGeom prst="rect">
            <a:avLst/>
          </a:prstGeom>
          <a:noFill/>
        </p:spPr>
        <p:txBody>
          <a:bodyPr wrap="none" lIns="91437" tIns="45719" rIns="91437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600" b="1" kern="10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600" b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Bài 6: NÔNG, LÂM NGHIỆP VÀ THỦY SẢN </a:t>
            </a:r>
            <a:r>
              <a:rPr lang="en-US" sz="2600" b="1" i="1" kern="10" spc="52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vi-VN" sz="2600" b="1" i="1" spc="52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288428" y="1800027"/>
            <a:ext cx="10945216" cy="312085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C00000"/>
                </a:solidFill>
                <a:latin typeface="Times New Roman" pitchFamily="18" charset="0"/>
              </a:rPr>
              <a:t>A. HOẠT ĐỘNG CƠ BẢN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400" u="sng" smtClean="0">
                <a:solidFill>
                  <a:srgbClr val="FF0000"/>
                </a:solidFill>
                <a:latin typeface="Times New Roman" pitchFamily="18" charset="0"/>
              </a:rPr>
              <a:t>Hoạt động 1</a:t>
            </a:r>
            <a:r>
              <a:rPr lang="en-US" sz="2400" i="0" smtClean="0">
                <a:solidFill>
                  <a:srgbClr val="FF0000"/>
                </a:solidFill>
                <a:latin typeface="Times New Roman" pitchFamily="18" charset="0"/>
              </a:rPr>
              <a:t>: Liên hệ thực tế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1: Em cùng các bạn trao đổi ý kiến:</a:t>
            </a:r>
          </a:p>
          <a:p>
            <a:pPr eaLnBrk="1" hangingPunct="1">
              <a:spcBef>
                <a:spcPct val="20000"/>
              </a:spcBef>
            </a:pPr>
            <a:endParaRPr lang="en-US" sz="2400" i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400" i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400" i="0" smtClean="0">
                <a:solidFill>
                  <a:srgbClr val="0000FF"/>
                </a:solidFill>
                <a:latin typeface="Times New Roman" pitchFamily="18" charset="0"/>
              </a:rPr>
              <a:t>- Việc 2: Trình bày trước lớp.</a:t>
            </a:r>
          </a:p>
          <a:p>
            <a:pPr algn="just" eaLnBrk="1" hangingPunct="1">
              <a:spcBef>
                <a:spcPct val="20000"/>
              </a:spcBef>
            </a:pP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9" y="76200"/>
            <a:ext cx="1536277" cy="125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66" y="5645323"/>
            <a:ext cx="1728311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-1" y="0"/>
            <a:ext cx="11522075" cy="7056438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754643" y="3181536"/>
            <a:ext cx="9470890" cy="769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7" tIns="45719" rIns="91437" bIns="45719">
            <a:spAutoFit/>
          </a:bodyPr>
          <a:lstStyle>
            <a:lvl1pPr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</a:rPr>
              <a:t>a, Hãy kể tên một số sản phẩm nông nghiệp mà gia đình em thường sử dụng.</a:t>
            </a:r>
          </a:p>
          <a:p>
            <a:pPr eaLnBrk="1" hangingPunct="1">
              <a:spcBef>
                <a:spcPct val="20000"/>
              </a:spcBef>
            </a:pPr>
            <a:r>
              <a:rPr lang="en-US" sz="2000" kern="900" smtClean="0">
                <a:solidFill>
                  <a:srgbClr val="C00000"/>
                </a:solidFill>
                <a:latin typeface="Times New Roman" pitchFamily="18" charset="0"/>
              </a:rPr>
              <a:t>b, Theo em, những sản phẩm đó được sản xuất trong nước hay nhập từ nước ngoài.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3&quot;/&gt;&lt;/object&gt;&lt;object type=&quot;3&quot; unique_id=&quot;10005&quot;&gt;&lt;property id=&quot;20148&quot; value=&quot;5&quot;/&gt;&lt;property id=&quot;20300&quot; value=&quot;Slide 2&quot;/&gt;&lt;property id=&quot;20307&quot; value=&quot;278&quot;/&gt;&lt;/object&gt;&lt;object type=&quot;3&quot; unique_id=&quot;10006&quot;&gt;&lt;property id=&quot;20148&quot; value=&quot;5&quot;/&gt;&lt;property id=&quot;20300&quot; value=&quot;Slide 3&quot;/&gt;&lt;property id=&quot;20307&quot; value=&quot;330&quot;/&gt;&lt;/object&gt;&lt;object type=&quot;3&quot; unique_id=&quot;10007&quot;&gt;&lt;property id=&quot;20148&quot; value=&quot;5&quot;/&gt;&lt;property id=&quot;20300&quot; value=&quot;Slide 4&quot;/&gt;&lt;property id=&quot;20307&quot; value=&quot;329&quot;/&gt;&lt;/object&gt;&lt;object type=&quot;3&quot; unique_id=&quot;10008&quot;&gt;&lt;property id=&quot;20148&quot; value=&quot;5&quot;/&gt;&lt;property id=&quot;20300&quot; value=&quot;Slide 5&quot;/&gt;&lt;property id=&quot;20307&quot; value=&quot;328&quot;/&gt;&lt;/object&gt;&lt;object type=&quot;3&quot; unique_id=&quot;10009&quot;&gt;&lt;property id=&quot;20148&quot; value=&quot;5&quot;/&gt;&lt;property id=&quot;20300&quot; value=&quot;Slide 6&quot;/&gt;&lt;property id=&quot;20307&quot; value=&quot;324&quot;/&gt;&lt;/object&gt;&lt;object type=&quot;3&quot; unique_id=&quot;10010&quot;&gt;&lt;property id=&quot;20148&quot; value=&quot;5&quot;/&gt;&lt;property id=&quot;20300&quot; value=&quot;Slide 7&quot;/&gt;&lt;property id=&quot;20307&quot; value=&quot;327&quot;/&gt;&lt;/object&gt;&lt;object type=&quot;3&quot; unique_id=&quot;10011&quot;&gt;&lt;property id=&quot;20148&quot; value=&quot;5&quot;/&gt;&lt;property id=&quot;20300&quot; value=&quot;Slide 8&quot;/&gt;&lt;property id=&quot;20307&quot; value=&quot;331&quot;/&gt;&lt;/object&gt;&lt;object type=&quot;3&quot; unique_id=&quot;10012&quot;&gt;&lt;property id=&quot;20148&quot; value=&quot;5&quot;/&gt;&lt;property id=&quot;20300&quot; value=&quot;Slide 9&quot;/&gt;&lt;property id=&quot;20307&quot; value=&quot;340&quot;/&gt;&lt;/object&gt;&lt;object type=&quot;3&quot; unique_id=&quot;10013&quot;&gt;&lt;property id=&quot;20148&quot; value=&quot;5&quot;/&gt;&lt;property id=&quot;20300&quot; value=&quot;Slide 10&quot;/&gt;&lt;property id=&quot;20307&quot; value=&quot;341&quot;/&gt;&lt;/object&gt;&lt;object type=&quot;3&quot; unique_id=&quot;10014&quot;&gt;&lt;property id=&quot;20148&quot; value=&quot;5&quot;/&gt;&lt;property id=&quot;20300&quot; value=&quot;Slide 11&quot;/&gt;&lt;property id=&quot;20307&quot; value=&quot;334&quot;/&gt;&lt;/object&gt;&lt;object type=&quot;3&quot; unique_id=&quot;10015&quot;&gt;&lt;property id=&quot;20148&quot; value=&quot;5&quot;/&gt;&lt;property id=&quot;20300&quot; value=&quot;Slide 12&quot;/&gt;&lt;property id=&quot;20307&quot; value=&quot;339&quot;/&gt;&lt;/object&gt;&lt;object type=&quot;3&quot; unique_id=&quot;10016&quot;&gt;&lt;property id=&quot;20148&quot; value=&quot;5&quot;/&gt;&lt;property id=&quot;20300&quot; value=&quot;Slide 13&quot;/&gt;&lt;property id=&quot;20307&quot; value=&quot;342&quot;/&gt;&lt;/object&gt;&lt;object type=&quot;3&quot; unique_id=&quot;10017&quot;&gt;&lt;property id=&quot;20148&quot; value=&quot;5&quot;/&gt;&lt;property id=&quot;20300&quot; value=&quot;Slide 14&quot;/&gt;&lt;property id=&quot;20307&quot; value=&quot;343&quot;/&gt;&lt;/object&gt;&lt;object type=&quot;3&quot; unique_id=&quot;10018&quot;&gt;&lt;property id=&quot;20148&quot; value=&quot;5&quot;/&gt;&lt;property id=&quot;20300&quot; value=&quot;Slide 15&quot;/&gt;&lt;property id=&quot;20307&quot; value=&quot;344&quot;/&gt;&lt;/object&gt;&lt;object type=&quot;3&quot; unique_id=&quot;10019&quot;&gt;&lt;property id=&quot;20148&quot; value=&quot;5&quot;/&gt;&lt;property id=&quot;20300&quot; value=&quot;Slide 16&quot;/&gt;&lt;property id=&quot;20307&quot; value=&quot;345&quot;/&gt;&lt;/object&gt;&lt;object type=&quot;3&quot; unique_id=&quot;10020&quot;&gt;&lt;property id=&quot;20148&quot; value=&quot;5&quot;/&gt;&lt;property id=&quot;20300&quot; value=&quot;Slide 17&quot;/&gt;&lt;property id=&quot;20307&quot; value=&quot;346&quot;/&gt;&lt;/object&gt;&lt;object type=&quot;3&quot; unique_id=&quot;10021&quot;&gt;&lt;property id=&quot;20148&quot; value=&quot;5&quot;/&gt;&lt;property id=&quot;20300&quot; value=&quot;Slide 18&quot;/&gt;&lt;property id=&quot;20307&quot; value=&quot;338&quot;/&gt;&lt;/object&gt;&lt;object type=&quot;3&quot; unique_id=&quot;10022&quot;&gt;&lt;property id=&quot;20148&quot; value=&quot;5&quot;/&gt;&lt;property id=&quot;20300&quot; value=&quot;Slide 19&quot;/&gt;&lt;property id=&quot;20307&quot; value=&quot;347&quot;/&gt;&lt;/object&gt;&lt;object type=&quot;3&quot; unique_id=&quot;10023&quot;&gt;&lt;property id=&quot;20148&quot; value=&quot;5&quot;/&gt;&lt;property id=&quot;20300&quot; value=&quot;Slide 20&quot;/&gt;&lt;property id=&quot;20307&quot; value=&quot;348&quot;/&gt;&lt;/object&gt;&lt;object type=&quot;3&quot; unique_id=&quot;10024&quot;&gt;&lt;property id=&quot;20148&quot; value=&quot;5&quot;/&gt;&lt;property id=&quot;20300&quot; value=&quot;Slide 21&quot;/&gt;&lt;property id=&quot;20307&quot; value=&quot;352&quot;/&gt;&lt;/object&gt;&lt;object type=&quot;3&quot; unique_id=&quot;10025&quot;&gt;&lt;property id=&quot;20148&quot; value=&quot;5&quot;/&gt;&lt;property id=&quot;20300&quot; value=&quot;Slide 22&quot;/&gt;&lt;property id=&quot;20307&quot; value=&quot;353&quot;/&gt;&lt;/object&gt;&lt;object type=&quot;3&quot; unique_id=&quot;10026&quot;&gt;&lt;property id=&quot;20148&quot; value=&quot;5&quot;/&gt;&lt;property id=&quot;20300&quot; value=&quot;Slide 23&quot;/&gt;&lt;property id=&quot;20307&quot; value=&quot;351&quot;/&gt;&lt;/object&gt;&lt;object type=&quot;3&quot; unique_id=&quot;10027&quot;&gt;&lt;property id=&quot;20148&quot; value=&quot;5&quot;/&gt;&lt;property id=&quot;20300&quot; value=&quot;Slide 24&quot;/&gt;&lt;property id=&quot;20307&quot; value=&quot;350&quot;/&gt;&lt;/object&gt;&lt;object type=&quot;3&quot; unique_id=&quot;10028&quot;&gt;&lt;property id=&quot;20148&quot; value=&quot;5&quot;/&gt;&lt;property id=&quot;20300&quot; value=&quot;Slide 25&quot;/&gt;&lt;property id=&quot;20307&quot; value=&quot;354&quot;/&gt;&lt;/object&gt;&lt;object type=&quot;3&quot; unique_id=&quot;10029&quot;&gt;&lt;property id=&quot;20148&quot; value=&quot;5&quot;/&gt;&lt;property id=&quot;20300&quot; value=&quot;Slide 26&quot;/&gt;&lt;property id=&quot;20307&quot; value=&quot;359&quot;/&gt;&lt;/object&gt;&lt;object type=&quot;3&quot; unique_id=&quot;10030&quot;&gt;&lt;property id=&quot;20148&quot; value=&quot;5&quot;/&gt;&lt;property id=&quot;20300&quot; value=&quot;Slide 27&quot;/&gt;&lt;property id=&quot;20307&quot; value=&quot;335&quot;/&gt;&lt;/object&gt;&lt;object type=&quot;3&quot; unique_id=&quot;10031&quot;&gt;&lt;property id=&quot;20148&quot; value=&quot;5&quot;/&gt;&lt;property id=&quot;20300&quot; value=&quot;Slide 28&quot;/&gt;&lt;property id=&quot;20307&quot; value=&quot;355&quot;/&gt;&lt;/object&gt;&lt;object type=&quot;3&quot; unique_id=&quot;10032&quot;&gt;&lt;property id=&quot;20148&quot; value=&quot;5&quot;/&gt;&lt;property id=&quot;20300&quot; value=&quot;Slide 29&quot;/&gt;&lt;property id=&quot;20307&quot; value=&quot;305&quot;/&gt;&lt;/object&gt;&lt;object type=&quot;3&quot; unique_id=&quot;10033&quot;&gt;&lt;property id=&quot;20148&quot; value=&quot;5&quot;/&gt;&lt;property id=&quot;20300&quot; value=&quot;Slide 30&quot;/&gt;&lt;property id=&quot;20307&quot; value=&quot;358&quot;/&gt;&lt;/object&gt;&lt;/object&gt;&lt;object type=&quot;8&quot; unique_id=&quot;1006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2655</TotalTime>
  <Words>1435</Words>
  <Application>Microsoft Office PowerPoint</Application>
  <PresentationFormat>Custom</PresentationFormat>
  <Paragraphs>194</Paragraphs>
  <Slides>30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214</cp:revision>
  <dcterms:created xsi:type="dcterms:W3CDTF">2017-03-16T13:41:37Z</dcterms:created>
  <dcterms:modified xsi:type="dcterms:W3CDTF">2020-07-08T07:05:45Z</dcterms:modified>
</cp:coreProperties>
</file>