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0" r:id="rId2"/>
    <p:sldId id="268" r:id="rId3"/>
    <p:sldId id="293" r:id="rId4"/>
    <p:sldId id="269" r:id="rId5"/>
    <p:sldId id="285" r:id="rId6"/>
    <p:sldId id="291" r:id="rId7"/>
    <p:sldId id="278" r:id="rId8"/>
    <p:sldId id="308" r:id="rId9"/>
    <p:sldId id="294" r:id="rId10"/>
    <p:sldId id="298" r:id="rId11"/>
    <p:sldId id="299" r:id="rId12"/>
    <p:sldId id="301" r:id="rId13"/>
    <p:sldId id="276" r:id="rId14"/>
    <p:sldId id="280" r:id="rId15"/>
    <p:sldId id="271" r:id="rId16"/>
    <p:sldId id="304" r:id="rId17"/>
    <p:sldId id="296" r:id="rId18"/>
    <p:sldId id="277" r:id="rId19"/>
    <p:sldId id="297" r:id="rId20"/>
    <p:sldId id="305" r:id="rId21"/>
    <p:sldId id="284" r:id="rId22"/>
    <p:sldId id="306" r:id="rId23"/>
    <p:sldId id="261" r:id="rId24"/>
    <p:sldId id="307" r:id="rId25"/>
    <p:sldId id="302" r:id="rId26"/>
    <p:sldId id="31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E02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755" autoAdjust="0"/>
    <p:restoredTop sz="92181" autoAdjust="0"/>
  </p:normalViewPr>
  <p:slideViewPr>
    <p:cSldViewPr snapToGrid="0">
      <p:cViewPr>
        <p:scale>
          <a:sx n="50" d="100"/>
          <a:sy n="50" d="100"/>
        </p:scale>
        <p:origin x="-1853" y="-9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89310-37EB-4805-9343-6AE6ED586036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E26F-923A-4B9F-8C8B-0ABF41BC7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10B10F-3826-445B-8555-96F1B66E113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1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6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22/4/2020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75" y="11430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1430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5" y="51816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70840">
            <a:off x="-155575" y="-30163"/>
            <a:ext cx="171926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82142">
            <a:off x="10663238" y="66675"/>
            <a:ext cx="1676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847532">
            <a:off x="-205581" y="5415756"/>
            <a:ext cx="1684337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03096">
            <a:off x="10610056" y="5488782"/>
            <a:ext cx="16462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1514475" y="220980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22" name="Picture 15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7575" y="516255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9794875" y="5014913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1362075" y="5133975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9144000" y="228600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7" name="WordArt 20"/>
          <p:cNvSpPr>
            <a:spLocks noChangeArrowheads="1" noChangeShapeType="1" noTextEdit="1"/>
          </p:cNvSpPr>
          <p:nvPr/>
        </p:nvSpPr>
        <p:spPr bwMode="auto">
          <a:xfrm>
            <a:off x="4095750" y="14478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  <a:endParaRPr lang="en-US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5"/>
          <p:cNvSpPr>
            <a:spLocks noChangeArrowheads="1" noChangeShapeType="1" noTextEdit="1"/>
          </p:cNvSpPr>
          <p:nvPr/>
        </p:nvSpPr>
        <p:spPr bwMode="auto">
          <a:xfrm>
            <a:off x="2038350" y="2819400"/>
            <a:ext cx="8210550" cy="2195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xử tài tình</a:t>
            </a:r>
            <a:endParaRPr lang="vi-VN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19999" y="470943"/>
            <a:ext cx="39485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alt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đọc từ:</a:t>
            </a:r>
            <a:endParaRPr lang="en-US" alt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85800" y="1889760"/>
            <a:ext cx="7962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latin typeface="Arial" pitchFamily="34" charset="0"/>
                <a:cs typeface="Arial" pitchFamily="34" charset="0"/>
              </a:rPr>
              <a:t>rưng rưng, tra hỏi, lấy trộm,  </a:t>
            </a:r>
            <a:endParaRPr lang="en-US" sz="4400" b="1" i="1" dirty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24840" y="2899410"/>
            <a:ext cx="110718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latin typeface="Arial" pitchFamily="34" charset="0"/>
                <a:cs typeface="Arial" pitchFamily="34" charset="0"/>
              </a:rPr>
              <a:t>Ngẫm, ôn tồn, vãn cảnh, biện lễ, sư vãi.</a:t>
            </a:r>
            <a:r>
              <a:rPr lang="en-US" sz="4400" b="1" i="1" smtClean="0">
                <a:latin typeface="Arial" pitchFamily="34" charset="0"/>
                <a:cs typeface="Arial" pitchFamily="34" charset="0"/>
              </a:rPr>
              <a:t> 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4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19999" y="470943"/>
            <a:ext cx="43252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alt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đọc câu:</a:t>
            </a:r>
            <a:endParaRPr lang="en-US" alt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85800" y="1889760"/>
            <a:ext cx="10744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latin typeface="Arial" pitchFamily="34" charset="0"/>
                <a:cs typeface="Arial" pitchFamily="34" charset="0"/>
              </a:rPr>
              <a:t>Mỗi người hãy cầm một nắm thóc đã ngâm nước rồi vừa chạy đàn, vừa niệm phật</a:t>
            </a:r>
            <a:endParaRPr lang="en-US" sz="4400" b="1" i="1" dirty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29590" y="4347210"/>
            <a:ext cx="110718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latin typeface="Arial" pitchFamily="34" charset="0"/>
                <a:cs typeface="Arial" pitchFamily="34" charset="0"/>
              </a:rPr>
              <a:t>Quan lập tức cho bắt chú tiểu vì chỉ có kẻ có tật mới hay giật mình.</a:t>
            </a:r>
            <a:r>
              <a:rPr lang="en-US" sz="4400" b="1" i="1" smtClean="0">
                <a:latin typeface="Arial" pitchFamily="34" charset="0"/>
                <a:cs typeface="Arial" pitchFamily="34" charset="0"/>
              </a:rPr>
              <a:t> 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Đường kết nối thẳng 5"/>
          <p:cNvCxnSpPr/>
          <p:nvPr/>
        </p:nvCxnSpPr>
        <p:spPr>
          <a:xfrm rot="5400000">
            <a:off x="3619500" y="2914650"/>
            <a:ext cx="6096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thẳng 7"/>
          <p:cNvCxnSpPr/>
          <p:nvPr/>
        </p:nvCxnSpPr>
        <p:spPr>
          <a:xfrm rot="5400000">
            <a:off x="8305800" y="4629150"/>
            <a:ext cx="6096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04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895350" y="2200186"/>
            <a:ext cx="10629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Arial" pitchFamily="34" charset="0"/>
                <a:cs typeface="Arial" pitchFamily="34" charset="0"/>
              </a:rPr>
              <a:t>Đọc phân biệt lời các nhân vật:</a:t>
            </a:r>
          </a:p>
          <a:p>
            <a:r>
              <a:rPr lang="vi-VN" sz="4400" b="1" smtClean="0">
                <a:latin typeface="Arial" pitchFamily="34" charset="0"/>
                <a:cs typeface="Arial" pitchFamily="34" charset="0"/>
              </a:rPr>
              <a:t>Lời bẩm báo của hai người đàn bà: giọng mếu máo, ấm ức, đau khổ</a:t>
            </a:r>
          </a:p>
          <a:p>
            <a:r>
              <a:rPr lang="en-US" sz="4400" b="1" smtClean="0">
                <a:latin typeface="Arial" pitchFamily="34" charset="0"/>
                <a:cs typeface="Arial" pitchFamily="34" charset="0"/>
              </a:rPr>
              <a:t>Lời quan án: ôn tồn, nghiêm nghị</a:t>
            </a:r>
          </a:p>
        </p:txBody>
      </p:sp>
      <p:sp>
        <p:nvSpPr>
          <p:cNvPr id="5" name="Hình Chữ nhật 4"/>
          <p:cNvSpPr/>
          <p:nvPr/>
        </p:nvSpPr>
        <p:spPr>
          <a:xfrm>
            <a:off x="723900" y="942886"/>
            <a:ext cx="11468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này cần đọc với giọng như thế nào?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7650" y="624840"/>
            <a:ext cx="1150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 </a:t>
            </a:r>
            <a:r>
              <a:rPr lang="en-US" sz="4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làm gì?</a:t>
            </a:r>
            <a:endParaRPr lang="en-US" sz="4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57200" y="2400300"/>
            <a:ext cx="11734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cắp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nọ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cáo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kia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trộm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332918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hinh anh mo soi t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Kết quả hình ảnh cho hinh anh mo soi t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1450" y="232410"/>
            <a:ext cx="117043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cắp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" y="1836420"/>
            <a:ext cx="11643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/>
              <a:t>- Cho đòi người làm chứng nhưng không có người làm chứng.</a:t>
            </a:r>
          </a:p>
          <a:p>
            <a:r>
              <a:rPr lang="vi-VN" sz="4400" b="1" smtClean="0"/>
              <a:t>- Tìm chứng cứ ở nhà hai người đàn bà nhưng không tìm được.</a:t>
            </a:r>
          </a:p>
          <a:p>
            <a:r>
              <a:rPr lang="vi-VN" sz="4400" b="1" smtClean="0"/>
              <a:t>- Quan sát biểu hiện, cảm xúc của hai người bằng cách cho chia đôi tấm vải.</a:t>
            </a:r>
          </a:p>
        </p:txBody>
      </p:sp>
    </p:spTree>
    <p:extLst>
      <p:ext uri="{BB962C8B-B14F-4D97-AF65-F5344CB8AC3E}">
        <p14:creationId xmlns:p14="http://schemas.microsoft.com/office/powerpoint/2010/main" xmlns="" val="332918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248400" y="582168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33FF"/>
                </a:solidFill>
              </a:rPr>
              <a:t> </a:t>
            </a:r>
            <a:r>
              <a:rPr lang="en-US" sz="2800" b="1" dirty="0" err="1" smtClean="0">
                <a:solidFill>
                  <a:srgbClr val="9933FF"/>
                </a:solidFill>
              </a:rPr>
              <a:t>chạy</a:t>
            </a:r>
            <a:r>
              <a:rPr lang="en-US" sz="2800" b="1" dirty="0" smtClean="0">
                <a:solidFill>
                  <a:srgbClr val="9933FF"/>
                </a:solidFill>
              </a:rPr>
              <a:t> </a:t>
            </a:r>
            <a:r>
              <a:rPr lang="en-US" sz="2800" b="1" dirty="0" err="1">
                <a:solidFill>
                  <a:srgbClr val="9933FF"/>
                </a:solidFill>
              </a:rPr>
              <a:t>đàn</a:t>
            </a:r>
            <a:endParaRPr lang="en-US" sz="2800" b="1" dirty="0">
              <a:solidFill>
                <a:srgbClr val="9933FF"/>
              </a:solidFill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233160" y="537972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33FF"/>
                </a:solidFill>
              </a:rPr>
              <a:t> </a:t>
            </a:r>
            <a:r>
              <a:rPr lang="en-US" sz="2800" b="1" dirty="0" err="1">
                <a:solidFill>
                  <a:srgbClr val="9933FF"/>
                </a:solidFill>
              </a:rPr>
              <a:t>đàn</a:t>
            </a:r>
            <a:endParaRPr lang="en-US" sz="2800" b="1" dirty="0">
              <a:solidFill>
                <a:srgbClr val="9933FF"/>
              </a:solidFill>
            </a:endParaRPr>
          </a:p>
        </p:txBody>
      </p:sp>
      <p:pic>
        <p:nvPicPr>
          <p:cNvPr id="1433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591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con vat\abc_clip_image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5689600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\Pictures\con vat\Mai Ch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533401"/>
            <a:ext cx="563033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27200" y="6324601"/>
            <a:ext cx="2235200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3600" y="5943601"/>
            <a:ext cx="4267200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hinh anh mo soi t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Kết quả hình ảnh cho hinh anh mo soi t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914400"/>
            <a:ext cx="11483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rgbClr val="FF0000"/>
                </a:solidFill>
              </a:rPr>
              <a:t>Vì sao quan cho rằng người không khóc chính là người lấy cắp?</a:t>
            </a:r>
          </a:p>
        </p:txBody>
      </p:sp>
      <p:sp>
        <p:nvSpPr>
          <p:cNvPr id="7" name="Hình Chữ nhật 6"/>
          <p:cNvSpPr/>
          <p:nvPr/>
        </p:nvSpPr>
        <p:spPr>
          <a:xfrm>
            <a:off x="457200" y="2602716"/>
            <a:ext cx="1150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400" b="1" smtClean="0">
                <a:solidFill>
                  <a:prstClr val="black"/>
                </a:solidFill>
              </a:rPr>
              <a:t>- Vì quan hiểu chỉ có người có công sức làm ra của cải mới xót xa, tiếc nuối những gì mình bỏ công sức làm ra.</a:t>
            </a:r>
          </a:p>
        </p:txBody>
      </p:sp>
    </p:spTree>
    <p:extLst>
      <p:ext uri="{BB962C8B-B14F-4D97-AF65-F5344CB8AC3E}">
        <p14:creationId xmlns:p14="http://schemas.microsoft.com/office/powerpoint/2010/main" xmlns="" val="332918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36884" y="571500"/>
            <a:ext cx="118551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3/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kẻ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trộm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chùa?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1000" y="2145030"/>
            <a:ext cx="114871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- Cho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4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vãi,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kẻ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chùa</a:t>
            </a:r>
            <a:r>
              <a:rPr lang="en-US" sz="4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ra,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nắm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thóc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ngâm</a:t>
            </a:r>
            <a:r>
              <a:rPr lang="en-US" sz="4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nước,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nắm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thóc</a:t>
            </a:r>
            <a:r>
              <a:rPr lang="en-US" sz="4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đó,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4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Phật.</a:t>
            </a:r>
            <a:endParaRPr lang="en-US" sz="4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33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38150" y="807720"/>
            <a:ext cx="112623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đòn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kẻ</a:t>
            </a: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trộm</a:t>
            </a: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Phật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linh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thiêng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. Ai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Phật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thóc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nảy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mầm</a:t>
            </a:r>
            <a:r>
              <a:rPr lang="en-US" sz="4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22909" y="3192780"/>
            <a:ext cx="1130808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thỉnh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thoảng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hé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thóc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tức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kẻ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tật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giật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129133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6" y="3598992"/>
            <a:ext cx="10372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  <a:defRPr/>
            </a:pPr>
            <a:endParaRPr lang="en-US" sz="4400" dirty="0">
              <a:solidFill>
                <a:srgbClr val="0070C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5569" y="598513"/>
            <a:ext cx="10329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1621" y="5276940"/>
            <a:ext cx="101261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2398" y="2330548"/>
            <a:ext cx="9508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</a:t>
            </a:r>
            <a:endParaRPr lang="en-US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88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1" y="762000"/>
            <a:ext cx="564303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Pictures\con vat\news_20120508_004326 dàn cú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857250"/>
            <a:ext cx="58250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43600" y="5849719"/>
            <a:ext cx="6248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sư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vãi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đàn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cúng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phật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4800" y="5943601"/>
            <a:ext cx="1219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384810"/>
            <a:ext cx="1188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4/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?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11479" y="2057400"/>
            <a:ext cx="1096137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a/ 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thóc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kẻ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nảy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mầm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92430" y="3524250"/>
            <a:ext cx="11342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b/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kẻ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lo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lắng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lộ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59079" y="5067300"/>
            <a:ext cx="1193292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c/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thập</a:t>
            </a:r>
            <a:r>
              <a:rPr lang="en-US" sz="44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4400" b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cứ.</a:t>
            </a:r>
            <a:endParaRPr lang="en-US" sz="4400" b="1" dirty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38150" y="3604260"/>
            <a:ext cx="594360" cy="57912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400" b="1" dirty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33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04900" y="742950"/>
            <a:ext cx="9715499" cy="16004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06400" y="3505201"/>
            <a:ext cx="11480800" cy="2349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nhờ: </a:t>
            </a:r>
            <a:r>
              <a:rPr lang="en-US" sz="4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minh, </a:t>
            </a:r>
            <a:r>
              <a:rPr lang="en-US" sz="4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đoán;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nắm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vững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kẻ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tội. 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204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u="sng" dirty="0" err="1" smtClean="0">
                <a:solidFill>
                  <a:srgbClr val="0000FF"/>
                </a:solidFill>
                <a:cs typeface="Arial" pitchFamily="34" charset="0"/>
              </a:rPr>
              <a:t>Tập</a:t>
            </a:r>
            <a:r>
              <a:rPr lang="en-US" altLang="en-US" sz="3200" u="sng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3200" u="sng" dirty="0" err="1" smtClean="0">
                <a:solidFill>
                  <a:srgbClr val="0000FF"/>
                </a:solidFill>
                <a:cs typeface="Arial" pitchFamily="34" charset="0"/>
              </a:rPr>
              <a:t>đọc</a:t>
            </a:r>
            <a:endParaRPr lang="en-US" altLang="en-US" sz="3200" u="sng" dirty="0" smtClean="0">
              <a:solidFill>
                <a:srgbClr val="0000FF"/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cs typeface="Arial" pitchFamily="34" charset="0"/>
              </a:rPr>
              <a:t>Phân</a:t>
            </a:r>
            <a:r>
              <a:rPr lang="en-US" altLang="en-US" sz="6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cs typeface="Arial" pitchFamily="34" charset="0"/>
              </a:rPr>
              <a:t>xử</a:t>
            </a:r>
            <a:r>
              <a:rPr lang="en-US" altLang="en-US" sz="6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cs typeface="Arial" pitchFamily="34" charset="0"/>
              </a:rPr>
              <a:t>tài</a:t>
            </a:r>
            <a:r>
              <a:rPr lang="en-US" altLang="en-US" sz="6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cs typeface="Arial" pitchFamily="34" charset="0"/>
              </a:rPr>
              <a:t>tình</a:t>
            </a:r>
            <a:endParaRPr lang="en-US" altLang="en-US" sz="60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67740" y="3162300"/>
            <a:ext cx="107594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4400" smtClean="0"/>
              <a:t>Nội dung chính của bài nói về vị quan án như thế nào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8210" y="4611350"/>
            <a:ext cx="108661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smtClean="0">
                <a:solidFill>
                  <a:srgbClr val="0033CC"/>
                </a:solidFill>
              </a:rPr>
              <a:t>- </a:t>
            </a:r>
            <a:r>
              <a:rPr lang="vi-VN" sz="44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Ca ngợi trí thông minh và tài xử kiện của quan án</a:t>
            </a:r>
          </a:p>
          <a:p>
            <a:endParaRPr lang="vi-VN" sz="4400" b="1" smtClean="0">
              <a:solidFill>
                <a:srgbClr val="0033CC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28700" y="2289493"/>
            <a:ext cx="4362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4400" b="1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dung </a:t>
            </a:r>
          </a:p>
        </p:txBody>
      </p:sp>
    </p:spTree>
    <p:extLst>
      <p:ext uri="{BB962C8B-B14F-4D97-AF65-F5344CB8AC3E}">
        <p14:creationId xmlns:p14="http://schemas.microsoft.com/office/powerpoint/2010/main" xmlns="" val="177610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7" grpId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8600" y="590550"/>
            <a:ext cx="1145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b="1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-Đọc toàn bài 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với giọng </a:t>
            </a:r>
            <a:r>
              <a:rPr lang="en-US" sz="4000" b="1" i="1">
                <a:latin typeface="Arial" pitchFamily="34" charset="0"/>
                <a:cs typeface="Arial" pitchFamily="34" charset="0"/>
              </a:rPr>
              <a:t>nhẹ nhàng , chậm rãi , 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thể hiện niềm khâm phục trí thông minh , tài xử kiện của viên quan án 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800" y="2724150"/>
            <a:ext cx="1188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-Giọng người dẫn chuyện : </a:t>
            </a:r>
            <a:r>
              <a:rPr lang="en-US" sz="4000" b="1" i="1">
                <a:latin typeface="Arial" pitchFamily="34" charset="0"/>
                <a:cs typeface="Arial" pitchFamily="34" charset="0"/>
              </a:rPr>
              <a:t>rõ ràng , rành mạch 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, biểu thị cảm xúc khâm phục, trân trọng 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38150" y="4210051"/>
            <a:ext cx="11525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b="1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-Lời hai ngưòi đàn bà : </a:t>
            </a:r>
            <a:r>
              <a:rPr lang="en-US" sz="4000" b="1" i="1">
                <a:latin typeface="Arial" pitchFamily="34" charset="0"/>
                <a:cs typeface="Arial" pitchFamily="34" charset="0"/>
              </a:rPr>
              <a:t>giọng mếu máo , ấm ức , đau khổ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82600" y="5524501"/>
            <a:ext cx="1148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-Lời quan án : </a:t>
            </a:r>
            <a:r>
              <a:rPr lang="en-US" sz="4000" b="1" i="1">
                <a:latin typeface="Arial" pitchFamily="34" charset="0"/>
                <a:cs typeface="Arial" pitchFamily="34" charset="0"/>
              </a:rPr>
              <a:t>ôn tồn mà đĩnh đạc , uy nghiêm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-31750"/>
            <a:ext cx="12192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sư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biện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lễ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latin typeface="Arial" pitchFamily="34" charset="0"/>
                <a:cs typeface="Arial" pitchFamily="34" charset="0"/>
              </a:rPr>
              <a:t>cúng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Phật,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hết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latin typeface="Arial" pitchFamily="34" charset="0"/>
                <a:cs typeface="Arial" pitchFamily="34" charset="0"/>
              </a:rPr>
              <a:t>sư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vãi,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kẻ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latin typeface="Arial" pitchFamily="34" charset="0"/>
                <a:cs typeface="Arial" pitchFamily="34" charset="0"/>
              </a:rPr>
              <a:t>chùa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ra,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nắm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thóc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     -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Chùa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rõ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phạm.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nắm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thóc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ngâm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đàn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niệm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Phật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Đức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Phật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linh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thiêng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Ai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, Phật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thóc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kẻ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nảy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mầm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ngay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rõ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vài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vòng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chú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thỉnh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thoảng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hé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thóc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tức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chú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kẻ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tật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giật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Chú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kia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đành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tội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10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1158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016000" y="1905000"/>
            <a:ext cx="8940800" cy="2743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pt-BR" sz="3200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Chào </a:t>
            </a:r>
            <a:r>
              <a:rPr lang="pt-BR" sz="32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các em </a:t>
            </a:r>
            <a:r>
              <a:rPr lang="pt-BR" sz="3200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!</a:t>
            </a:r>
            <a:endParaRPr lang="en-US" sz="3200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03200" y="152400"/>
            <a:ext cx="11785600" cy="65532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5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5600" y="381000"/>
            <a:ext cx="1219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bflyW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855200" y="2819400"/>
            <a:ext cx="12192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6" y="3598992"/>
            <a:ext cx="10372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  <a:defRPr/>
            </a:pPr>
            <a:endParaRPr lang="en-US" sz="4400" dirty="0">
              <a:solidFill>
                <a:srgbClr val="0070C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5569" y="598513"/>
            <a:ext cx="10329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1621" y="5276940"/>
            <a:ext cx="101261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1000" y="365760"/>
            <a:ext cx="1181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4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Cao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đèo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15289" y="1680210"/>
            <a:ext cx="106509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Đèo Giàng, Đèo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4400" b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đèo 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Cao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Bắc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81000" y="2491740"/>
            <a:ext cx="1181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2/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Cao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4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986915" y="3937000"/>
            <a:ext cx="502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a. Qua.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882140" y="4610100"/>
            <a:ext cx="579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b. Lại vượt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63090" y="5276850"/>
            <a:ext cx="769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Tới</a:t>
            </a:r>
            <a:endParaRPr lang="en-US" sz="44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48790" y="5840909"/>
            <a:ext cx="579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3 ý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1543050" y="5943600"/>
            <a:ext cx="952500" cy="552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88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20980" y="339090"/>
            <a:ext cx="118186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3/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lòng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mến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đôn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Cao </a:t>
            </a:r>
            <a:r>
              <a:rPr lang="en-US" sz="4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21129" y="2278380"/>
            <a:ext cx="64032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Mận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ngọt</a:t>
            </a:r>
            <a:endParaRPr lang="en-US" sz="44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28750" y="3078480"/>
            <a:ext cx="9867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thảo</a:t>
            </a:r>
            <a:endParaRPr lang="en-US" sz="44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47799" y="3802380"/>
            <a:ext cx="107442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lành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gạo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hiền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suối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504949" y="5459730"/>
            <a:ext cx="563881" cy="56388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504949" y="5302250"/>
            <a:ext cx="73734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3 ý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0192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7650" y="487680"/>
            <a:ext cx="116281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4/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thiên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lòng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Cao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30679" y="2863850"/>
            <a:ext cx="50292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Suối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630679" y="3503930"/>
            <a:ext cx="62484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b. Núi non, suối trong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30680" y="4113530"/>
            <a:ext cx="39624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c. Núi non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562100" y="3569969"/>
            <a:ext cx="666750" cy="6026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2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23854" y="784860"/>
            <a:ext cx="902499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 nội  dung chính</a:t>
            </a:r>
            <a:r>
              <a:rPr lang="en-US" sz="4400" i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của bài thơ.</a:t>
            </a:r>
            <a:endParaRPr lang="vi-VN" sz="440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487680" y="2042160"/>
            <a:ext cx="1138428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44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ngợi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Cao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mến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đôn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biên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cương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0192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hinh anh phan xu tai t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04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204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u="sng" dirty="0" err="1" smtClean="0">
                <a:solidFill>
                  <a:srgbClr val="0000FF"/>
                </a:solidFill>
                <a:cs typeface="Arial" pitchFamily="34" charset="0"/>
              </a:rPr>
              <a:t>Tập</a:t>
            </a:r>
            <a:r>
              <a:rPr lang="en-US" altLang="en-US" sz="3200" u="sng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3200" u="sng" dirty="0" err="1" smtClean="0">
                <a:solidFill>
                  <a:srgbClr val="0000FF"/>
                </a:solidFill>
                <a:cs typeface="Arial" pitchFamily="34" charset="0"/>
              </a:rPr>
              <a:t>đọc</a:t>
            </a:r>
            <a:endParaRPr lang="en-US" altLang="en-US" sz="3200" u="sng" dirty="0" smtClean="0">
              <a:solidFill>
                <a:srgbClr val="0000FF"/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cs typeface="Arial" pitchFamily="34" charset="0"/>
              </a:rPr>
              <a:t>Phân</a:t>
            </a:r>
            <a:r>
              <a:rPr lang="en-US" altLang="en-US" sz="6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cs typeface="Arial" pitchFamily="34" charset="0"/>
              </a:rPr>
              <a:t>xử</a:t>
            </a:r>
            <a:r>
              <a:rPr lang="en-US" altLang="en-US" sz="6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cs typeface="Arial" pitchFamily="34" charset="0"/>
              </a:rPr>
              <a:t>tài</a:t>
            </a:r>
            <a:r>
              <a:rPr lang="en-US" altLang="en-US" sz="6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cs typeface="Arial" pitchFamily="34" charset="0"/>
              </a:rPr>
              <a:t>tình</a:t>
            </a:r>
            <a:endParaRPr lang="en-US" altLang="en-US" sz="60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10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7655" y="1388305"/>
            <a:ext cx="66463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alt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alt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alt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7345" y="1396637"/>
            <a:ext cx="22878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dirty="0" smtClean="0">
                <a:latin typeface="Arial" pitchFamily="34" charset="0"/>
                <a:cs typeface="Arial" pitchFamily="34" charset="0"/>
              </a:rPr>
              <a:t>(3 </a:t>
            </a:r>
            <a:r>
              <a:rPr lang="en-US" altLang="en-US" sz="44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4340" y="4907459"/>
            <a:ext cx="7467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3 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61950" y="2461260"/>
            <a:ext cx="11258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4400" b="1" i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400" b="1" i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trộm.</a:t>
            </a:r>
            <a:endParaRPr lang="en-US" sz="4400" b="1" i="1" dirty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2440" y="3547110"/>
            <a:ext cx="104622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4400" b="1" i="1" dirty="0" err="1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kẻ</a:t>
            </a:r>
            <a:r>
              <a:rPr lang="en-US" sz="4400" b="1" i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kia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cúi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tội</a:t>
            </a:r>
            <a:r>
              <a:rPr lang="en-US" sz="44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23004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10&quot;/&gt;&lt;/object&gt;&lt;object type=&quot;3&quot; unique_id=&quot;10004&quot;&gt;&lt;property id=&quot;20148&quot; value=&quot;5&quot;/&gt;&lt;property id=&quot;20300&quot; value=&quot;Slide 2&quot;/&gt;&lt;property id=&quot;20307&quot; value=&quot;268&quot;/&gt;&lt;/object&gt;&lt;object type=&quot;3&quot; unique_id=&quot;10005&quot;&gt;&lt;property id=&quot;20148&quot; value=&quot;5&quot;/&gt;&lt;property id=&quot;20300&quot; value=&quot;Slide 3&quot;/&gt;&lt;property id=&quot;20307&quot; value=&quot;293&quot;/&gt;&lt;/object&gt;&lt;object type=&quot;3&quot; unique_id=&quot;10006&quot;&gt;&lt;property id=&quot;20148&quot; value=&quot;5&quot;/&gt;&lt;property id=&quot;20300&quot; value=&quot;Slide 4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85&quot;/&gt;&lt;/object&gt;&lt;object type=&quot;3&quot; unique_id=&quot;10008&quot;&gt;&lt;property id=&quot;20148&quot; value=&quot;5&quot;/&gt;&lt;property id=&quot;20300&quot; value=&quot;Slide 6&quot;/&gt;&lt;property id=&quot;20307&quot; value=&quot;291&quot;/&gt;&lt;/object&gt;&lt;object type=&quot;3&quot; unique_id=&quot;10009&quot;&gt;&lt;property id=&quot;20148&quot; value=&quot;5&quot;/&gt;&lt;property id=&quot;20300&quot; value=&quot;Slide 7&quot;/&gt;&lt;property id=&quot;20307&quot; value=&quot;278&quot;/&gt;&lt;/object&gt;&lt;object type=&quot;3&quot; unique_id=&quot;10010&quot;&gt;&lt;property id=&quot;20148&quot; value=&quot;5&quot;/&gt;&lt;property id=&quot;20300&quot; value=&quot;Slide 8&quot;/&gt;&lt;property id=&quot;20307&quot; value=&quot;308&quot;/&gt;&lt;/object&gt;&lt;object type=&quot;3&quot; unique_id=&quot;10011&quot;&gt;&lt;property id=&quot;20148&quot; value=&quot;5&quot;/&gt;&lt;property id=&quot;20300&quot; value=&quot;Slide 9&quot;/&gt;&lt;property id=&quot;20307&quot; value=&quot;294&quot;/&gt;&lt;/object&gt;&lt;object type=&quot;3&quot; unique_id=&quot;10012&quot;&gt;&lt;property id=&quot;20148&quot; value=&quot;5&quot;/&gt;&lt;property id=&quot;20300&quot; value=&quot;Slide 10&quot;/&gt;&lt;property id=&quot;20307&quot; value=&quot;298&quot;/&gt;&lt;/object&gt;&lt;object type=&quot;3&quot; unique_id=&quot;10013&quot;&gt;&lt;property id=&quot;20148&quot; value=&quot;5&quot;/&gt;&lt;property id=&quot;20300&quot; value=&quot;Slide 11&quot;/&gt;&lt;property id=&quot;20307&quot; value=&quot;299&quot;/&gt;&lt;/object&gt;&lt;object type=&quot;3&quot; unique_id=&quot;10014&quot;&gt;&lt;property id=&quot;20148&quot; value=&quot;5&quot;/&gt;&lt;property id=&quot;20300&quot; value=&quot;Slide 12&quot;/&gt;&lt;property id=&quot;20307&quot; value=&quot;301&quot;/&gt;&lt;/object&gt;&lt;object type=&quot;3&quot; unique_id=&quot;10015&quot;&gt;&lt;property id=&quot;20148&quot; value=&quot;5&quot;/&gt;&lt;property id=&quot;20300&quot; value=&quot;Slide 13&quot;/&gt;&lt;property id=&quot;20307&quot; value=&quot;276&quot;/&gt;&lt;/object&gt;&lt;object type=&quot;3&quot; unique_id=&quot;10016&quot;&gt;&lt;property id=&quot;20148&quot; value=&quot;5&quot;/&gt;&lt;property id=&quot;20300&quot; value=&quot;Slide 14&quot;/&gt;&lt;property id=&quot;20307&quot; value=&quot;28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304&quot;/&gt;&lt;/object&gt;&lt;object type=&quot;3&quot; unique_id=&quot;10019&quot;&gt;&lt;property id=&quot;20148&quot; value=&quot;5&quot;/&gt;&lt;property id=&quot;20300&quot; value=&quot;Slide 17&quot;/&gt;&lt;property id=&quot;20307&quot; value=&quot;296&quot;/&gt;&lt;/object&gt;&lt;object type=&quot;3&quot; unique_id=&quot;10020&quot;&gt;&lt;property id=&quot;20148&quot; value=&quot;5&quot;/&gt;&lt;property id=&quot;20300&quot; value=&quot;Slide 18&quot;/&gt;&lt;property id=&quot;20307&quot; value=&quot;277&quot;/&gt;&lt;/object&gt;&lt;object type=&quot;3&quot; unique_id=&quot;10021&quot;&gt;&lt;property id=&quot;20148&quot; value=&quot;5&quot;/&gt;&lt;property id=&quot;20300&quot; value=&quot;Slide 19&quot;/&gt;&lt;property id=&quot;20307&quot; value=&quot;297&quot;/&gt;&lt;/object&gt;&lt;object type=&quot;3&quot; unique_id=&quot;10022&quot;&gt;&lt;property id=&quot;20148&quot; value=&quot;5&quot;/&gt;&lt;property id=&quot;20300&quot; value=&quot;Slide 20&quot;/&gt;&lt;property id=&quot;20307&quot; value=&quot;305&quot;/&gt;&lt;/object&gt;&lt;object type=&quot;3&quot; unique_id=&quot;10023&quot;&gt;&lt;property id=&quot;20148&quot; value=&quot;5&quot;/&gt;&lt;property id=&quot;20300&quot; value=&quot;Slide 21&quot;/&gt;&lt;property id=&quot;20307&quot; value=&quot;284&quot;/&gt;&lt;/object&gt;&lt;object type=&quot;3&quot; unique_id=&quot;10024&quot;&gt;&lt;property id=&quot;20148&quot; value=&quot;5&quot;/&gt;&lt;property id=&quot;20300&quot; value=&quot;Slide 22&quot;/&gt;&lt;property id=&quot;20307&quot; value=&quot;306&quot;/&gt;&lt;/object&gt;&lt;object type=&quot;3&quot; unique_id=&quot;10025&quot;&gt;&lt;property id=&quot;20148&quot; value=&quot;5&quot;/&gt;&lt;property id=&quot;20300&quot; value=&quot;Slide 23&quot;/&gt;&lt;property id=&quot;20307&quot; value=&quot;261&quot;/&gt;&lt;/object&gt;&lt;object type=&quot;3&quot; unique_id=&quot;10026&quot;&gt;&lt;property id=&quot;20148&quot; value=&quot;5&quot;/&gt;&lt;property id=&quot;20300&quot; value=&quot;Slide 24&quot;/&gt;&lt;property id=&quot;20307&quot; value=&quot;307&quot;/&gt;&lt;/object&gt;&lt;object type=&quot;3&quot; unique_id=&quot;10027&quot;&gt;&lt;property id=&quot;20148&quot; value=&quot;5&quot;/&gt;&lt;property id=&quot;20300&quot; value=&quot;Slide 25&quot;/&gt;&lt;property id=&quot;20307&quot; value=&quot;302&quot;/&gt;&lt;/object&gt;&lt;object type=&quot;3&quot; unique_id=&quot;10028&quot;&gt;&lt;property id=&quot;20148&quot; value=&quot;5&quot;/&gt;&lt;property id=&quot;20300&quot; value=&quot;Slide 26&quot;/&gt;&lt;property id=&quot;20307&quot; value=&quot;311&quot;/&gt;&lt;/object&gt;&lt;/object&gt;&lt;object type=&quot;8&quot; unique_id=&quot;1005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1029</Words>
  <Application>Microsoft Office PowerPoint</Application>
  <PresentationFormat>Custom</PresentationFormat>
  <Paragraphs>78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271</cp:revision>
  <dcterms:created xsi:type="dcterms:W3CDTF">2017-11-24T09:12:01Z</dcterms:created>
  <dcterms:modified xsi:type="dcterms:W3CDTF">2020-04-22T14:58:11Z</dcterms:modified>
</cp:coreProperties>
</file>