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90" r:id="rId2"/>
    <p:sldId id="261" r:id="rId3"/>
    <p:sldId id="276" r:id="rId4"/>
    <p:sldId id="277" r:id="rId5"/>
    <p:sldId id="278" r:id="rId6"/>
    <p:sldId id="262" r:id="rId7"/>
    <p:sldId id="279" r:id="rId8"/>
    <p:sldId id="263" r:id="rId9"/>
    <p:sldId id="280" r:id="rId10"/>
    <p:sldId id="281" r:id="rId11"/>
    <p:sldId id="282" r:id="rId12"/>
    <p:sldId id="283" r:id="rId13"/>
    <p:sldId id="264" r:id="rId14"/>
    <p:sldId id="284" r:id="rId15"/>
    <p:sldId id="285" r:id="rId16"/>
    <p:sldId id="286" r:id="rId17"/>
    <p:sldId id="287" r:id="rId18"/>
    <p:sldId id="288" r:id="rId19"/>
    <p:sldId id="265" r:id="rId20"/>
    <p:sldId id="26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2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1DA9CF-52D0-476C-9F49-7DC74100EA53}">
      <dsp:nvSpPr>
        <dsp:cNvPr id="0" name=""/>
        <dsp:cNvSpPr/>
      </dsp:nvSpPr>
      <dsp:spPr>
        <a:xfrm>
          <a:off x="1016000" y="0"/>
          <a:ext cx="4064000" cy="40640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524AC0-8299-471E-969C-0BC38456588D}">
      <dsp:nvSpPr>
        <dsp:cNvPr id="0" name=""/>
        <dsp:cNvSpPr/>
      </dsp:nvSpPr>
      <dsp:spPr>
        <a:xfrm>
          <a:off x="1402080" y="386080"/>
          <a:ext cx="1584960" cy="1584960"/>
        </a:xfrm>
        <a:prstGeom prst="roundRect">
          <a:avLst/>
        </a:prstGeom>
        <a:solidFill>
          <a:schemeClr val="lt1"/>
        </a:solidFill>
        <a:ln w="26425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>
              <a:latin typeface="Times New Roman" pitchFamily="18" charset="0"/>
              <a:cs typeface="Times New Roman" pitchFamily="18" charset="0"/>
            </a:rPr>
            <a:t>1</a:t>
          </a:r>
          <a:endParaRPr lang="en-US" sz="6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79451" y="463451"/>
        <a:ext cx="1430218" cy="1430218"/>
      </dsp:txXfrm>
    </dsp:sp>
    <dsp:sp modelId="{9EEC8038-9BEA-41D2-9494-85428DBEF164}">
      <dsp:nvSpPr>
        <dsp:cNvPr id="0" name=""/>
        <dsp:cNvSpPr/>
      </dsp:nvSpPr>
      <dsp:spPr>
        <a:xfrm>
          <a:off x="3108960" y="386080"/>
          <a:ext cx="1584960" cy="1584960"/>
        </a:xfrm>
        <a:prstGeom prst="roundRect">
          <a:avLst/>
        </a:prstGeom>
        <a:solidFill>
          <a:schemeClr val="lt1"/>
        </a:solidFill>
        <a:ln w="26425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>
              <a:latin typeface="Times New Roman" pitchFamily="18" charset="0"/>
              <a:cs typeface="Times New Roman" pitchFamily="18" charset="0"/>
            </a:rPr>
            <a:t>2</a:t>
          </a:r>
          <a:endParaRPr lang="en-US" sz="6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86331" y="463451"/>
        <a:ext cx="1430218" cy="1430218"/>
      </dsp:txXfrm>
    </dsp:sp>
    <dsp:sp modelId="{74B5E586-B6BF-431F-8B4C-19A9F3FCDD80}">
      <dsp:nvSpPr>
        <dsp:cNvPr id="0" name=""/>
        <dsp:cNvSpPr/>
      </dsp:nvSpPr>
      <dsp:spPr>
        <a:xfrm>
          <a:off x="1402080" y="2092960"/>
          <a:ext cx="1584960" cy="1584960"/>
        </a:xfrm>
        <a:prstGeom prst="roundRect">
          <a:avLst/>
        </a:prstGeom>
        <a:solidFill>
          <a:schemeClr val="lt1"/>
        </a:solidFill>
        <a:ln w="26425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strike="noStrike" kern="1200" dirty="0" smtClean="0">
              <a:latin typeface="Times New Roman" pitchFamily="18" charset="0"/>
              <a:cs typeface="Times New Roman" pitchFamily="18" charset="0"/>
            </a:rPr>
            <a:t>3</a:t>
          </a:r>
          <a:endParaRPr lang="en-US" sz="6500" strike="noStrike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79451" y="2170331"/>
        <a:ext cx="1430218" cy="1430218"/>
      </dsp:txXfrm>
    </dsp:sp>
    <dsp:sp modelId="{6C73D395-9488-4499-9A03-6592E3CF81AB}">
      <dsp:nvSpPr>
        <dsp:cNvPr id="0" name=""/>
        <dsp:cNvSpPr/>
      </dsp:nvSpPr>
      <dsp:spPr>
        <a:xfrm>
          <a:off x="3124207" y="2133598"/>
          <a:ext cx="1584960" cy="1584960"/>
        </a:xfrm>
        <a:prstGeom prst="roundRect">
          <a:avLst/>
        </a:prstGeom>
        <a:solidFill>
          <a:schemeClr val="lt1"/>
        </a:solidFill>
        <a:ln w="26425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>
              <a:latin typeface="Times New Roman" pitchFamily="18" charset="0"/>
              <a:cs typeface="Times New Roman" pitchFamily="18" charset="0"/>
            </a:rPr>
            <a:t>4</a:t>
          </a:r>
          <a:endParaRPr lang="en-US" sz="6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01578" y="2210969"/>
        <a:ext cx="1430218" cy="1430218"/>
      </dsp:txXfrm>
    </dsp:sp>
  </dsp:spTree>
</dsp:drawing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EAEA7-A232-4040-A8AF-B7D9D69247E7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00CE1-1ED9-4A04-8C45-AFBD312FA3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3923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30C8165-AB1A-464E-A57C-1ED447EC07AC}" type="slidenum">
              <a:rPr lang="en-US" altLang="en-US">
                <a:latin typeface="Arial" panose="020B0604020202020204" pitchFamily="34" charset="0"/>
              </a:rPr>
              <a:pPr eaLnBrk="1" hangingPunct="1"/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3236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0576073-1A6D-497E-94DF-7D328D62D371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EEE34B4-5543-4335-87DE-3C7FDACCB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6073-1A6D-497E-94DF-7D328D62D371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E34B4-5543-4335-87DE-3C7FDACCB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6073-1A6D-497E-94DF-7D328D62D371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E34B4-5543-4335-87DE-3C7FDACCB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576073-1A6D-497E-94DF-7D328D62D371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EEE34B4-5543-4335-87DE-3C7FDACCB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0576073-1A6D-497E-94DF-7D328D62D371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EEE34B4-5543-4335-87DE-3C7FDACCB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6073-1A6D-497E-94DF-7D328D62D371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E34B4-5543-4335-87DE-3C7FDACCB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6073-1A6D-497E-94DF-7D328D62D371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E34B4-5543-4335-87DE-3C7FDACCB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576073-1A6D-497E-94DF-7D328D62D371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EEE34B4-5543-4335-87DE-3C7FDACCB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6073-1A6D-497E-94DF-7D328D62D371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E34B4-5543-4335-87DE-3C7FDACCB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576073-1A6D-497E-94DF-7D328D62D371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EEE34B4-5543-4335-87DE-3C7FDACCB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576073-1A6D-497E-94DF-7D328D62D371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EEE34B4-5543-4335-87DE-3C7FDACCB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0576073-1A6D-497E-94DF-7D328D62D371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EEE34B4-5543-4335-87DE-3C7FDACCB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ADMINI~1\AppData\Local\Temp\Rar$DI16.131\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"/>
            <a:ext cx="9144000" cy="681228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733800" y="15240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2600" y="2133600"/>
            <a:ext cx="571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Luật Bảo vệ, chăm sóc và    giáo dục trẻ em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EAF9FC">
                  <a:alpha val="67999"/>
                </a:srgbClr>
              </a:gs>
              <a:gs pos="100000">
                <a:srgbClr val="FFFFFF"/>
              </a:gs>
            </a:gsLst>
            <a:lin ang="5400000" scaled="1"/>
          </a:gradFill>
          <a:ln w="76200" cmpd="tri" algn="ctr"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cs typeface="Times New Roman" panose="02020603050405020304" pitchFamily="18" charset="0"/>
            </a:endParaRPr>
          </a:p>
        </p:txBody>
      </p:sp>
      <p:sp>
        <p:nvSpPr>
          <p:cNvPr id="168980" name="Text Box 20"/>
          <p:cNvSpPr txBox="1">
            <a:spLocks noChangeArrowheads="1"/>
          </p:cNvSpPr>
          <p:nvPr/>
        </p:nvSpPr>
        <p:spPr bwMode="auto">
          <a:xfrm>
            <a:off x="152400" y="166568"/>
            <a:ext cx="8839200" cy="652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00">
                    <a:alpha val="94116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4400" b="1" dirty="0">
                <a:solidFill>
                  <a:srgbClr val="0070C0"/>
                </a:solidFill>
                <a:cs typeface="Times New Roman" panose="02020603050405020304" pitchFamily="18" charset="0"/>
              </a:rPr>
              <a:t>. </a:t>
            </a:r>
            <a:r>
              <a:rPr lang="nl-NL" altLang="en-US" sz="4400" b="1" dirty="0">
                <a:solidFill>
                  <a:srgbClr val="0070C0"/>
                </a:solidFill>
                <a:cs typeface="Times New Roman" panose="02020603050405020304" pitchFamily="18" charset="0"/>
              </a:rPr>
              <a:t>Đặt tên cho mỗi điều luật nói trên </a:t>
            </a:r>
            <a:r>
              <a:rPr lang="en-US" altLang="en-US" sz="44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44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Điều</a:t>
            </a:r>
            <a:r>
              <a:rPr lang="en-US" altLang="en-US" sz="44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15,16,17 )</a:t>
            </a:r>
            <a:r>
              <a:rPr lang="en-US" altLang="en-US" sz="44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ct val="50000"/>
              </a:spcBef>
            </a:pPr>
            <a:r>
              <a:rPr lang="en-US" altLang="en-US" sz="4400" b="1" dirty="0" smtClean="0">
                <a:cs typeface="Times New Roman" panose="02020603050405020304" pitchFamily="18" charset="0"/>
              </a:rPr>
              <a:t>    </a:t>
            </a:r>
            <a:endParaRPr lang="en-US" altLang="en-US" sz="4400" b="1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4400" b="1" dirty="0">
                <a:cs typeface="Times New Roman" panose="02020603050405020304" pitchFamily="18" charset="0"/>
              </a:rPr>
              <a:t>+ </a:t>
            </a:r>
            <a:r>
              <a:rPr lang="en-US" altLang="en-US" sz="4400" b="1" dirty="0" smtClean="0">
                <a:cs typeface="Times New Roman" panose="02020603050405020304" pitchFamily="18" charset="0"/>
              </a:rPr>
              <a:t>Điều </a:t>
            </a:r>
            <a:r>
              <a:rPr lang="en-US" altLang="en-US" sz="4400" b="1" dirty="0">
                <a:cs typeface="Times New Roman" panose="02020603050405020304" pitchFamily="18" charset="0"/>
              </a:rPr>
              <a:t>15: </a:t>
            </a:r>
            <a:r>
              <a:rPr lang="en-US" altLang="en-US" sz="4400" b="1" dirty="0" smtClean="0">
                <a:cs typeface="Times New Roman" panose="02020603050405020304" pitchFamily="18" charset="0"/>
              </a:rPr>
              <a:t>Quyền trẻ </a:t>
            </a:r>
            <a:r>
              <a:rPr lang="en-US" altLang="en-US" sz="4400" b="1" dirty="0">
                <a:cs typeface="Times New Roman" panose="02020603050405020304" pitchFamily="18" charset="0"/>
              </a:rPr>
              <a:t>em </a:t>
            </a:r>
            <a:r>
              <a:rPr lang="en-US" altLang="en-US" sz="4400" b="1" dirty="0" smtClean="0">
                <a:cs typeface="Times New Roman" panose="02020603050405020304" pitchFamily="18" charset="0"/>
              </a:rPr>
              <a:t>được chăm sóc, bảo vệ sức khỏe.</a:t>
            </a:r>
            <a:endParaRPr lang="en-US" altLang="en-US" sz="4400" b="1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4400" b="1" dirty="0">
                <a:cs typeface="Times New Roman" panose="02020603050405020304" pitchFamily="18" charset="0"/>
              </a:rPr>
              <a:t>+ </a:t>
            </a:r>
            <a:r>
              <a:rPr lang="en-US" altLang="en-US" sz="4400" b="1" dirty="0" err="1" smtClean="0">
                <a:cs typeface="Times New Roman" panose="02020603050405020304" pitchFamily="18" charset="0"/>
              </a:rPr>
              <a:t>Điều</a:t>
            </a:r>
            <a:r>
              <a:rPr lang="en-US" altLang="en-US" sz="44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4400" b="1" dirty="0">
                <a:cs typeface="Times New Roman" panose="02020603050405020304" pitchFamily="18" charset="0"/>
              </a:rPr>
              <a:t>16: </a:t>
            </a:r>
            <a:r>
              <a:rPr lang="en-US" altLang="en-US" sz="4400" b="1" dirty="0" err="1" smtClean="0">
                <a:cs typeface="Times New Roman" panose="02020603050405020304" pitchFamily="18" charset="0"/>
              </a:rPr>
              <a:t>Quyền</a:t>
            </a:r>
            <a:r>
              <a:rPr lang="en-US" altLang="en-US" sz="44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cs typeface="Times New Roman" panose="02020603050405020304" pitchFamily="18" charset="0"/>
              </a:rPr>
              <a:t>học</a:t>
            </a:r>
            <a:r>
              <a:rPr lang="en-US" altLang="en-US" sz="44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cs typeface="Times New Roman" panose="02020603050405020304" pitchFamily="18" charset="0"/>
              </a:rPr>
              <a:t>tập</a:t>
            </a:r>
            <a:r>
              <a:rPr lang="en-US" altLang="en-US" sz="44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cs typeface="Times New Roman" panose="02020603050405020304" pitchFamily="18" charset="0"/>
              </a:rPr>
              <a:t>của</a:t>
            </a:r>
            <a:r>
              <a:rPr lang="en-US" altLang="en-US" sz="44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cs typeface="Times New Roman" panose="02020603050405020304" pitchFamily="18" charset="0"/>
              </a:rPr>
              <a:t>trẻ</a:t>
            </a:r>
            <a:r>
              <a:rPr lang="en-US" altLang="en-US" sz="44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em</a:t>
            </a:r>
            <a:r>
              <a:rPr lang="en-US" altLang="en-US" sz="4400" b="1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en-US" sz="4400" b="1" dirty="0">
                <a:cs typeface="Times New Roman" panose="02020603050405020304" pitchFamily="18" charset="0"/>
              </a:rPr>
              <a:t>+ </a:t>
            </a:r>
            <a:r>
              <a:rPr lang="en-US" altLang="en-US" sz="4400" b="1" dirty="0" err="1" smtClean="0">
                <a:cs typeface="Times New Roman" panose="02020603050405020304" pitchFamily="18" charset="0"/>
              </a:rPr>
              <a:t>Điều</a:t>
            </a:r>
            <a:r>
              <a:rPr lang="en-US" altLang="en-US" sz="44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4400" b="1" dirty="0">
                <a:cs typeface="Times New Roman" panose="02020603050405020304" pitchFamily="18" charset="0"/>
              </a:rPr>
              <a:t>17: </a:t>
            </a:r>
            <a:r>
              <a:rPr lang="en-US" altLang="en-US" sz="4400" b="1" dirty="0" err="1" smtClean="0">
                <a:cs typeface="Times New Roman" panose="02020603050405020304" pitchFamily="18" charset="0"/>
              </a:rPr>
              <a:t>Quyền</a:t>
            </a:r>
            <a:r>
              <a:rPr lang="en-US" altLang="en-US" sz="44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vui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cs typeface="Times New Roman" panose="02020603050405020304" pitchFamily="18" charset="0"/>
              </a:rPr>
              <a:t>chơi</a:t>
            </a:r>
            <a:r>
              <a:rPr lang="en-US" altLang="en-US" sz="4400" b="1" dirty="0" smtClean="0">
                <a:cs typeface="Times New Roman" panose="02020603050405020304" pitchFamily="18" charset="0"/>
              </a:rPr>
              <a:t>, </a:t>
            </a:r>
            <a:r>
              <a:rPr lang="en-US" altLang="en-US" sz="4400" b="1" dirty="0" err="1" smtClean="0">
                <a:cs typeface="Times New Roman" panose="02020603050405020304" pitchFamily="18" charset="0"/>
              </a:rPr>
              <a:t>giải</a:t>
            </a:r>
            <a:r>
              <a:rPr lang="en-US" altLang="en-US" sz="44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trí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cs typeface="Times New Roman" panose="02020603050405020304" pitchFamily="18" charset="0"/>
              </a:rPr>
              <a:t>của</a:t>
            </a:r>
            <a:r>
              <a:rPr lang="en-US" altLang="en-US" sz="44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cs typeface="Times New Roman" panose="02020603050405020304" pitchFamily="18" charset="0"/>
              </a:rPr>
              <a:t>trẻ</a:t>
            </a:r>
            <a:r>
              <a:rPr lang="en-US" altLang="en-US" sz="44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em</a:t>
            </a:r>
            <a:r>
              <a:rPr lang="en-US" altLang="en-US" sz="4400" b="1" dirty="0"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66882968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8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8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8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8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8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8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8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8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88900" cmpd="tri" algn="ctr">
            <a:solidFill>
              <a:srgbClr val="DD1DB8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37993" name="Text Box 105"/>
          <p:cNvSpPr txBox="1">
            <a:spLocks noChangeArrowheads="1"/>
          </p:cNvSpPr>
          <p:nvPr/>
        </p:nvSpPr>
        <p:spPr bwMode="auto">
          <a:xfrm>
            <a:off x="304800" y="1143000"/>
            <a:ext cx="8534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00">
                    <a:alpha val="94116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4000" b="1" dirty="0" smtClean="0">
                <a:cs typeface="Times New Roman" panose="02020603050405020304" pitchFamily="18" charset="0"/>
              </a:rPr>
              <a:t>3. </a:t>
            </a:r>
            <a:r>
              <a:rPr lang="en-US" altLang="en-US" sz="4000" b="1" dirty="0" err="1" smtClean="0">
                <a:cs typeface="Times New Roman" panose="02020603050405020304" pitchFamily="18" charset="0"/>
              </a:rPr>
              <a:t>Điều</a:t>
            </a:r>
            <a:r>
              <a:rPr lang="en-US" altLang="en-US" sz="40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cs typeface="Times New Roman" panose="02020603050405020304" pitchFamily="18" charset="0"/>
              </a:rPr>
              <a:t>luật</a:t>
            </a:r>
            <a:r>
              <a:rPr lang="en-US" altLang="en-US" sz="40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cs typeface="Times New Roman" panose="02020603050405020304" pitchFamily="18" charset="0"/>
              </a:rPr>
              <a:t>nào</a:t>
            </a:r>
            <a:r>
              <a:rPr lang="en-US" altLang="en-US" sz="40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cs typeface="Times New Roman" panose="02020603050405020304" pitchFamily="18" charset="0"/>
              </a:rPr>
              <a:t>nói</a:t>
            </a:r>
            <a:r>
              <a:rPr lang="en-US" altLang="en-US" sz="40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cs typeface="Times New Roman" panose="02020603050405020304" pitchFamily="18" charset="0"/>
              </a:rPr>
              <a:t>về</a:t>
            </a:r>
            <a:r>
              <a:rPr lang="en-US" altLang="en-US" sz="40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cs typeface="Times New Roman" panose="02020603050405020304" pitchFamily="18" charset="0"/>
              </a:rPr>
              <a:t>bổn</a:t>
            </a:r>
            <a:r>
              <a:rPr lang="en-US" altLang="en-US" sz="40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cs typeface="Times New Roman" panose="02020603050405020304" pitchFamily="18" charset="0"/>
              </a:rPr>
              <a:t>phận</a:t>
            </a:r>
            <a:r>
              <a:rPr lang="en-US" altLang="en-US" sz="40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cs typeface="Times New Roman" panose="02020603050405020304" pitchFamily="18" charset="0"/>
              </a:rPr>
              <a:t>của</a:t>
            </a:r>
            <a:r>
              <a:rPr lang="en-US" altLang="en-US" sz="40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cs typeface="Times New Roman" panose="02020603050405020304" pitchFamily="18" charset="0"/>
              </a:rPr>
              <a:t>trẻ</a:t>
            </a:r>
            <a:r>
              <a:rPr lang="en-US" altLang="en-US" sz="40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cs typeface="Times New Roman" panose="02020603050405020304" pitchFamily="18" charset="0"/>
              </a:rPr>
              <a:t>em</a:t>
            </a:r>
            <a:r>
              <a:rPr lang="en-US" altLang="en-US" sz="4000" b="1" dirty="0" smtClean="0">
                <a:cs typeface="Times New Roman" panose="02020603050405020304" pitchFamily="18" charset="0"/>
              </a:rPr>
              <a:t>?</a:t>
            </a:r>
            <a:endParaRPr lang="en-US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37995" name="Text Box 107"/>
          <p:cNvSpPr txBox="1">
            <a:spLocks noChangeArrowheads="1"/>
          </p:cNvSpPr>
          <p:nvPr/>
        </p:nvSpPr>
        <p:spPr bwMode="auto">
          <a:xfrm>
            <a:off x="609600" y="2695039"/>
            <a:ext cx="8534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00">
                    <a:alpha val="94116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4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Điều</a:t>
            </a:r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21</a:t>
            </a:r>
          </a:p>
        </p:txBody>
      </p:sp>
      <p:sp>
        <p:nvSpPr>
          <p:cNvPr id="37996" name="Rectangle 108"/>
          <p:cNvSpPr>
            <a:spLocks noChangeArrowheads="1"/>
          </p:cNvSpPr>
          <p:nvPr/>
        </p:nvSpPr>
        <p:spPr bwMode="auto">
          <a:xfrm>
            <a:off x="304800" y="3838039"/>
            <a:ext cx="8534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err="1" smtClean="0"/>
              <a:t>Nêu</a:t>
            </a:r>
            <a:r>
              <a:rPr lang="en-US" altLang="en-US" sz="4000" b="1" dirty="0" smtClean="0"/>
              <a:t> </a:t>
            </a:r>
            <a:r>
              <a:rPr lang="en-US" altLang="en-US" sz="4000" b="1" dirty="0" err="1" smtClean="0"/>
              <a:t>những</a:t>
            </a:r>
            <a:r>
              <a:rPr lang="en-US" altLang="en-US" sz="4000" b="1" dirty="0" smtClean="0"/>
              <a:t> </a:t>
            </a:r>
            <a:r>
              <a:rPr lang="en-US" altLang="en-US" sz="4000" b="1" dirty="0" err="1" smtClean="0"/>
              <a:t>bổn</a:t>
            </a:r>
            <a:r>
              <a:rPr lang="en-US" altLang="en-US" sz="4000" b="1" dirty="0" smtClean="0"/>
              <a:t> </a:t>
            </a:r>
            <a:r>
              <a:rPr lang="en-US" altLang="en-US" sz="4000" b="1" dirty="0" err="1" smtClean="0"/>
              <a:t>phận</a:t>
            </a:r>
            <a:r>
              <a:rPr lang="en-US" altLang="en-US" sz="4000" b="1" dirty="0" smtClean="0"/>
              <a:t> </a:t>
            </a:r>
            <a:r>
              <a:rPr lang="en-US" altLang="en-US" sz="4000" b="1" dirty="0" err="1" smtClean="0"/>
              <a:t>của</a:t>
            </a:r>
            <a:r>
              <a:rPr lang="en-US" altLang="en-US" sz="4000" b="1" dirty="0" smtClean="0"/>
              <a:t> </a:t>
            </a:r>
            <a:r>
              <a:rPr lang="en-US" altLang="en-US" sz="4000" b="1" dirty="0" err="1" smtClean="0"/>
              <a:t>trẻ</a:t>
            </a:r>
            <a:r>
              <a:rPr lang="en-US" altLang="en-US" sz="4000" b="1" dirty="0" smtClean="0"/>
              <a:t> </a:t>
            </a:r>
            <a:r>
              <a:rPr lang="en-US" altLang="en-US" sz="4000" b="1" dirty="0" err="1" smtClean="0"/>
              <a:t>em</a:t>
            </a:r>
            <a:r>
              <a:rPr lang="en-US" altLang="en-US" sz="4000" b="1" dirty="0" smtClean="0"/>
              <a:t> </a:t>
            </a:r>
            <a:r>
              <a:rPr lang="en-US" altLang="en-US" sz="4000" b="1" dirty="0" err="1" smtClean="0"/>
              <a:t>được</a:t>
            </a:r>
            <a:r>
              <a:rPr lang="en-US" altLang="en-US" sz="4000" b="1" dirty="0" smtClean="0"/>
              <a:t> </a:t>
            </a:r>
            <a:r>
              <a:rPr lang="en-US" altLang="en-US" sz="4000" b="1" dirty="0" err="1" smtClean="0"/>
              <a:t>quy</a:t>
            </a:r>
            <a:r>
              <a:rPr lang="en-US" altLang="en-US" sz="4000" b="1" dirty="0" smtClean="0"/>
              <a:t> </a:t>
            </a:r>
            <a:r>
              <a:rPr lang="en-US" altLang="en-US" sz="4000" b="1" dirty="0" err="1" smtClean="0"/>
              <a:t>định</a:t>
            </a:r>
            <a:r>
              <a:rPr lang="en-US" altLang="en-US" sz="4000" b="1" dirty="0" smtClean="0"/>
              <a:t> </a:t>
            </a:r>
            <a:r>
              <a:rPr lang="en-US" altLang="en-US" sz="4000" b="1" dirty="0" err="1" smtClean="0"/>
              <a:t>trong</a:t>
            </a:r>
            <a:r>
              <a:rPr lang="en-US" altLang="en-US" sz="4000" b="1" dirty="0" smtClean="0"/>
              <a:t> </a:t>
            </a:r>
            <a:r>
              <a:rPr lang="en-US" altLang="en-US" sz="4000" b="1" dirty="0" err="1" smtClean="0"/>
              <a:t>luật</a:t>
            </a:r>
            <a:r>
              <a:rPr lang="en-US" altLang="en-US" sz="4000" b="1" dirty="0" smtClean="0"/>
              <a:t>.</a:t>
            </a:r>
            <a:endParaRPr lang="en-US" altLang="en-US" sz="4000" b="1" dirty="0"/>
          </a:p>
        </p:txBody>
      </p:sp>
    </p:spTree>
    <p:extLst>
      <p:ext uri="{BB962C8B-B14F-4D97-AF65-F5344CB8AC3E}">
        <p14:creationId xmlns="" xmlns:p14="http://schemas.microsoft.com/office/powerpoint/2010/main" val="844121622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7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8458200" cy="2362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gắng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53749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313841"/>
            <a:ext cx="8686800" cy="3324960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ì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gắng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40140" y="1479598"/>
            <a:ext cx="8382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8839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WordArt 53"/>
          <p:cNvSpPr>
            <a:spLocks noChangeArrowheads="1" noChangeShapeType="1" noTextEdit="1"/>
          </p:cNvSpPr>
          <p:nvPr/>
        </p:nvSpPr>
        <p:spPr bwMode="auto">
          <a:xfrm>
            <a:off x="533400" y="1905000"/>
            <a:ext cx="80010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DDDDDD"/>
              </a:extrusionClr>
              <a:contourClr>
                <a:srgbClr val="FF00FF"/>
              </a:contourClr>
            </a:sp3d>
          </a:bodyPr>
          <a:lstStyle/>
          <a:p>
            <a:pPr algn="ctr"/>
            <a:endParaRPr lang="en-US" sz="2800" b="1" kern="10" dirty="0">
              <a:ln w="9525">
                <a:round/>
                <a:headEnd/>
                <a:tailEnd/>
              </a:ln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266700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LUYỆN ĐỌC DIỄN CẢM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2126432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WordArt 53"/>
          <p:cNvSpPr>
            <a:spLocks noChangeArrowheads="1" noChangeShapeType="1" noTextEdit="1"/>
          </p:cNvSpPr>
          <p:nvPr/>
        </p:nvSpPr>
        <p:spPr bwMode="auto">
          <a:xfrm>
            <a:off x="533400" y="1905000"/>
            <a:ext cx="80010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DDDDDD"/>
              </a:extrusionClr>
              <a:contourClr>
                <a:srgbClr val="FF00FF"/>
              </a:contourClr>
            </a:sp3d>
          </a:bodyPr>
          <a:lstStyle/>
          <a:p>
            <a:pPr algn="ctr"/>
            <a:endParaRPr lang="en-US" sz="100" b="1" kern="10">
              <a:ln w="9525">
                <a:round/>
                <a:headEnd/>
                <a:tailEnd/>
              </a:ln>
              <a:solidFill>
                <a:srgbClr val="FF00FF"/>
              </a:solidFill>
              <a:cs typeface="Times New Roman" panose="02020603050405020304" pitchFamily="18" charset="0"/>
            </a:endParaRPr>
          </a:p>
        </p:txBody>
      </p:sp>
      <p:sp>
        <p:nvSpPr>
          <p:cNvPr id="27653" name="Text Box 7"/>
          <p:cNvSpPr txBox="1">
            <a:spLocks noChangeArrowheads="1"/>
          </p:cNvSpPr>
          <p:nvPr/>
        </p:nvSpPr>
        <p:spPr bwMode="auto">
          <a:xfrm>
            <a:off x="457200" y="1371600"/>
            <a:ext cx="8305800" cy="3390900"/>
          </a:xfrm>
          <a:prstGeom prst="rect">
            <a:avLst/>
          </a:prstGeom>
          <a:gradFill rotWithShape="1">
            <a:gsLst>
              <a:gs pos="0">
                <a:srgbClr val="FEE6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5400" b="1" dirty="0">
                <a:solidFill>
                  <a:srgbClr val="0000CC"/>
                </a:solidFill>
              </a:rPr>
              <a:t>Đọc giọng thông báo rõ </a:t>
            </a:r>
            <a:r>
              <a:rPr lang="en-US" altLang="en-US" sz="5400" b="1" dirty="0" smtClean="0">
                <a:solidFill>
                  <a:srgbClr val="0000CC"/>
                </a:solidFill>
              </a:rPr>
              <a:t>ràng, </a:t>
            </a:r>
            <a:r>
              <a:rPr lang="en-US" altLang="en-US" sz="5400" b="1" dirty="0">
                <a:solidFill>
                  <a:srgbClr val="0000CC"/>
                </a:solidFill>
              </a:rPr>
              <a:t>ngắt giọng làm rõ từng điều luật, từng khoản mục</a:t>
            </a:r>
          </a:p>
        </p:txBody>
      </p:sp>
    </p:spTree>
    <p:extLst>
      <p:ext uri="{BB962C8B-B14F-4D97-AF65-F5344CB8AC3E}">
        <p14:creationId xmlns="" xmlns:p14="http://schemas.microsoft.com/office/powerpoint/2010/main" val="1529264076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0" y="533400"/>
            <a:ext cx="9144000" cy="527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 </a:t>
            </a:r>
            <a:r>
              <a:rPr lang="en-US" altLang="en-US" sz="4000" b="1"/>
              <a:t>* Điều 21: Trẻ em có bổn phận sau đây: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4000" b="1"/>
              <a:t>Yêu quý, kính trọng, hiếu thảo với ông bà, cha mẹ; kính trọng thầy giáo, cô giáo; lễ phép với người lớn, thương yêu em nhỏ; đoàn kết với bạn bè; giúp đỡ người già yếu, người khuyết tật, tàn tật, người gặp hoàn cảnh khó khăn theo khả năng của mình </a:t>
            </a:r>
          </a:p>
        </p:txBody>
      </p:sp>
      <p:sp>
        <p:nvSpPr>
          <p:cNvPr id="271368" name="Line 8"/>
          <p:cNvSpPr>
            <a:spLocks noChangeShapeType="1"/>
          </p:cNvSpPr>
          <p:nvPr/>
        </p:nvSpPr>
        <p:spPr bwMode="auto">
          <a:xfrm>
            <a:off x="533400" y="2057400"/>
            <a:ext cx="6553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69" name="Line 9"/>
          <p:cNvSpPr>
            <a:spLocks noChangeShapeType="1"/>
          </p:cNvSpPr>
          <p:nvPr/>
        </p:nvSpPr>
        <p:spPr bwMode="auto">
          <a:xfrm>
            <a:off x="3124200" y="2752725"/>
            <a:ext cx="2209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70" name="Line 10"/>
          <p:cNvSpPr>
            <a:spLocks noChangeShapeType="1"/>
          </p:cNvSpPr>
          <p:nvPr/>
        </p:nvSpPr>
        <p:spPr bwMode="auto">
          <a:xfrm>
            <a:off x="1543050" y="3352800"/>
            <a:ext cx="1676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71" name="Line 11"/>
          <p:cNvSpPr>
            <a:spLocks noChangeShapeType="1"/>
          </p:cNvSpPr>
          <p:nvPr/>
        </p:nvSpPr>
        <p:spPr bwMode="auto">
          <a:xfrm>
            <a:off x="6472238" y="3352800"/>
            <a:ext cx="2514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2362200" y="3886200"/>
            <a:ext cx="18669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73" name="Line 13"/>
          <p:cNvSpPr>
            <a:spLocks noChangeShapeType="1"/>
          </p:cNvSpPr>
          <p:nvPr/>
        </p:nvSpPr>
        <p:spPr bwMode="auto">
          <a:xfrm>
            <a:off x="6824663" y="3967163"/>
            <a:ext cx="17097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00616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8" grpId="0" animBg="1"/>
      <p:bldP spid="271369" grpId="0" animBg="1"/>
      <p:bldP spid="271370" grpId="0" animBg="1"/>
      <p:bldP spid="271371" grpId="0" animBg="1"/>
      <p:bldP spid="271372" grpId="0" animBg="1"/>
      <p:bldP spid="27137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0" y="533400"/>
            <a:ext cx="9144000" cy="511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/>
              <a:t>2. Chăm chỉ học tập, giữ gìn vệ sinh , rèn luyện thân thể , thực hiện trật tự công cộng và an toàn giao thông, giữ gìn của công, tôn trọng tài sản của người khác, bảo vệ môi trường.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400" b="1"/>
              <a:t>3. Yêu lao động , giúp đỡ gia đình làm những việc vừa sức mình.</a:t>
            </a:r>
          </a:p>
        </p:txBody>
      </p:sp>
      <p:sp>
        <p:nvSpPr>
          <p:cNvPr id="272387" name="Line 3"/>
          <p:cNvSpPr>
            <a:spLocks noChangeShapeType="1"/>
          </p:cNvSpPr>
          <p:nvPr/>
        </p:nvSpPr>
        <p:spPr bwMode="auto">
          <a:xfrm>
            <a:off x="609600" y="1219200"/>
            <a:ext cx="2362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88" name="Line 4"/>
          <p:cNvSpPr>
            <a:spLocks noChangeShapeType="1"/>
          </p:cNvSpPr>
          <p:nvPr/>
        </p:nvSpPr>
        <p:spPr bwMode="auto">
          <a:xfrm>
            <a:off x="304800" y="1905000"/>
            <a:ext cx="2362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89" name="Line 5"/>
          <p:cNvSpPr>
            <a:spLocks noChangeShapeType="1"/>
          </p:cNvSpPr>
          <p:nvPr/>
        </p:nvSpPr>
        <p:spPr bwMode="auto">
          <a:xfrm>
            <a:off x="5181600" y="1295400"/>
            <a:ext cx="16097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90" name="Line 6"/>
          <p:cNvSpPr>
            <a:spLocks noChangeShapeType="1"/>
          </p:cNvSpPr>
          <p:nvPr/>
        </p:nvSpPr>
        <p:spPr bwMode="auto">
          <a:xfrm>
            <a:off x="5133975" y="1919288"/>
            <a:ext cx="2362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91" name="Line 7"/>
          <p:cNvSpPr>
            <a:spLocks noChangeShapeType="1"/>
          </p:cNvSpPr>
          <p:nvPr/>
        </p:nvSpPr>
        <p:spPr bwMode="auto">
          <a:xfrm>
            <a:off x="381000" y="3276600"/>
            <a:ext cx="1752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92" name="Line 8"/>
          <p:cNvSpPr>
            <a:spLocks noChangeShapeType="1"/>
          </p:cNvSpPr>
          <p:nvPr/>
        </p:nvSpPr>
        <p:spPr bwMode="auto">
          <a:xfrm>
            <a:off x="4495800" y="3276600"/>
            <a:ext cx="2362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93" name="Line 9"/>
          <p:cNvSpPr>
            <a:spLocks noChangeShapeType="1"/>
          </p:cNvSpPr>
          <p:nvPr/>
        </p:nvSpPr>
        <p:spPr bwMode="auto">
          <a:xfrm>
            <a:off x="4267200" y="3962400"/>
            <a:ext cx="1752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94" name="Line 10"/>
          <p:cNvSpPr>
            <a:spLocks noChangeShapeType="1"/>
          </p:cNvSpPr>
          <p:nvPr/>
        </p:nvSpPr>
        <p:spPr bwMode="auto">
          <a:xfrm>
            <a:off x="4210050" y="4962525"/>
            <a:ext cx="1752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95" name="Line 11"/>
          <p:cNvSpPr>
            <a:spLocks noChangeShapeType="1"/>
          </p:cNvSpPr>
          <p:nvPr/>
        </p:nvSpPr>
        <p:spPr bwMode="auto">
          <a:xfrm>
            <a:off x="552450" y="4924425"/>
            <a:ext cx="1066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450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2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2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2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2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2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2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2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2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2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2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7" grpId="0" animBg="1"/>
      <p:bldP spid="272388" grpId="0" animBg="1"/>
      <p:bldP spid="272389" grpId="0" animBg="1"/>
      <p:bldP spid="272390" grpId="0" animBg="1"/>
      <p:bldP spid="272391" grpId="0" animBg="1"/>
      <p:bldP spid="272392" grpId="0" animBg="1"/>
      <p:bldP spid="272393" grpId="0" animBg="1"/>
      <p:bldP spid="272394" grpId="0" animBg="1"/>
      <p:bldP spid="27239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3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 </a:t>
            </a:r>
            <a:r>
              <a:rPr lang="en-US" altLang="en-US" sz="3200" b="1"/>
              <a:t>* Điều 21: Trẻ em có bổn phận sau đây: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200" b="1">
                <a:solidFill>
                  <a:srgbClr val="FF0000"/>
                </a:solidFill>
              </a:rPr>
              <a:t>Yêu quý, kính trọng, hiếu thảo</a:t>
            </a:r>
            <a:r>
              <a:rPr lang="en-US" altLang="en-US" sz="3200" b="1"/>
              <a:t> với ông bà, cha mẹ; </a:t>
            </a:r>
            <a:r>
              <a:rPr lang="en-US" altLang="en-US" sz="3200" b="1">
                <a:solidFill>
                  <a:srgbClr val="FF0000"/>
                </a:solidFill>
              </a:rPr>
              <a:t>kính trọng</a:t>
            </a:r>
            <a:r>
              <a:rPr lang="en-US" altLang="en-US" sz="3200" b="1"/>
              <a:t> thầy giáo, cô giáo; </a:t>
            </a:r>
            <a:r>
              <a:rPr lang="en-US" altLang="en-US" sz="3200" b="1">
                <a:solidFill>
                  <a:srgbClr val="FF0000"/>
                </a:solidFill>
              </a:rPr>
              <a:t>lễ phép</a:t>
            </a:r>
            <a:r>
              <a:rPr lang="en-US" altLang="en-US" sz="3200" b="1"/>
              <a:t> với người lớn, </a:t>
            </a:r>
            <a:r>
              <a:rPr lang="en-US" altLang="en-US" sz="3200" b="1">
                <a:solidFill>
                  <a:srgbClr val="FF0000"/>
                </a:solidFill>
              </a:rPr>
              <a:t>thương yêu</a:t>
            </a:r>
            <a:r>
              <a:rPr lang="en-US" altLang="en-US" sz="3200" b="1"/>
              <a:t> em nhỏ; </a:t>
            </a:r>
            <a:r>
              <a:rPr lang="en-US" altLang="en-US" sz="3200" b="1">
                <a:solidFill>
                  <a:srgbClr val="FF0000"/>
                </a:solidFill>
              </a:rPr>
              <a:t>đoàn kết</a:t>
            </a:r>
            <a:r>
              <a:rPr lang="en-US" altLang="en-US" sz="3200" b="1"/>
              <a:t> với bạn bè; </a:t>
            </a:r>
            <a:r>
              <a:rPr lang="en-US" altLang="en-US" sz="3200" b="1">
                <a:solidFill>
                  <a:srgbClr val="FF0000"/>
                </a:solidFill>
              </a:rPr>
              <a:t>giúp đỡ</a:t>
            </a:r>
            <a:r>
              <a:rPr lang="en-US" altLang="en-US" sz="3200" b="1"/>
              <a:t> người già yếu, người khuyết tật, tàn tật, người gặp hoàn cảnh khó khăn theo khả năng của mình</a:t>
            </a:r>
            <a:r>
              <a:rPr lang="en-US" altLang="en-US" sz="4000" b="1"/>
              <a:t> </a:t>
            </a: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0" y="3767138"/>
            <a:ext cx="9144000" cy="326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2. </a:t>
            </a:r>
            <a:r>
              <a:rPr lang="en-US" altLang="en-US" sz="3200" b="1">
                <a:solidFill>
                  <a:srgbClr val="FF0000"/>
                </a:solidFill>
              </a:rPr>
              <a:t>Chăm chỉ</a:t>
            </a:r>
            <a:r>
              <a:rPr lang="en-US" altLang="en-US" sz="3200" b="1"/>
              <a:t> học tập, giữ gìn vệ sinh , </a:t>
            </a:r>
            <a:r>
              <a:rPr lang="en-US" altLang="en-US" sz="3200" b="1">
                <a:solidFill>
                  <a:srgbClr val="FF0000"/>
                </a:solidFill>
              </a:rPr>
              <a:t>rèn luyện</a:t>
            </a:r>
            <a:r>
              <a:rPr lang="en-US" altLang="en-US" sz="3200" b="1"/>
              <a:t> thân thể , </a:t>
            </a:r>
            <a:r>
              <a:rPr lang="en-US" altLang="en-US" sz="3200" b="1">
                <a:solidFill>
                  <a:srgbClr val="FF0000"/>
                </a:solidFill>
              </a:rPr>
              <a:t>thực hiện</a:t>
            </a:r>
            <a:r>
              <a:rPr lang="en-US" altLang="en-US" sz="3200" b="1"/>
              <a:t> trật tự công cộng và an toàn giao thông, </a:t>
            </a:r>
            <a:r>
              <a:rPr lang="en-US" altLang="en-US" sz="3200" b="1">
                <a:solidFill>
                  <a:srgbClr val="FF0000"/>
                </a:solidFill>
              </a:rPr>
              <a:t>giữ gìn</a:t>
            </a:r>
            <a:r>
              <a:rPr lang="en-US" altLang="en-US" sz="3200" b="1"/>
              <a:t> của công, </a:t>
            </a:r>
            <a:r>
              <a:rPr lang="en-US" altLang="en-US" sz="3200" b="1">
                <a:solidFill>
                  <a:srgbClr val="FF0000"/>
                </a:solidFill>
              </a:rPr>
              <a:t>tôn trọng</a:t>
            </a:r>
            <a:r>
              <a:rPr lang="en-US" altLang="en-US" sz="3200" b="1"/>
              <a:t> tài sản của người khác, </a:t>
            </a:r>
            <a:r>
              <a:rPr lang="en-US" altLang="en-US" sz="3200" b="1">
                <a:solidFill>
                  <a:srgbClr val="FF0000"/>
                </a:solidFill>
              </a:rPr>
              <a:t>bảo vệ</a:t>
            </a:r>
            <a:r>
              <a:rPr lang="en-US" altLang="en-US" sz="3200" b="1"/>
              <a:t> môi trường.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3. </a:t>
            </a:r>
            <a:r>
              <a:rPr lang="en-US" altLang="en-US" sz="3200" b="1">
                <a:solidFill>
                  <a:srgbClr val="FF0000"/>
                </a:solidFill>
              </a:rPr>
              <a:t>Yêu </a:t>
            </a:r>
            <a:r>
              <a:rPr lang="en-US" altLang="en-US" sz="3200" b="1"/>
              <a:t>lao động , </a:t>
            </a:r>
            <a:r>
              <a:rPr lang="en-US" altLang="en-US" sz="3200" b="1">
                <a:solidFill>
                  <a:srgbClr val="FF0000"/>
                </a:solidFill>
              </a:rPr>
              <a:t>giúp đỡ</a:t>
            </a:r>
            <a:r>
              <a:rPr lang="en-US" altLang="en-US" sz="3200" b="1"/>
              <a:t> gia đình làm những việc vừa sức mình.</a:t>
            </a:r>
          </a:p>
        </p:txBody>
      </p:sp>
    </p:spTree>
    <p:extLst>
      <p:ext uri="{BB962C8B-B14F-4D97-AF65-F5344CB8AC3E}">
        <p14:creationId xmlns="" xmlns:p14="http://schemas.microsoft.com/office/powerpoint/2010/main" val="12088012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66800" y="2886670"/>
            <a:ext cx="68980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Thi đọc diễn cảm</a:t>
            </a:r>
            <a:endParaRPr lang="en-US" sz="5400" b="1" cap="all" spc="0" dirty="0">
              <a:ln/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51103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3400" y="2590800"/>
            <a:ext cx="7924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Các em hãy kể ra những quyền và bổn phận của trẻ em mà em biết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pPr algn="l"/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Khởi động: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096921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2786510"/>
            <a:ext cx="8485909" cy="11758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Em cần thực hiện những điều gì sau bài học này ! </a:t>
            </a:r>
          </a:p>
        </p:txBody>
      </p:sp>
      <p:sp>
        <p:nvSpPr>
          <p:cNvPr id="10" name="Right Arrow 9">
            <a:hlinkClick r:id="rId2" action="ppaction://hlinksldjump"/>
          </p:cNvPr>
          <p:cNvSpPr/>
          <p:nvPr/>
        </p:nvSpPr>
        <p:spPr>
          <a:xfrm rot="10800000">
            <a:off x="7697288" y="6180318"/>
            <a:ext cx="913529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90133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4" name="WordArt 16"/>
          <p:cNvSpPr>
            <a:spLocks noChangeArrowheads="1" noChangeShapeType="1" noTextEdit="1"/>
          </p:cNvSpPr>
          <p:nvPr/>
        </p:nvSpPr>
        <p:spPr bwMode="auto">
          <a:xfrm>
            <a:off x="2036763" y="752770"/>
            <a:ext cx="4648200" cy="9144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endParaRPr lang="en-US" sz="40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17425" name="WordArt 17"/>
          <p:cNvSpPr>
            <a:spLocks noChangeArrowheads="1" noChangeShapeType="1" noTextEdit="1"/>
          </p:cNvSpPr>
          <p:nvPr/>
        </p:nvSpPr>
        <p:spPr bwMode="auto">
          <a:xfrm>
            <a:off x="1524000" y="2424059"/>
            <a:ext cx="6332584" cy="2321568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Luật Bảo vệ, chăm sóc và </a:t>
            </a:r>
          </a:p>
          <a:p>
            <a:pPr algn="ctr"/>
            <a:r>
              <a:rPr lang="en-US" sz="48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giáo dục trẻ em</a:t>
            </a:r>
            <a:endParaRPr lang="en-US" sz="48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29000" y="14478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6340052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1143000" y="1676400"/>
            <a:ext cx="67818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35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DDDDDD"/>
              </a:extrusionClr>
              <a:contourClr>
                <a:srgbClr val="FF00FF"/>
              </a:contourClr>
            </a:sp3d>
          </a:bodyPr>
          <a:lstStyle/>
          <a:p>
            <a:pPr algn="ctr"/>
            <a:endParaRPr lang="en-US" sz="2800" b="1" kern="10" dirty="0">
              <a:ln w="9525">
                <a:round/>
                <a:headEnd/>
                <a:tailEnd/>
              </a:ln>
              <a:solidFill>
                <a:srgbClr val="0070C0"/>
              </a:solidFill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0" y="2286000"/>
            <a:ext cx="5181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6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Luyện đọc </a:t>
            </a:r>
            <a:endParaRPr lang="en-US" sz="6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0131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53" name="Text Box 93"/>
          <p:cNvSpPr txBox="1">
            <a:spLocks noChangeArrowheads="1"/>
          </p:cNvSpPr>
          <p:nvPr/>
        </p:nvSpPr>
        <p:spPr bwMode="auto">
          <a:xfrm>
            <a:off x="2590800" y="2133600"/>
            <a:ext cx="367665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0" indent="-571500" eaLnBrk="1" hangingPunct="1">
              <a:spcBef>
                <a:spcPct val="50000"/>
              </a:spcBef>
            </a:pPr>
            <a:r>
              <a:rPr lang="en-US" altLang="en-US" sz="4000" b="1" dirty="0" smtClean="0"/>
              <a:t>-     giữ gìn</a:t>
            </a:r>
          </a:p>
          <a:p>
            <a:pPr marL="571500" indent="-571500" eaLnBrk="1" hangingPunct="1">
              <a:spcBef>
                <a:spcPct val="50000"/>
              </a:spcBef>
              <a:buFontTx/>
              <a:buChar char="-"/>
            </a:pPr>
            <a:r>
              <a:rPr lang="en-US" altLang="en-US" sz="4000" b="1" dirty="0" err="1"/>
              <a:t>l</a:t>
            </a:r>
            <a:r>
              <a:rPr lang="en-US" altLang="en-US" sz="4000" b="1" dirty="0" err="1" smtClean="0"/>
              <a:t>ễ</a:t>
            </a:r>
            <a:r>
              <a:rPr lang="en-US" altLang="en-US" sz="4000" b="1" dirty="0" smtClean="0"/>
              <a:t> </a:t>
            </a:r>
            <a:r>
              <a:rPr lang="en-US" altLang="en-US" sz="4000" b="1" dirty="0" err="1" smtClean="0"/>
              <a:t>phép</a:t>
            </a:r>
            <a:endParaRPr lang="en-US" altLang="en-US" sz="4000" b="1" dirty="0" smtClean="0"/>
          </a:p>
          <a:p>
            <a:pPr eaLnBrk="1" hangingPunct="1"/>
            <a:endParaRPr lang="en-US" altLang="en-US" sz="2000" dirty="0"/>
          </a:p>
          <a:p>
            <a:pPr eaLnBrk="1" hangingPunct="1">
              <a:buFontTx/>
              <a:buChar char="-"/>
            </a:pPr>
            <a:r>
              <a:rPr lang="en-US" altLang="en-US" sz="4000" b="1" dirty="0" smtClean="0"/>
              <a:t>   giải trí</a:t>
            </a:r>
            <a:r>
              <a:rPr lang="en-US" altLang="en-US" sz="4000" dirty="0" smtClean="0"/>
              <a:t> </a:t>
            </a:r>
          </a:p>
          <a:p>
            <a:pPr eaLnBrk="1" hangingPunct="1">
              <a:buFontTx/>
              <a:buChar char="-"/>
            </a:pPr>
            <a:r>
              <a:rPr lang="en-US" altLang="en-US" sz="4000" dirty="0" smtClean="0"/>
              <a:t>  </a:t>
            </a:r>
            <a:r>
              <a:rPr lang="en-US" altLang="en-US" sz="4000" b="1" dirty="0" smtClean="0"/>
              <a:t>rèn luyện</a:t>
            </a:r>
            <a:endParaRPr lang="en-US" altLang="en-US" sz="4000" b="1" dirty="0"/>
          </a:p>
        </p:txBody>
      </p:sp>
      <p:sp>
        <p:nvSpPr>
          <p:cNvPr id="15367" name="Text Box 103"/>
          <p:cNvSpPr txBox="1">
            <a:spLocks noChangeArrowheads="1"/>
          </p:cNvSpPr>
          <p:nvPr/>
        </p:nvSpPr>
        <p:spPr bwMode="auto">
          <a:xfrm>
            <a:off x="2867025" y="685800"/>
            <a:ext cx="31242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 err="1">
                <a:solidFill>
                  <a:srgbClr val="FF0000"/>
                </a:solidFill>
              </a:rPr>
              <a:t>Luyện</a:t>
            </a:r>
            <a:r>
              <a:rPr lang="en-US" altLang="en-US" sz="4400" b="1" dirty="0">
                <a:solidFill>
                  <a:srgbClr val="FF0000"/>
                </a:solidFill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</a:rPr>
              <a:t>đọc</a:t>
            </a:r>
            <a:endParaRPr lang="en-US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1333028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5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5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54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54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457200"/>
            <a:ext cx="8686800" cy="6172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tiêm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chủng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,…).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072011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WordArt 5"/>
          <p:cNvSpPr>
            <a:spLocks noChangeArrowheads="1" noChangeShapeType="1" noTextEdit="1"/>
          </p:cNvSpPr>
          <p:nvPr/>
        </p:nvSpPr>
        <p:spPr bwMode="auto">
          <a:xfrm>
            <a:off x="457200" y="1600200"/>
            <a:ext cx="80010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DDDDDD"/>
              </a:extrusionClr>
              <a:contourClr>
                <a:srgbClr val="9933FF"/>
              </a:contourClr>
            </a:sp3d>
          </a:bodyPr>
          <a:lstStyle/>
          <a:p>
            <a:pPr algn="ctr"/>
            <a:endParaRPr lang="en-US" sz="2800" b="1" kern="10" dirty="0">
              <a:ln w="9525">
                <a:round/>
                <a:headEnd/>
                <a:tailEnd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2209800"/>
            <a:ext cx="701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TÌM HIỂU BÀI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2408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458200" cy="58275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>
              <a:buAutoNum type="arabicPeriod"/>
            </a:pP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just"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gắng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43171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22" name="Text Box 30"/>
          <p:cNvSpPr txBox="1">
            <a:spLocks noChangeArrowheads="1"/>
          </p:cNvSpPr>
          <p:nvPr/>
        </p:nvSpPr>
        <p:spPr bwMode="auto">
          <a:xfrm>
            <a:off x="353704" y="381000"/>
            <a:ext cx="8382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00">
                    <a:alpha val="94116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AutoNum type="arabicPeriod"/>
            </a:pPr>
            <a:r>
              <a:rPr lang="nl-NL" altLang="en-US" sz="48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Những </a:t>
            </a:r>
            <a:r>
              <a:rPr lang="nl-NL" altLang="en-US" sz="4800" b="1" dirty="0">
                <a:solidFill>
                  <a:srgbClr val="0070C0"/>
                </a:solidFill>
                <a:cs typeface="Times New Roman" panose="02020603050405020304" pitchFamily="18" charset="0"/>
              </a:rPr>
              <a:t>điều luật nào trong bài nêu lên quyền của trẻ em Việt Nam?</a:t>
            </a:r>
            <a:r>
              <a:rPr lang="en-US" altLang="en-US" sz="4800" b="1" dirty="0">
                <a:solidFill>
                  <a:srgbClr val="0070C0"/>
                </a:solidFill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5" name="Text Box 30"/>
          <p:cNvSpPr txBox="1">
            <a:spLocks noChangeArrowheads="1"/>
          </p:cNvSpPr>
          <p:nvPr/>
        </p:nvSpPr>
        <p:spPr bwMode="auto">
          <a:xfrm>
            <a:off x="381000" y="3429000"/>
            <a:ext cx="8382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00">
                    <a:alpha val="94116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algn="just">
              <a:spcBef>
                <a:spcPct val="50000"/>
              </a:spcBef>
            </a:pPr>
            <a:r>
              <a:rPr lang="nl-NL" altLang="en-US" sz="4800" b="1" dirty="0" smtClean="0">
                <a:cs typeface="Times New Roman" panose="02020603050405020304" pitchFamily="18" charset="0"/>
              </a:rPr>
              <a:t>- Những </a:t>
            </a:r>
            <a:r>
              <a:rPr lang="nl-NL" altLang="en-US" sz="4800" b="1" dirty="0">
                <a:cs typeface="Times New Roman" panose="02020603050405020304" pitchFamily="18" charset="0"/>
              </a:rPr>
              <a:t>điều </a:t>
            </a:r>
            <a:r>
              <a:rPr lang="nl-NL" altLang="en-US" sz="4800" b="1" dirty="0" smtClean="0">
                <a:cs typeface="Times New Roman" panose="02020603050405020304" pitchFamily="18" charset="0"/>
              </a:rPr>
              <a:t>luật trong </a:t>
            </a:r>
            <a:r>
              <a:rPr lang="nl-NL" altLang="en-US" sz="4800" b="1" dirty="0">
                <a:cs typeface="Times New Roman" panose="02020603050405020304" pitchFamily="18" charset="0"/>
              </a:rPr>
              <a:t>bài nêu lên quyền của trẻ em Việt </a:t>
            </a:r>
            <a:r>
              <a:rPr lang="nl-NL" altLang="en-US" sz="4800" b="1" dirty="0" smtClean="0">
                <a:cs typeface="Times New Roman" panose="02020603050405020304" pitchFamily="18" charset="0"/>
              </a:rPr>
              <a:t>Nam</a:t>
            </a:r>
            <a:r>
              <a:rPr lang="nl-NL" altLang="en-US" sz="4800" b="1" dirty="0">
                <a:cs typeface="Times New Roman" panose="02020603050405020304" pitchFamily="18" charset="0"/>
              </a:rPr>
              <a:t> </a:t>
            </a:r>
            <a:r>
              <a:rPr lang="nl-NL" altLang="en-US" sz="4800" b="1" dirty="0" smtClean="0">
                <a:cs typeface="Times New Roman" panose="02020603050405020304" pitchFamily="18" charset="0"/>
              </a:rPr>
              <a:t>là điều 15, 16, 17</a:t>
            </a:r>
            <a:endParaRPr lang="en-US" altLang="en-US" sz="48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52288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335</TotalTime>
  <Words>769</Words>
  <Application>Microsoft Office PowerPoint</Application>
  <PresentationFormat>On-screen Show (4:3)</PresentationFormat>
  <Paragraphs>52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Oriel</vt:lpstr>
      <vt:lpstr>Slide 1</vt:lpstr>
      <vt:lpstr>1. Khởi động: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Nội dung bài học.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Hoang Ha</dc:creator>
  <cp:lastModifiedBy>Sky123.Org</cp:lastModifiedBy>
  <cp:revision>70</cp:revision>
  <dcterms:created xsi:type="dcterms:W3CDTF">2017-09-09T00:17:23Z</dcterms:created>
  <dcterms:modified xsi:type="dcterms:W3CDTF">2022-03-12T13:40:57Z</dcterms:modified>
</cp:coreProperties>
</file>