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9" r:id="rId3"/>
    <p:sldId id="308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301" r:id="rId20"/>
    <p:sldId id="304" r:id="rId21"/>
    <p:sldId id="284" r:id="rId22"/>
    <p:sldId id="285" r:id="rId23"/>
    <p:sldId id="286" r:id="rId24"/>
    <p:sldId id="30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91B2-4727-466F-9B5A-53FDB41CD0A2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8193-C27C-4418-A67F-485C289C9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0B5F-CFA9-4848-A114-5888F756A2B7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4827-DBFA-4BFB-8192-116AF2FA8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7995-5FAE-4AB7-A129-E6A00213EF3A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5B2B-A236-4ACB-9C71-D73065D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A6C5-5255-426E-A981-83AC16651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DCBB-EAB9-4791-99B3-9F564E0A022B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D2D3-A058-4AAD-8FA3-B9E6911C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EF40-4D51-44AE-AF92-06B3D2681A6C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7126-E0C6-4927-913A-5C553BF9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1A6D-F38D-4568-8AFD-A4E2C2E8434E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FEA8-8587-49B5-921A-F9D49D40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D1C0-CF7E-4B88-9A1E-DAB5F79E090C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AA9B-CFE1-4B96-9C8C-F80CB3B4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599D-7207-4C13-BAFE-1B974A54E4B3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3E49-EF33-47E8-AE8A-C3FBC430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DAC0-FFE7-4FBA-80B1-B8C233E2F250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941A-5AC9-4305-9335-4E7F635F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C58D-76FD-4341-AA86-C4611468FD5E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99E5-BD8E-4752-B7F8-FDB79AFA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3D31-55B6-4327-AF9E-7C1C3E4015D1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BD16-7078-4E44-8239-3FB5D7A66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60E4B-6413-4D6E-A6B5-529486418C4E}" type="datetimeFigureOut">
              <a:rPr lang="en-US"/>
              <a:pPr>
                <a:defRPr/>
              </a:pPr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C5636-ABE8-4F22-B035-16A8E98F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baothuongmai.com.vn/Modules/CMS/Uploads/Dung-Quat-75d.jpg&amp;imgrefurl=http://bienvabo.vnweblogs.com/mobile.php?op=Default&amp;blogId=11484&amp;page=57&amp;usg=__ovojD1LIRt5TlNhQTI8Gzxcfx_M=&amp;h=400&amp;w=500&amp;sz=52&amp;hl=vi&amp;start=11&amp;itbs=1&amp;tbnid=hkFaaZZMCPBDlM:&amp;tbnh=104&amp;tbnw=130&amp;prev=/images?q=c%E1%BA%A3ng+dung+qu%E1%BA%A5t&amp;hl=vi&amp;gbv=2&amp;tbs=isch: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2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715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404812" y="4929187"/>
            <a:ext cx="2362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15238" y="4414838"/>
            <a:ext cx="1452562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2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Địa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Lý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9782" y="2406893"/>
            <a:ext cx="755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981200" y="58674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Nhà máy đóng tàu</a:t>
            </a: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nhàmáy</a:t>
            </a:r>
          </a:p>
        </p:txBody>
      </p:sp>
      <p:pic>
        <p:nvPicPr>
          <p:cNvPr id="29698" name="Picture 2" descr="http://m.f25.img.vnecdn.net/2014/10/02/samsung-7364-141222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9281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img006"/>
          <p:cNvPicPr>
            <a:picLocks noChangeAspect="1" noChangeArrowheads="1"/>
          </p:cNvPicPr>
          <p:nvPr/>
        </p:nvPicPr>
        <p:blipFill>
          <a:blip r:embed="rId2"/>
          <a:srcRect l="3452" t="4373" r="3452" b="8746"/>
          <a:stretch>
            <a:fillRect/>
          </a:stretch>
        </p:blipFill>
        <p:spPr bwMode="auto">
          <a:xfrm>
            <a:off x="76200" y="76200"/>
            <a:ext cx="655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400800" y="1033463"/>
            <a:ext cx="3048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Xưởng sửa chữa tàu thuyền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475288"/>
            <a:ext cx="8686800" cy="1077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>
                <a:latin typeface="Times New Roman" pitchFamily="18" charset="0"/>
              </a:rPr>
              <a:t>Vì </a:t>
            </a:r>
            <a:r>
              <a:rPr lang="en-US" sz="3200" b="1" dirty="0">
                <a:latin typeface="Times New Roman" pitchFamily="18" charset="0"/>
              </a:rPr>
              <a:t>sao có thể xây dựng nhà máy đóng mới, sửa chữa tàu thuyền ở duyên hải miền Trung?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629400" y="9906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Nhà máy       đường</a:t>
            </a:r>
          </a:p>
        </p:txBody>
      </p:sp>
      <p:pic>
        <p:nvPicPr>
          <p:cNvPr id="32770" name="Picture 8" descr="http://image.vietstock.vn/2013/01/03/LSS-mia-duong-lam-s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4625" y="5486400"/>
            <a:ext cx="8001000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>
                <a:latin typeface="Times New Roman" pitchFamily="18" charset="0"/>
              </a:rPr>
              <a:t>Vì </a:t>
            </a:r>
            <a:r>
              <a:rPr lang="en-US" sz="3200" b="1" dirty="0">
                <a:latin typeface="Times New Roman" pitchFamily="18" charset="0"/>
              </a:rPr>
              <a:t>sao có thể xây dựng nhà máy đường ở đồng bằng duyên hải miền Trung?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304800" y="60960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latin typeface="Times New Roman" pitchFamily="18" charset="0"/>
            </a:endParaRPr>
          </a:p>
        </p:txBody>
      </p:sp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5181600" y="66675"/>
            <a:ext cx="3878263" cy="2114550"/>
            <a:chOff x="3600" y="0"/>
            <a:chExt cx="2160" cy="1962"/>
          </a:xfrm>
        </p:grpSpPr>
        <p:pic>
          <p:nvPicPr>
            <p:cNvPr id="34836" name="Picture 4" descr="untitle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0"/>
              <a:ext cx="2160" cy="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3888" y="1344"/>
              <a:ext cx="158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VẬN CHUYỂN MÍA</a:t>
              </a:r>
            </a:p>
          </p:txBody>
        </p:sp>
      </p:grp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2362200" y="2268538"/>
            <a:ext cx="4114800" cy="1846262"/>
            <a:chOff x="2064" y="1584"/>
            <a:chExt cx="1824" cy="1775"/>
          </a:xfrm>
        </p:grpSpPr>
        <p:pic>
          <p:nvPicPr>
            <p:cNvPr id="34834" name="Picture 7" descr="untitled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1584"/>
              <a:ext cx="1824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Text Box 8"/>
            <p:cNvSpPr txBox="1">
              <a:spLocks noChangeArrowheads="1"/>
            </p:cNvSpPr>
            <p:nvPr/>
          </p:nvSpPr>
          <p:spPr bwMode="auto">
            <a:xfrm>
              <a:off x="2064" y="2495"/>
              <a:ext cx="168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endParaRPr lang="en-US" sz="1600" b="1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SẢN XUẤT ĐƯỜNG THÔ</a:t>
              </a:r>
            </a:p>
          </p:txBody>
        </p:sp>
      </p:grp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33338" y="4354513"/>
            <a:ext cx="3240087" cy="2098675"/>
            <a:chOff x="0" y="3120"/>
            <a:chExt cx="2041" cy="1322"/>
          </a:xfrm>
        </p:grpSpPr>
        <p:pic>
          <p:nvPicPr>
            <p:cNvPr id="34832" name="Picture 10" descr="untitled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20"/>
              <a:ext cx="2041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Text Box 11"/>
            <p:cNvSpPr txBox="1">
              <a:spLocks noChangeArrowheads="1"/>
            </p:cNvSpPr>
            <p:nvPr/>
          </p:nvSpPr>
          <p:spPr bwMode="auto">
            <a:xfrm>
              <a:off x="204" y="4076"/>
              <a:ext cx="158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  <a:latin typeface="Times New Roman" pitchFamily="18" charset="0"/>
                </a:rPr>
                <a:t>SẢN XUẤT ĐƯỜNG KẾT TINH</a:t>
              </a:r>
            </a:p>
          </p:txBody>
        </p:sp>
      </p:grp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4027488" y="609600"/>
            <a:ext cx="1154112" cy="238125"/>
          </a:xfrm>
          <a:prstGeom prst="rightArrow">
            <a:avLst>
              <a:gd name="adj1" fmla="val 50000"/>
              <a:gd name="adj2" fmla="val 162453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4822" name="Group 14"/>
          <p:cNvGrpSpPr>
            <a:grpSpLocks/>
          </p:cNvGrpSpPr>
          <p:nvPr/>
        </p:nvGrpSpPr>
        <p:grpSpPr bwMode="auto">
          <a:xfrm>
            <a:off x="-33338" y="93663"/>
            <a:ext cx="3810001" cy="2200275"/>
            <a:chOff x="0" y="96"/>
            <a:chExt cx="2160" cy="2133"/>
          </a:xfrm>
        </p:grpSpPr>
        <p:pic>
          <p:nvPicPr>
            <p:cNvPr id="34830" name="Picture 15" descr="untitled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96"/>
              <a:ext cx="2112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 Box 16"/>
            <p:cNvSpPr txBox="1">
              <a:spLocks noChangeArrowheads="1"/>
            </p:cNvSpPr>
            <p:nvPr/>
          </p:nvSpPr>
          <p:spPr bwMode="auto">
            <a:xfrm>
              <a:off x="0" y="1392"/>
              <a:ext cx="1824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THU HOẠCH MÍA</a:t>
              </a:r>
            </a:p>
            <a:p>
              <a:pPr algn="ctr">
                <a:spcBef>
                  <a:spcPct val="50000"/>
                </a:spcBef>
              </a:pPr>
              <a:endParaRPr lang="en-US" b="1">
                <a:latin typeface="Times New Roman" pitchFamily="18" charset="0"/>
              </a:endParaRPr>
            </a:p>
          </p:txBody>
        </p:sp>
      </p:grpSp>
      <p:grpSp>
        <p:nvGrpSpPr>
          <p:cNvPr id="34823" name="Group 17"/>
          <p:cNvGrpSpPr>
            <a:grpSpLocks/>
          </p:cNvGrpSpPr>
          <p:nvPr/>
        </p:nvGrpSpPr>
        <p:grpSpPr bwMode="auto">
          <a:xfrm>
            <a:off x="5540375" y="4221163"/>
            <a:ext cx="3603625" cy="2232025"/>
            <a:chOff x="3719" y="2850"/>
            <a:chExt cx="2041" cy="1478"/>
          </a:xfrm>
        </p:grpSpPr>
        <p:pic>
          <p:nvPicPr>
            <p:cNvPr id="34828" name="Picture 18" descr="untitled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19" y="2850"/>
              <a:ext cx="2041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Text Box 19"/>
            <p:cNvSpPr txBox="1">
              <a:spLocks noChangeArrowheads="1"/>
            </p:cNvSpPr>
            <p:nvPr/>
          </p:nvSpPr>
          <p:spPr bwMode="auto">
            <a:xfrm>
              <a:off x="3930" y="4097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ĐÓNG GÓI SẢN PHẨM</a:t>
              </a:r>
            </a:p>
          </p:txBody>
        </p:sp>
      </p:grpSp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3886200" y="5553075"/>
            <a:ext cx="1546225" cy="238125"/>
          </a:xfrm>
          <a:prstGeom prst="rightArrow">
            <a:avLst>
              <a:gd name="adj1" fmla="val 50000"/>
              <a:gd name="adj2" fmla="val 162333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5400000">
            <a:off x="5542757" y="1859756"/>
            <a:ext cx="696912" cy="238125"/>
          </a:xfrm>
          <a:prstGeom prst="rightArrow">
            <a:avLst>
              <a:gd name="adj1" fmla="val 50000"/>
              <a:gd name="adj2" fmla="val 162552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5400000">
            <a:off x="2330450" y="3894138"/>
            <a:ext cx="695325" cy="238125"/>
          </a:xfrm>
          <a:prstGeom prst="rightArrow">
            <a:avLst>
              <a:gd name="adj1" fmla="val 50000"/>
              <a:gd name="adj2" fmla="val 162182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335713"/>
            <a:ext cx="7777163" cy="3683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Hình 11: Quy trình sản xuất đường mía.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53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 1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275" y="17463"/>
            <a:ext cx="4495800" cy="3106737"/>
          </a:xfrm>
        </p:spPr>
      </p:pic>
      <p:pic>
        <p:nvPicPr>
          <p:cNvPr id="4" name="Picture 10" descr="Dung-Quat-75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0325" y="2622550"/>
            <a:ext cx="908367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Đê chắn sóng ở khu cảng Dung Quất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3352800"/>
            <a:ext cx="4114800" cy="3632200"/>
            <a:chOff x="1680" y="1404"/>
            <a:chExt cx="2256" cy="2183"/>
          </a:xfrm>
        </p:grpSpPr>
        <p:pic>
          <p:nvPicPr>
            <p:cNvPr id="35848" name="Picture 7" descr="cong trinh nha may loc da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404"/>
              <a:ext cx="2256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1680" y="3251"/>
              <a:ext cx="22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 i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Nhà máy lọc dầu Dung Quất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267200" y="3276600"/>
            <a:ext cx="4876800" cy="3429000"/>
            <a:chOff x="2733" y="336"/>
            <a:chExt cx="2909" cy="3280"/>
          </a:xfrm>
        </p:grpSpPr>
        <p:pic>
          <p:nvPicPr>
            <p:cNvPr id="35846" name="Picture 4" descr="dungquat%2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3" y="336"/>
              <a:ext cx="290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5"/>
            <p:cNvSpPr>
              <a:spLocks noChangeArrowheads="1"/>
            </p:cNvSpPr>
            <p:nvPr/>
          </p:nvSpPr>
          <p:spPr bwMode="auto">
            <a:xfrm>
              <a:off x="3136" y="3280"/>
              <a:ext cx="24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i="1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en-US" sz="2400" b="1" i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Khu công nghiệp Dung Quất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2444750" y="471488"/>
            <a:ext cx="4284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u="sng">
                <a:solidFill>
                  <a:srgbClr val="C00000"/>
                </a:solidFill>
                <a:latin typeface="Times New Roman" pitchFamily="18" charset="0"/>
              </a:rPr>
              <a:t>Hoạt động 3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</a:rPr>
              <a:t>:  Lễ hội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82597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Kể tên một số lễ hội nổi tiếng ở đồng bằng duyên hải miền Trung?</a:t>
            </a:r>
          </a:p>
          <a:p>
            <a:pPr eaLnBrk="0" hangingPunct="0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Lễ rước cá Ông, lễ mừng năm mới của người Chăm ( lễ hội Ka- tê), lễ hội Tháp Bà…</a:t>
            </a:r>
          </a:p>
          <a:p>
            <a:pPr eaLnBrk="0" hangingPunct="0"/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8001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hp b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201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875" y="6324600"/>
            <a:ext cx="4419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Tháp Bà ở Nha Trang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nguoicham.com/file/attachment/2012/10/20f7e4fe07040770e97518c9f744f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25" y="6143625"/>
            <a:ext cx="4419600" cy="7699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</a:rPr>
              <a:t>Lễ hội Ka - tê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e hoi ca 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57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ruoc ngu ong"/>
          <p:cNvPicPr>
            <a:picLocks noChangeAspect="1" noChangeArrowheads="1"/>
          </p:cNvPicPr>
          <p:nvPr/>
        </p:nvPicPr>
        <p:blipFill>
          <a:blip r:embed="rId3"/>
          <a:srcRect l="30400"/>
          <a:stretch>
            <a:fillRect/>
          </a:stretch>
        </p:blipFill>
        <p:spPr bwMode="auto">
          <a:xfrm>
            <a:off x="4876800" y="152400"/>
            <a:ext cx="411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0" y="6334125"/>
            <a:ext cx="3276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Lễ hội rước cá 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%20hoi%20Cho%20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1438"/>
            <a:ext cx="6176962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0" y="620713"/>
            <a:ext cx="27432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99"/>
                </a:solidFill>
                <a:latin typeface="Times New Roman" pitchFamily="18" charset="0"/>
              </a:rPr>
              <a:t>Lễ hội chợ Gò</a:t>
            </a:r>
          </a:p>
          <a:p>
            <a:endParaRPr lang="en-US" sz="500" b="1">
              <a:solidFill>
                <a:srgbClr val="FF3399"/>
              </a:solidFill>
              <a:latin typeface="Times New Roman" pitchFamily="18" charset="0"/>
            </a:endParaRPr>
          </a:p>
          <a:p>
            <a:r>
              <a:rPr lang="en-US" sz="2800"/>
              <a:t>Tổ chức vào ngày mùng 1 tết Âm lịch ở thôn Phong Thạnh, thị trấn Tuy Phước, huyện Tuy Phước.Đây chủ yếu là họp chợ, mua bán đầu năm lấy may mắn cho cả năm.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1" name="Freeform 3"/>
          <p:cNvSpPr>
            <a:spLocks/>
          </p:cNvSpPr>
          <p:nvPr/>
        </p:nvSpPr>
        <p:spPr bwMode="auto">
          <a:xfrm>
            <a:off x="990600" y="685800"/>
            <a:ext cx="885825" cy="1181100"/>
          </a:xfrm>
          <a:custGeom>
            <a:avLst/>
            <a:gdLst>
              <a:gd name="T0" fmla="*/ 2147483647 w 558"/>
              <a:gd name="T1" fmla="*/ 2147483647 h 690"/>
              <a:gd name="T2" fmla="*/ 2147483647 w 558"/>
              <a:gd name="T3" fmla="*/ 2147483647 h 690"/>
              <a:gd name="T4" fmla="*/ 2147483647 w 558"/>
              <a:gd name="T5" fmla="*/ 2147483647 h 690"/>
              <a:gd name="T6" fmla="*/ 2147483647 w 558"/>
              <a:gd name="T7" fmla="*/ 2147483647 h 690"/>
              <a:gd name="T8" fmla="*/ 2147483647 w 558"/>
              <a:gd name="T9" fmla="*/ 2147483647 h 690"/>
              <a:gd name="T10" fmla="*/ 2147483647 w 558"/>
              <a:gd name="T11" fmla="*/ 2147483647 h 690"/>
              <a:gd name="T12" fmla="*/ 2147483647 w 558"/>
              <a:gd name="T13" fmla="*/ 2147483647 h 690"/>
              <a:gd name="T14" fmla="*/ 2147483647 w 558"/>
              <a:gd name="T15" fmla="*/ 2147483647 h 690"/>
              <a:gd name="T16" fmla="*/ 2147483647 w 558"/>
              <a:gd name="T17" fmla="*/ 2147483647 h 690"/>
              <a:gd name="T18" fmla="*/ 2147483647 w 558"/>
              <a:gd name="T19" fmla="*/ 2147483647 h 690"/>
              <a:gd name="T20" fmla="*/ 2147483647 w 558"/>
              <a:gd name="T21" fmla="*/ 2147483647 h 690"/>
              <a:gd name="T22" fmla="*/ 2147483647 w 558"/>
              <a:gd name="T23" fmla="*/ 2147483647 h 690"/>
              <a:gd name="T24" fmla="*/ 2147483647 w 558"/>
              <a:gd name="T25" fmla="*/ 2147483647 h 690"/>
              <a:gd name="T26" fmla="*/ 2147483647 w 558"/>
              <a:gd name="T27" fmla="*/ 2147483647 h 690"/>
              <a:gd name="T28" fmla="*/ 2147483647 w 558"/>
              <a:gd name="T29" fmla="*/ 2147483647 h 690"/>
              <a:gd name="T30" fmla="*/ 2147483647 w 558"/>
              <a:gd name="T31" fmla="*/ 2147483647 h 690"/>
              <a:gd name="T32" fmla="*/ 2147483647 w 558"/>
              <a:gd name="T33" fmla="*/ 2147483647 h 690"/>
              <a:gd name="T34" fmla="*/ 2147483647 w 558"/>
              <a:gd name="T35" fmla="*/ 2147483647 h 690"/>
              <a:gd name="T36" fmla="*/ 2147483647 w 558"/>
              <a:gd name="T37" fmla="*/ 2147483647 h 690"/>
              <a:gd name="T38" fmla="*/ 2147483647 w 558"/>
              <a:gd name="T39" fmla="*/ 2147483647 h 690"/>
              <a:gd name="T40" fmla="*/ 2147483647 w 558"/>
              <a:gd name="T41" fmla="*/ 2147483647 h 690"/>
              <a:gd name="T42" fmla="*/ 0 w 558"/>
              <a:gd name="T43" fmla="*/ 2147483647 h 690"/>
              <a:gd name="T44" fmla="*/ 2147483647 w 558"/>
              <a:gd name="T45" fmla="*/ 2147483647 h 690"/>
              <a:gd name="T46" fmla="*/ 2147483647 w 558"/>
              <a:gd name="T47" fmla="*/ 2147483647 h 690"/>
              <a:gd name="T48" fmla="*/ 2147483647 w 558"/>
              <a:gd name="T49" fmla="*/ 2147483647 h 6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8"/>
              <a:gd name="T76" fmla="*/ 0 h 690"/>
              <a:gd name="T77" fmla="*/ 558 w 558"/>
              <a:gd name="T78" fmla="*/ 690 h 6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8" h="690">
                <a:moveTo>
                  <a:pt x="72" y="34"/>
                </a:moveTo>
                <a:cubicBezTo>
                  <a:pt x="171" y="1"/>
                  <a:pt x="112" y="0"/>
                  <a:pt x="248" y="10"/>
                </a:cubicBezTo>
                <a:cubicBezTo>
                  <a:pt x="245" y="45"/>
                  <a:pt x="249" y="80"/>
                  <a:pt x="240" y="114"/>
                </a:cubicBezTo>
                <a:cubicBezTo>
                  <a:pt x="229" y="157"/>
                  <a:pt x="183" y="190"/>
                  <a:pt x="168" y="234"/>
                </a:cubicBezTo>
                <a:cubicBezTo>
                  <a:pt x="180" y="328"/>
                  <a:pt x="164" y="282"/>
                  <a:pt x="224" y="322"/>
                </a:cubicBezTo>
                <a:cubicBezTo>
                  <a:pt x="243" y="379"/>
                  <a:pt x="226" y="361"/>
                  <a:pt x="264" y="386"/>
                </a:cubicBezTo>
                <a:cubicBezTo>
                  <a:pt x="270" y="403"/>
                  <a:pt x="292" y="467"/>
                  <a:pt x="304" y="482"/>
                </a:cubicBezTo>
                <a:cubicBezTo>
                  <a:pt x="320" y="503"/>
                  <a:pt x="376" y="514"/>
                  <a:pt x="376" y="514"/>
                </a:cubicBezTo>
                <a:cubicBezTo>
                  <a:pt x="392" y="530"/>
                  <a:pt x="408" y="546"/>
                  <a:pt x="424" y="562"/>
                </a:cubicBezTo>
                <a:cubicBezTo>
                  <a:pt x="430" y="568"/>
                  <a:pt x="440" y="566"/>
                  <a:pt x="448" y="570"/>
                </a:cubicBezTo>
                <a:cubicBezTo>
                  <a:pt x="472" y="582"/>
                  <a:pt x="497" y="595"/>
                  <a:pt x="520" y="610"/>
                </a:cubicBezTo>
                <a:cubicBezTo>
                  <a:pt x="558" y="667"/>
                  <a:pt x="557" y="639"/>
                  <a:pt x="544" y="690"/>
                </a:cubicBezTo>
                <a:cubicBezTo>
                  <a:pt x="472" y="687"/>
                  <a:pt x="400" y="687"/>
                  <a:pt x="328" y="682"/>
                </a:cubicBezTo>
                <a:cubicBezTo>
                  <a:pt x="292" y="680"/>
                  <a:pt x="312" y="671"/>
                  <a:pt x="288" y="650"/>
                </a:cubicBezTo>
                <a:cubicBezTo>
                  <a:pt x="274" y="637"/>
                  <a:pt x="240" y="618"/>
                  <a:pt x="240" y="618"/>
                </a:cubicBezTo>
                <a:cubicBezTo>
                  <a:pt x="194" y="549"/>
                  <a:pt x="255" y="630"/>
                  <a:pt x="200" y="586"/>
                </a:cubicBezTo>
                <a:cubicBezTo>
                  <a:pt x="192" y="580"/>
                  <a:pt x="191" y="568"/>
                  <a:pt x="184" y="562"/>
                </a:cubicBezTo>
                <a:cubicBezTo>
                  <a:pt x="170" y="549"/>
                  <a:pt x="136" y="530"/>
                  <a:pt x="136" y="530"/>
                </a:cubicBezTo>
                <a:cubicBezTo>
                  <a:pt x="111" y="492"/>
                  <a:pt x="100" y="466"/>
                  <a:pt x="64" y="442"/>
                </a:cubicBezTo>
                <a:cubicBezTo>
                  <a:pt x="38" y="363"/>
                  <a:pt x="82" y="484"/>
                  <a:pt x="32" y="394"/>
                </a:cubicBezTo>
                <a:cubicBezTo>
                  <a:pt x="24" y="379"/>
                  <a:pt x="25" y="360"/>
                  <a:pt x="16" y="346"/>
                </a:cubicBezTo>
                <a:cubicBezTo>
                  <a:pt x="11" y="338"/>
                  <a:pt x="5" y="330"/>
                  <a:pt x="0" y="322"/>
                </a:cubicBezTo>
                <a:cubicBezTo>
                  <a:pt x="3" y="269"/>
                  <a:pt x="4" y="215"/>
                  <a:pt x="8" y="162"/>
                </a:cubicBezTo>
                <a:cubicBezTo>
                  <a:pt x="13" y="107"/>
                  <a:pt x="72" y="72"/>
                  <a:pt x="112" y="42"/>
                </a:cubicBezTo>
                <a:cubicBezTo>
                  <a:pt x="121" y="6"/>
                  <a:pt x="112" y="18"/>
                  <a:pt x="128" y="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2" name="Freeform 4"/>
          <p:cNvSpPr>
            <a:spLocks/>
          </p:cNvSpPr>
          <p:nvPr/>
        </p:nvSpPr>
        <p:spPr bwMode="auto">
          <a:xfrm>
            <a:off x="1752600" y="1905000"/>
            <a:ext cx="1295400" cy="1011238"/>
          </a:xfrm>
          <a:custGeom>
            <a:avLst/>
            <a:gdLst>
              <a:gd name="T0" fmla="*/ 2147483647 w 782"/>
              <a:gd name="T1" fmla="*/ 2147483647 h 613"/>
              <a:gd name="T2" fmla="*/ 2147483647 w 782"/>
              <a:gd name="T3" fmla="*/ 2147483647 h 613"/>
              <a:gd name="T4" fmla="*/ 2147483647 w 782"/>
              <a:gd name="T5" fmla="*/ 2147483647 h 613"/>
              <a:gd name="T6" fmla="*/ 2147483647 w 782"/>
              <a:gd name="T7" fmla="*/ 2147483647 h 613"/>
              <a:gd name="T8" fmla="*/ 2147483647 w 782"/>
              <a:gd name="T9" fmla="*/ 2147483647 h 613"/>
              <a:gd name="T10" fmla="*/ 2147483647 w 782"/>
              <a:gd name="T11" fmla="*/ 2147483647 h 613"/>
              <a:gd name="T12" fmla="*/ 2147483647 w 782"/>
              <a:gd name="T13" fmla="*/ 2147483647 h 613"/>
              <a:gd name="T14" fmla="*/ 2147483647 w 782"/>
              <a:gd name="T15" fmla="*/ 2147483647 h 613"/>
              <a:gd name="T16" fmla="*/ 2147483647 w 782"/>
              <a:gd name="T17" fmla="*/ 2147483647 h 613"/>
              <a:gd name="T18" fmla="*/ 2147483647 w 782"/>
              <a:gd name="T19" fmla="*/ 2147483647 h 613"/>
              <a:gd name="T20" fmla="*/ 2147483647 w 782"/>
              <a:gd name="T21" fmla="*/ 2147483647 h 613"/>
              <a:gd name="T22" fmla="*/ 2147483647 w 782"/>
              <a:gd name="T23" fmla="*/ 2147483647 h 613"/>
              <a:gd name="T24" fmla="*/ 2147483647 w 782"/>
              <a:gd name="T25" fmla="*/ 2147483647 h 613"/>
              <a:gd name="T26" fmla="*/ 2147483647 w 782"/>
              <a:gd name="T27" fmla="*/ 2147483647 h 613"/>
              <a:gd name="T28" fmla="*/ 2147483647 w 782"/>
              <a:gd name="T29" fmla="*/ 2147483647 h 613"/>
              <a:gd name="T30" fmla="*/ 2147483647 w 782"/>
              <a:gd name="T31" fmla="*/ 2147483647 h 613"/>
              <a:gd name="T32" fmla="*/ 2147483647 w 782"/>
              <a:gd name="T33" fmla="*/ 2147483647 h 613"/>
              <a:gd name="T34" fmla="*/ 2147483647 w 782"/>
              <a:gd name="T35" fmla="*/ 2147483647 h 613"/>
              <a:gd name="T36" fmla="*/ 2147483647 w 782"/>
              <a:gd name="T37" fmla="*/ 2147483647 h 613"/>
              <a:gd name="T38" fmla="*/ 2147483647 w 782"/>
              <a:gd name="T39" fmla="*/ 2147483647 h 613"/>
              <a:gd name="T40" fmla="*/ 2147483647 w 782"/>
              <a:gd name="T41" fmla="*/ 2147483647 h 613"/>
              <a:gd name="T42" fmla="*/ 2147483647 w 782"/>
              <a:gd name="T43" fmla="*/ 2147483647 h 613"/>
              <a:gd name="T44" fmla="*/ 2147483647 w 782"/>
              <a:gd name="T45" fmla="*/ 2147483647 h 613"/>
              <a:gd name="T46" fmla="*/ 2147483647 w 782"/>
              <a:gd name="T47" fmla="*/ 2147483647 h 613"/>
              <a:gd name="T48" fmla="*/ 2147483647 w 782"/>
              <a:gd name="T49" fmla="*/ 2147483647 h 613"/>
              <a:gd name="T50" fmla="*/ 2147483647 w 782"/>
              <a:gd name="T51" fmla="*/ 2147483647 h 613"/>
              <a:gd name="T52" fmla="*/ 2147483647 w 782"/>
              <a:gd name="T53" fmla="*/ 2147483647 h 613"/>
              <a:gd name="T54" fmla="*/ 2147483647 w 782"/>
              <a:gd name="T55" fmla="*/ 2147483647 h 61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2"/>
              <a:gd name="T85" fmla="*/ 0 h 613"/>
              <a:gd name="T86" fmla="*/ 782 w 782"/>
              <a:gd name="T87" fmla="*/ 613 h 61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2" h="613">
                <a:moveTo>
                  <a:pt x="131" y="29"/>
                </a:moveTo>
                <a:cubicBezTo>
                  <a:pt x="143" y="66"/>
                  <a:pt x="155" y="56"/>
                  <a:pt x="187" y="77"/>
                </a:cubicBezTo>
                <a:cubicBezTo>
                  <a:pt x="193" y="94"/>
                  <a:pt x="215" y="158"/>
                  <a:pt x="227" y="173"/>
                </a:cubicBezTo>
                <a:cubicBezTo>
                  <a:pt x="246" y="196"/>
                  <a:pt x="290" y="200"/>
                  <a:pt x="315" y="205"/>
                </a:cubicBezTo>
                <a:cubicBezTo>
                  <a:pt x="355" y="232"/>
                  <a:pt x="334" y="213"/>
                  <a:pt x="371" y="269"/>
                </a:cubicBezTo>
                <a:cubicBezTo>
                  <a:pt x="376" y="276"/>
                  <a:pt x="387" y="273"/>
                  <a:pt x="395" y="277"/>
                </a:cubicBezTo>
                <a:cubicBezTo>
                  <a:pt x="404" y="281"/>
                  <a:pt x="411" y="288"/>
                  <a:pt x="419" y="293"/>
                </a:cubicBezTo>
                <a:cubicBezTo>
                  <a:pt x="438" y="321"/>
                  <a:pt x="438" y="338"/>
                  <a:pt x="467" y="357"/>
                </a:cubicBezTo>
                <a:cubicBezTo>
                  <a:pt x="483" y="405"/>
                  <a:pt x="512" y="402"/>
                  <a:pt x="547" y="437"/>
                </a:cubicBezTo>
                <a:cubicBezTo>
                  <a:pt x="555" y="445"/>
                  <a:pt x="561" y="456"/>
                  <a:pt x="571" y="461"/>
                </a:cubicBezTo>
                <a:cubicBezTo>
                  <a:pt x="586" y="469"/>
                  <a:pt x="603" y="472"/>
                  <a:pt x="619" y="477"/>
                </a:cubicBezTo>
                <a:cubicBezTo>
                  <a:pt x="655" y="489"/>
                  <a:pt x="681" y="515"/>
                  <a:pt x="723" y="525"/>
                </a:cubicBezTo>
                <a:cubicBezTo>
                  <a:pt x="731" y="530"/>
                  <a:pt x="741" y="533"/>
                  <a:pt x="747" y="541"/>
                </a:cubicBezTo>
                <a:cubicBezTo>
                  <a:pt x="782" y="585"/>
                  <a:pt x="717" y="600"/>
                  <a:pt x="691" y="613"/>
                </a:cubicBezTo>
                <a:cubicBezTo>
                  <a:pt x="654" y="610"/>
                  <a:pt x="616" y="611"/>
                  <a:pt x="579" y="605"/>
                </a:cubicBezTo>
                <a:cubicBezTo>
                  <a:pt x="539" y="598"/>
                  <a:pt x="507" y="554"/>
                  <a:pt x="475" y="533"/>
                </a:cubicBezTo>
                <a:cubicBezTo>
                  <a:pt x="429" y="464"/>
                  <a:pt x="490" y="545"/>
                  <a:pt x="435" y="501"/>
                </a:cubicBezTo>
                <a:cubicBezTo>
                  <a:pt x="383" y="460"/>
                  <a:pt x="455" y="489"/>
                  <a:pt x="395" y="469"/>
                </a:cubicBezTo>
                <a:cubicBezTo>
                  <a:pt x="349" y="400"/>
                  <a:pt x="410" y="481"/>
                  <a:pt x="355" y="437"/>
                </a:cubicBezTo>
                <a:cubicBezTo>
                  <a:pt x="347" y="431"/>
                  <a:pt x="345" y="420"/>
                  <a:pt x="339" y="413"/>
                </a:cubicBezTo>
                <a:cubicBezTo>
                  <a:pt x="319" y="389"/>
                  <a:pt x="301" y="366"/>
                  <a:pt x="275" y="349"/>
                </a:cubicBezTo>
                <a:cubicBezTo>
                  <a:pt x="257" y="321"/>
                  <a:pt x="239" y="303"/>
                  <a:pt x="211" y="285"/>
                </a:cubicBezTo>
                <a:cubicBezTo>
                  <a:pt x="177" y="234"/>
                  <a:pt x="134" y="191"/>
                  <a:pt x="83" y="157"/>
                </a:cubicBezTo>
                <a:cubicBezTo>
                  <a:pt x="72" y="141"/>
                  <a:pt x="57" y="127"/>
                  <a:pt x="51" y="109"/>
                </a:cubicBezTo>
                <a:cubicBezTo>
                  <a:pt x="48" y="101"/>
                  <a:pt x="49" y="91"/>
                  <a:pt x="43" y="85"/>
                </a:cubicBezTo>
                <a:cubicBezTo>
                  <a:pt x="35" y="77"/>
                  <a:pt x="22" y="74"/>
                  <a:pt x="11" y="69"/>
                </a:cubicBezTo>
                <a:cubicBezTo>
                  <a:pt x="0" y="36"/>
                  <a:pt x="1" y="24"/>
                  <a:pt x="35" y="13"/>
                </a:cubicBezTo>
                <a:cubicBezTo>
                  <a:pt x="127" y="21"/>
                  <a:pt x="102" y="0"/>
                  <a:pt x="131" y="2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3" name="Freeform 5"/>
          <p:cNvSpPr>
            <a:spLocks/>
          </p:cNvSpPr>
          <p:nvPr/>
        </p:nvSpPr>
        <p:spPr bwMode="auto">
          <a:xfrm>
            <a:off x="2895600" y="2971800"/>
            <a:ext cx="623888" cy="674688"/>
          </a:xfrm>
          <a:custGeom>
            <a:avLst/>
            <a:gdLst>
              <a:gd name="T0" fmla="*/ 2147483647 w 393"/>
              <a:gd name="T1" fmla="*/ 0 h 425"/>
              <a:gd name="T2" fmla="*/ 2147483647 w 393"/>
              <a:gd name="T3" fmla="*/ 2147483647 h 425"/>
              <a:gd name="T4" fmla="*/ 2147483647 w 393"/>
              <a:gd name="T5" fmla="*/ 2147483647 h 425"/>
              <a:gd name="T6" fmla="*/ 2147483647 w 393"/>
              <a:gd name="T7" fmla="*/ 2147483647 h 425"/>
              <a:gd name="T8" fmla="*/ 2147483647 w 393"/>
              <a:gd name="T9" fmla="*/ 2147483647 h 425"/>
              <a:gd name="T10" fmla="*/ 2147483647 w 393"/>
              <a:gd name="T11" fmla="*/ 2147483647 h 425"/>
              <a:gd name="T12" fmla="*/ 2147483647 w 393"/>
              <a:gd name="T13" fmla="*/ 2147483647 h 425"/>
              <a:gd name="T14" fmla="*/ 2147483647 w 393"/>
              <a:gd name="T15" fmla="*/ 2147483647 h 425"/>
              <a:gd name="T16" fmla="*/ 2147483647 w 393"/>
              <a:gd name="T17" fmla="*/ 2147483647 h 425"/>
              <a:gd name="T18" fmla="*/ 2147483647 w 393"/>
              <a:gd name="T19" fmla="*/ 2147483647 h 425"/>
              <a:gd name="T20" fmla="*/ 2147483647 w 393"/>
              <a:gd name="T21" fmla="*/ 2147483647 h 425"/>
              <a:gd name="T22" fmla="*/ 2147483647 w 393"/>
              <a:gd name="T23" fmla="*/ 2147483647 h 425"/>
              <a:gd name="T24" fmla="*/ 2147483647 w 393"/>
              <a:gd name="T25" fmla="*/ 2147483647 h 425"/>
              <a:gd name="T26" fmla="*/ 2147483647 w 393"/>
              <a:gd name="T27" fmla="*/ 2147483647 h 425"/>
              <a:gd name="T28" fmla="*/ 2147483647 w 393"/>
              <a:gd name="T29" fmla="*/ 2147483647 h 4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3"/>
              <a:gd name="T46" fmla="*/ 0 h 425"/>
              <a:gd name="T47" fmla="*/ 393 w 393"/>
              <a:gd name="T48" fmla="*/ 425 h 4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3" h="425">
                <a:moveTo>
                  <a:pt x="95" y="0"/>
                </a:moveTo>
                <a:cubicBezTo>
                  <a:pt x="118" y="23"/>
                  <a:pt x="132" y="46"/>
                  <a:pt x="159" y="64"/>
                </a:cubicBezTo>
                <a:cubicBezTo>
                  <a:pt x="179" y="125"/>
                  <a:pt x="238" y="157"/>
                  <a:pt x="287" y="192"/>
                </a:cubicBezTo>
                <a:cubicBezTo>
                  <a:pt x="296" y="199"/>
                  <a:pt x="304" y="207"/>
                  <a:pt x="311" y="216"/>
                </a:cubicBezTo>
                <a:cubicBezTo>
                  <a:pt x="317" y="223"/>
                  <a:pt x="319" y="234"/>
                  <a:pt x="327" y="240"/>
                </a:cubicBezTo>
                <a:cubicBezTo>
                  <a:pt x="341" y="251"/>
                  <a:pt x="360" y="254"/>
                  <a:pt x="375" y="264"/>
                </a:cubicBezTo>
                <a:cubicBezTo>
                  <a:pt x="393" y="319"/>
                  <a:pt x="389" y="346"/>
                  <a:pt x="383" y="408"/>
                </a:cubicBezTo>
                <a:cubicBezTo>
                  <a:pt x="265" y="400"/>
                  <a:pt x="255" y="425"/>
                  <a:pt x="223" y="328"/>
                </a:cubicBezTo>
                <a:cubicBezTo>
                  <a:pt x="216" y="280"/>
                  <a:pt x="221" y="255"/>
                  <a:pt x="175" y="240"/>
                </a:cubicBezTo>
                <a:cubicBezTo>
                  <a:pt x="158" y="189"/>
                  <a:pt x="181" y="238"/>
                  <a:pt x="143" y="208"/>
                </a:cubicBezTo>
                <a:cubicBezTo>
                  <a:pt x="111" y="183"/>
                  <a:pt x="92" y="140"/>
                  <a:pt x="55" y="128"/>
                </a:cubicBezTo>
                <a:cubicBezTo>
                  <a:pt x="37" y="110"/>
                  <a:pt x="0" y="85"/>
                  <a:pt x="23" y="56"/>
                </a:cubicBezTo>
                <a:cubicBezTo>
                  <a:pt x="37" y="39"/>
                  <a:pt x="80" y="29"/>
                  <a:pt x="95" y="24"/>
                </a:cubicBezTo>
                <a:cubicBezTo>
                  <a:pt x="103" y="21"/>
                  <a:pt x="119" y="16"/>
                  <a:pt x="119" y="16"/>
                </a:cubicBezTo>
                <a:cubicBezTo>
                  <a:pt x="136" y="42"/>
                  <a:pt x="135" y="30"/>
                  <a:pt x="135" y="4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4" name="Freeform 6"/>
          <p:cNvSpPr>
            <a:spLocks/>
          </p:cNvSpPr>
          <p:nvPr/>
        </p:nvSpPr>
        <p:spPr bwMode="auto">
          <a:xfrm>
            <a:off x="3276600" y="3657600"/>
            <a:ext cx="609600" cy="1676400"/>
          </a:xfrm>
          <a:custGeom>
            <a:avLst/>
            <a:gdLst>
              <a:gd name="T0" fmla="*/ 2147483647 w 352"/>
              <a:gd name="T1" fmla="*/ 0 h 872"/>
              <a:gd name="T2" fmla="*/ 2147483647 w 352"/>
              <a:gd name="T3" fmla="*/ 2147483647 h 872"/>
              <a:gd name="T4" fmla="*/ 2147483647 w 352"/>
              <a:gd name="T5" fmla="*/ 2147483647 h 872"/>
              <a:gd name="T6" fmla="*/ 2147483647 w 352"/>
              <a:gd name="T7" fmla="*/ 2147483647 h 872"/>
              <a:gd name="T8" fmla="*/ 2147483647 w 352"/>
              <a:gd name="T9" fmla="*/ 2147483647 h 872"/>
              <a:gd name="T10" fmla="*/ 2147483647 w 352"/>
              <a:gd name="T11" fmla="*/ 2147483647 h 872"/>
              <a:gd name="T12" fmla="*/ 2147483647 w 352"/>
              <a:gd name="T13" fmla="*/ 2147483647 h 872"/>
              <a:gd name="T14" fmla="*/ 2147483647 w 352"/>
              <a:gd name="T15" fmla="*/ 2147483647 h 872"/>
              <a:gd name="T16" fmla="*/ 2147483647 w 352"/>
              <a:gd name="T17" fmla="*/ 2147483647 h 872"/>
              <a:gd name="T18" fmla="*/ 2147483647 w 352"/>
              <a:gd name="T19" fmla="*/ 2147483647 h 872"/>
              <a:gd name="T20" fmla="*/ 2147483647 w 352"/>
              <a:gd name="T21" fmla="*/ 2147483647 h 872"/>
              <a:gd name="T22" fmla="*/ 2147483647 w 352"/>
              <a:gd name="T23" fmla="*/ 2147483647 h 872"/>
              <a:gd name="T24" fmla="*/ 2147483647 w 352"/>
              <a:gd name="T25" fmla="*/ 2147483647 h 872"/>
              <a:gd name="T26" fmla="*/ 2147483647 w 352"/>
              <a:gd name="T27" fmla="*/ 2147483647 h 872"/>
              <a:gd name="T28" fmla="*/ 2147483647 w 352"/>
              <a:gd name="T29" fmla="*/ 2147483647 h 872"/>
              <a:gd name="T30" fmla="*/ 2147483647 w 352"/>
              <a:gd name="T31" fmla="*/ 2147483647 h 872"/>
              <a:gd name="T32" fmla="*/ 2147483647 w 352"/>
              <a:gd name="T33" fmla="*/ 2147483647 h 872"/>
              <a:gd name="T34" fmla="*/ 2147483647 w 352"/>
              <a:gd name="T35" fmla="*/ 2147483647 h 8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2"/>
              <a:gd name="T55" fmla="*/ 0 h 872"/>
              <a:gd name="T56" fmla="*/ 352 w 352"/>
              <a:gd name="T57" fmla="*/ 872 h 8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2" h="872">
                <a:moveTo>
                  <a:pt x="125" y="0"/>
                </a:moveTo>
                <a:cubicBezTo>
                  <a:pt x="136" y="3"/>
                  <a:pt x="150" y="0"/>
                  <a:pt x="157" y="8"/>
                </a:cubicBezTo>
                <a:cubicBezTo>
                  <a:pt x="168" y="21"/>
                  <a:pt x="173" y="56"/>
                  <a:pt x="173" y="56"/>
                </a:cubicBezTo>
                <a:cubicBezTo>
                  <a:pt x="182" y="198"/>
                  <a:pt x="181" y="153"/>
                  <a:pt x="213" y="248"/>
                </a:cubicBezTo>
                <a:cubicBezTo>
                  <a:pt x="220" y="308"/>
                  <a:pt x="231" y="353"/>
                  <a:pt x="253" y="408"/>
                </a:cubicBezTo>
                <a:cubicBezTo>
                  <a:pt x="278" y="560"/>
                  <a:pt x="262" y="506"/>
                  <a:pt x="285" y="576"/>
                </a:cubicBezTo>
                <a:cubicBezTo>
                  <a:pt x="293" y="646"/>
                  <a:pt x="299" y="704"/>
                  <a:pt x="341" y="760"/>
                </a:cubicBezTo>
                <a:cubicBezTo>
                  <a:pt x="322" y="817"/>
                  <a:pt x="352" y="750"/>
                  <a:pt x="269" y="792"/>
                </a:cubicBezTo>
                <a:cubicBezTo>
                  <a:pt x="250" y="802"/>
                  <a:pt x="255" y="836"/>
                  <a:pt x="237" y="848"/>
                </a:cubicBezTo>
                <a:cubicBezTo>
                  <a:pt x="228" y="854"/>
                  <a:pt x="216" y="853"/>
                  <a:pt x="205" y="856"/>
                </a:cubicBezTo>
                <a:cubicBezTo>
                  <a:pt x="173" y="853"/>
                  <a:pt x="131" y="872"/>
                  <a:pt x="109" y="848"/>
                </a:cubicBezTo>
                <a:cubicBezTo>
                  <a:pt x="76" y="813"/>
                  <a:pt x="102" y="751"/>
                  <a:pt x="93" y="704"/>
                </a:cubicBezTo>
                <a:cubicBezTo>
                  <a:pt x="88" y="486"/>
                  <a:pt x="117" y="384"/>
                  <a:pt x="37" y="224"/>
                </a:cubicBezTo>
                <a:cubicBezTo>
                  <a:pt x="23" y="196"/>
                  <a:pt x="23" y="171"/>
                  <a:pt x="5" y="144"/>
                </a:cubicBezTo>
                <a:cubicBezTo>
                  <a:pt x="8" y="112"/>
                  <a:pt x="0" y="77"/>
                  <a:pt x="13" y="48"/>
                </a:cubicBezTo>
                <a:cubicBezTo>
                  <a:pt x="25" y="21"/>
                  <a:pt x="68" y="14"/>
                  <a:pt x="93" y="8"/>
                </a:cubicBezTo>
                <a:cubicBezTo>
                  <a:pt x="109" y="11"/>
                  <a:pt x="127" y="8"/>
                  <a:pt x="141" y="16"/>
                </a:cubicBezTo>
                <a:cubicBezTo>
                  <a:pt x="148" y="20"/>
                  <a:pt x="149" y="40"/>
                  <a:pt x="149" y="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5" name="Freeform 7"/>
          <p:cNvSpPr>
            <a:spLocks/>
          </p:cNvSpPr>
          <p:nvPr/>
        </p:nvSpPr>
        <p:spPr bwMode="auto">
          <a:xfrm>
            <a:off x="2286000" y="5257800"/>
            <a:ext cx="1528763" cy="1028700"/>
          </a:xfrm>
          <a:custGeom>
            <a:avLst/>
            <a:gdLst>
              <a:gd name="T0" fmla="*/ 2147483647 w 963"/>
              <a:gd name="T1" fmla="*/ 0 h 648"/>
              <a:gd name="T2" fmla="*/ 2147483647 w 963"/>
              <a:gd name="T3" fmla="*/ 2147483647 h 648"/>
              <a:gd name="T4" fmla="*/ 2147483647 w 963"/>
              <a:gd name="T5" fmla="*/ 2147483647 h 648"/>
              <a:gd name="T6" fmla="*/ 2147483647 w 963"/>
              <a:gd name="T7" fmla="*/ 2147483647 h 648"/>
              <a:gd name="T8" fmla="*/ 2147483647 w 963"/>
              <a:gd name="T9" fmla="*/ 2147483647 h 648"/>
              <a:gd name="T10" fmla="*/ 2147483647 w 963"/>
              <a:gd name="T11" fmla="*/ 2147483647 h 648"/>
              <a:gd name="T12" fmla="*/ 2147483647 w 963"/>
              <a:gd name="T13" fmla="*/ 2147483647 h 648"/>
              <a:gd name="T14" fmla="*/ 2147483647 w 963"/>
              <a:gd name="T15" fmla="*/ 2147483647 h 648"/>
              <a:gd name="T16" fmla="*/ 2147483647 w 963"/>
              <a:gd name="T17" fmla="*/ 2147483647 h 648"/>
              <a:gd name="T18" fmla="*/ 2147483647 w 963"/>
              <a:gd name="T19" fmla="*/ 2147483647 h 648"/>
              <a:gd name="T20" fmla="*/ 2147483647 w 963"/>
              <a:gd name="T21" fmla="*/ 2147483647 h 648"/>
              <a:gd name="T22" fmla="*/ 2147483647 w 963"/>
              <a:gd name="T23" fmla="*/ 2147483647 h 648"/>
              <a:gd name="T24" fmla="*/ 2147483647 w 963"/>
              <a:gd name="T25" fmla="*/ 2147483647 h 648"/>
              <a:gd name="T26" fmla="*/ 2147483647 w 963"/>
              <a:gd name="T27" fmla="*/ 2147483647 h 648"/>
              <a:gd name="T28" fmla="*/ 2147483647 w 963"/>
              <a:gd name="T29" fmla="*/ 2147483647 h 648"/>
              <a:gd name="T30" fmla="*/ 0 w 963"/>
              <a:gd name="T31" fmla="*/ 2147483647 h 648"/>
              <a:gd name="T32" fmla="*/ 2147483647 w 963"/>
              <a:gd name="T33" fmla="*/ 2147483647 h 648"/>
              <a:gd name="T34" fmla="*/ 2147483647 w 963"/>
              <a:gd name="T35" fmla="*/ 2147483647 h 648"/>
              <a:gd name="T36" fmla="*/ 2147483647 w 963"/>
              <a:gd name="T37" fmla="*/ 2147483647 h 648"/>
              <a:gd name="T38" fmla="*/ 2147483647 w 963"/>
              <a:gd name="T39" fmla="*/ 2147483647 h 648"/>
              <a:gd name="T40" fmla="*/ 2147483647 w 963"/>
              <a:gd name="T41" fmla="*/ 2147483647 h 648"/>
              <a:gd name="T42" fmla="*/ 2147483647 w 963"/>
              <a:gd name="T43" fmla="*/ 2147483647 h 648"/>
              <a:gd name="T44" fmla="*/ 2147483647 w 963"/>
              <a:gd name="T45" fmla="*/ 2147483647 h 648"/>
              <a:gd name="T46" fmla="*/ 2147483647 w 963"/>
              <a:gd name="T47" fmla="*/ 2147483647 h 648"/>
              <a:gd name="T48" fmla="*/ 2147483647 w 963"/>
              <a:gd name="T49" fmla="*/ 2147483647 h 648"/>
              <a:gd name="T50" fmla="*/ 2147483647 w 963"/>
              <a:gd name="T51" fmla="*/ 2147483647 h 648"/>
              <a:gd name="T52" fmla="*/ 2147483647 w 963"/>
              <a:gd name="T53" fmla="*/ 2147483647 h 648"/>
              <a:gd name="T54" fmla="*/ 2147483647 w 963"/>
              <a:gd name="T55" fmla="*/ 2147483647 h 648"/>
              <a:gd name="T56" fmla="*/ 2147483647 w 963"/>
              <a:gd name="T57" fmla="*/ 2147483647 h 648"/>
              <a:gd name="T58" fmla="*/ 2147483647 w 963"/>
              <a:gd name="T59" fmla="*/ 0 h 6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63"/>
              <a:gd name="T91" fmla="*/ 0 h 648"/>
              <a:gd name="T92" fmla="*/ 963 w 963"/>
              <a:gd name="T93" fmla="*/ 648 h 6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63" h="648">
                <a:moveTo>
                  <a:pt x="896" y="0"/>
                </a:moveTo>
                <a:cubicBezTo>
                  <a:pt x="951" y="37"/>
                  <a:pt x="963" y="24"/>
                  <a:pt x="936" y="104"/>
                </a:cubicBezTo>
                <a:cubicBezTo>
                  <a:pt x="932" y="115"/>
                  <a:pt x="920" y="120"/>
                  <a:pt x="912" y="128"/>
                </a:cubicBezTo>
                <a:cubicBezTo>
                  <a:pt x="902" y="176"/>
                  <a:pt x="896" y="188"/>
                  <a:pt x="848" y="200"/>
                </a:cubicBezTo>
                <a:cubicBezTo>
                  <a:pt x="839" y="228"/>
                  <a:pt x="829" y="306"/>
                  <a:pt x="800" y="312"/>
                </a:cubicBezTo>
                <a:cubicBezTo>
                  <a:pt x="771" y="318"/>
                  <a:pt x="741" y="317"/>
                  <a:pt x="712" y="320"/>
                </a:cubicBezTo>
                <a:cubicBezTo>
                  <a:pt x="707" y="328"/>
                  <a:pt x="699" y="335"/>
                  <a:pt x="696" y="344"/>
                </a:cubicBezTo>
                <a:cubicBezTo>
                  <a:pt x="691" y="357"/>
                  <a:pt x="700" y="377"/>
                  <a:pt x="688" y="384"/>
                </a:cubicBezTo>
                <a:cubicBezTo>
                  <a:pt x="667" y="396"/>
                  <a:pt x="640" y="389"/>
                  <a:pt x="616" y="392"/>
                </a:cubicBezTo>
                <a:cubicBezTo>
                  <a:pt x="575" y="402"/>
                  <a:pt x="558" y="431"/>
                  <a:pt x="520" y="456"/>
                </a:cubicBezTo>
                <a:cubicBezTo>
                  <a:pt x="500" y="469"/>
                  <a:pt x="472" y="461"/>
                  <a:pt x="448" y="464"/>
                </a:cubicBezTo>
                <a:cubicBezTo>
                  <a:pt x="396" y="481"/>
                  <a:pt x="432" y="520"/>
                  <a:pt x="384" y="536"/>
                </a:cubicBezTo>
                <a:cubicBezTo>
                  <a:pt x="323" y="556"/>
                  <a:pt x="254" y="555"/>
                  <a:pt x="192" y="576"/>
                </a:cubicBezTo>
                <a:cubicBezTo>
                  <a:pt x="181" y="592"/>
                  <a:pt x="178" y="618"/>
                  <a:pt x="160" y="624"/>
                </a:cubicBezTo>
                <a:cubicBezTo>
                  <a:pt x="99" y="644"/>
                  <a:pt x="129" y="637"/>
                  <a:pt x="72" y="648"/>
                </a:cubicBezTo>
                <a:cubicBezTo>
                  <a:pt x="19" y="639"/>
                  <a:pt x="16" y="639"/>
                  <a:pt x="0" y="592"/>
                </a:cubicBezTo>
                <a:cubicBezTo>
                  <a:pt x="14" y="550"/>
                  <a:pt x="38" y="550"/>
                  <a:pt x="80" y="536"/>
                </a:cubicBezTo>
                <a:cubicBezTo>
                  <a:pt x="98" y="530"/>
                  <a:pt x="109" y="509"/>
                  <a:pt x="128" y="504"/>
                </a:cubicBezTo>
                <a:cubicBezTo>
                  <a:pt x="139" y="501"/>
                  <a:pt x="149" y="499"/>
                  <a:pt x="160" y="496"/>
                </a:cubicBezTo>
                <a:cubicBezTo>
                  <a:pt x="187" y="478"/>
                  <a:pt x="212" y="478"/>
                  <a:pt x="240" y="464"/>
                </a:cubicBezTo>
                <a:cubicBezTo>
                  <a:pt x="302" y="433"/>
                  <a:pt x="228" y="460"/>
                  <a:pt x="288" y="440"/>
                </a:cubicBezTo>
                <a:cubicBezTo>
                  <a:pt x="303" y="425"/>
                  <a:pt x="323" y="416"/>
                  <a:pt x="336" y="400"/>
                </a:cubicBezTo>
                <a:cubicBezTo>
                  <a:pt x="341" y="393"/>
                  <a:pt x="336" y="378"/>
                  <a:pt x="344" y="376"/>
                </a:cubicBezTo>
                <a:cubicBezTo>
                  <a:pt x="394" y="366"/>
                  <a:pt x="445" y="371"/>
                  <a:pt x="496" y="368"/>
                </a:cubicBezTo>
                <a:cubicBezTo>
                  <a:pt x="471" y="343"/>
                  <a:pt x="451" y="341"/>
                  <a:pt x="432" y="312"/>
                </a:cubicBezTo>
                <a:cubicBezTo>
                  <a:pt x="474" y="284"/>
                  <a:pt x="511" y="279"/>
                  <a:pt x="560" y="272"/>
                </a:cubicBezTo>
                <a:cubicBezTo>
                  <a:pt x="587" y="254"/>
                  <a:pt x="608" y="248"/>
                  <a:pt x="640" y="240"/>
                </a:cubicBezTo>
                <a:cubicBezTo>
                  <a:pt x="678" y="214"/>
                  <a:pt x="703" y="182"/>
                  <a:pt x="728" y="144"/>
                </a:cubicBezTo>
                <a:cubicBezTo>
                  <a:pt x="740" y="96"/>
                  <a:pt x="750" y="76"/>
                  <a:pt x="792" y="48"/>
                </a:cubicBezTo>
                <a:cubicBezTo>
                  <a:pt x="822" y="2"/>
                  <a:pt x="837" y="7"/>
                  <a:pt x="896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5334000" y="0"/>
            <a:ext cx="3810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1.Các đồng bằng duyên hải Miền Trung nằm ở vị trí nào so với biển ? Vị trí này có thuận lợi gì về du lịch?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2. Người dân Miền Trung sử dụng cảnh đẹp đó để làm gì ?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3.Duyên hải Miền Trung co điều kiện gì để phát triển ngành du lịch?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4.Kể tên một số bãi biển ở Miền Trung?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nimBg="1"/>
      <p:bldP spid="268291" grpId="1" animBg="1"/>
      <p:bldP spid="268292" grpId="0" animBg="1"/>
      <p:bldP spid="268292" grpId="1" animBg="1"/>
      <p:bldP spid="268293" grpId="0" animBg="1"/>
      <p:bldP spid="268293" grpId="1" animBg="1"/>
      <p:bldP spid="268294" grpId="0" animBg="1"/>
      <p:bldP spid="268294" grpId="1" animBg="1"/>
      <p:bldP spid="268295" grpId="0" animBg="1"/>
      <p:bldP spid="26829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25513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228600" y="1524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99"/>
                </a:solidFill>
                <a:latin typeface="Times New Roman" pitchFamily="18" charset="0"/>
              </a:rPr>
              <a:t>Lễ hội Đống Đa -Tây sơn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1317625"/>
            <a:ext cx="2667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Đây là lễ hội lớn để tưởng nhớ các thủ lĩnh của phong trào Tây Sơn, đặc biệt là người anh hùng áo vải Quang</a:t>
            </a:r>
          </a:p>
          <a:p>
            <a:pPr algn="just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Trung – Nguyễn Huệ và kỷ niệm chiến thắng Ngọc Hồi - Đống Đa (năm 1789).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762000" y="5715000"/>
            <a:ext cx="251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.VnArial Narrow" pitchFamily="34" charset="0"/>
              </a:rPr>
              <a:t>Thời gian: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429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25290" name="Oval 10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10</a:t>
            </a:r>
          </a:p>
        </p:txBody>
      </p:sp>
      <p:sp>
        <p:nvSpPr>
          <p:cNvPr id="225291" name="Oval 11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9</a:t>
            </a:r>
          </a:p>
        </p:txBody>
      </p:sp>
      <p:sp>
        <p:nvSpPr>
          <p:cNvPr id="225292" name="Oval 12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8</a:t>
            </a: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7</a:t>
            </a: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6</a:t>
            </a:r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5</a:t>
            </a:r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4</a:t>
            </a:r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3</a:t>
            </a:r>
          </a:p>
        </p:txBody>
      </p:sp>
      <p:sp>
        <p:nvSpPr>
          <p:cNvPr id="225298" name="Oval 18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2</a:t>
            </a:r>
          </a:p>
        </p:txBody>
      </p:sp>
      <p:sp>
        <p:nvSpPr>
          <p:cNvPr id="225299" name="Oval 19"/>
          <p:cNvSpPr>
            <a:spLocks noChangeArrowheads="1"/>
          </p:cNvSpPr>
          <p:nvPr/>
        </p:nvSpPr>
        <p:spPr bwMode="auto">
          <a:xfrm>
            <a:off x="4038600" y="5257800"/>
            <a:ext cx="147002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1</a:t>
            </a:r>
          </a:p>
        </p:txBody>
      </p:sp>
      <p:grpSp>
        <p:nvGrpSpPr>
          <p:cNvPr id="45070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96" name="Picture 24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7" name="Picture 2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8" name="Picture 2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9" name="Picture 2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71" name="Line 3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1371600" y="381000"/>
            <a:ext cx="671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cs typeface="Times New Roman" pitchFamily="18" charset="0"/>
              </a:rPr>
              <a:t>Ô chữ gồm 6 chữ cái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15925" y="1751013"/>
            <a:ext cx="8610600" cy="132238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Câu1: Tên một lễ hội nổi tiếng ở đồng bằng duyên hải miền Trung?  </a:t>
            </a:r>
          </a:p>
        </p:txBody>
      </p:sp>
      <p:graphicFrame>
        <p:nvGraphicFramePr>
          <p:cNvPr id="39" name="Group 3"/>
          <p:cNvGraphicFramePr>
            <a:graphicFrameLocks/>
          </p:cNvGraphicFramePr>
          <p:nvPr/>
        </p:nvGraphicFramePr>
        <p:xfrm>
          <a:off x="1012825" y="3490913"/>
          <a:ext cx="7216777" cy="1233487"/>
        </p:xfrm>
        <a:graphic>
          <a:graphicData uri="http://schemas.openxmlformats.org/drawingml/2006/table">
            <a:tbl>
              <a:tblPr/>
              <a:tblGrid>
                <a:gridCol w="1203608"/>
                <a:gridCol w="1201984"/>
                <a:gridCol w="1201984"/>
                <a:gridCol w="1203609"/>
                <a:gridCol w="1201984"/>
                <a:gridCol w="1203608"/>
              </a:tblGrid>
              <a:tr h="123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91434" marR="91434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Á 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À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016000" y="3467100"/>
            <a:ext cx="1219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2259013" y="3471863"/>
            <a:ext cx="1069975" cy="1252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3341688" y="3459163"/>
            <a:ext cx="1219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572000" y="3448050"/>
            <a:ext cx="1219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5791200" y="3448050"/>
            <a:ext cx="1219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7010400" y="3448050"/>
            <a:ext cx="1219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nimBg="1"/>
      <p:bldP spid="225289" grpId="1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299" grpId="0" animBg="1"/>
      <p:bldP spid="32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914400" y="5715000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.VnArial Narrow" pitchFamily="34" charset="0"/>
              </a:rPr>
              <a:t>Thêi gian: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429000" y="54102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25290" name="Oval 10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10</a:t>
            </a:r>
          </a:p>
        </p:txBody>
      </p:sp>
      <p:sp>
        <p:nvSpPr>
          <p:cNvPr id="225291" name="Oval 11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9</a:t>
            </a:r>
          </a:p>
        </p:txBody>
      </p:sp>
      <p:sp>
        <p:nvSpPr>
          <p:cNvPr id="225292" name="Oval 12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8</a:t>
            </a: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7</a:t>
            </a: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6</a:t>
            </a:r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5</a:t>
            </a:r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4</a:t>
            </a:r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3</a:t>
            </a:r>
          </a:p>
        </p:txBody>
      </p:sp>
      <p:sp>
        <p:nvSpPr>
          <p:cNvPr id="225298" name="Oval 18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2</a:t>
            </a:r>
          </a:p>
        </p:txBody>
      </p:sp>
      <p:sp>
        <p:nvSpPr>
          <p:cNvPr id="225299" name="Oval 19"/>
          <p:cNvSpPr>
            <a:spLocks noChangeArrowheads="1"/>
          </p:cNvSpPr>
          <p:nvPr/>
        </p:nvSpPr>
        <p:spPr bwMode="auto">
          <a:xfrm>
            <a:off x="4000500" y="5257800"/>
            <a:ext cx="14351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1</a:t>
            </a:r>
          </a:p>
        </p:txBody>
      </p:sp>
      <p:grpSp>
        <p:nvGrpSpPr>
          <p:cNvPr id="46094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6119" name="Picture 24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0" name="Picture 2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1" name="Picture 2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2" name="Picture 2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5" name="Line 3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1371600" y="381000"/>
            <a:ext cx="671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cs typeface="Times New Roman" pitchFamily="18" charset="0"/>
              </a:rPr>
              <a:t>Ô chữ gồm 5 chữ cái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42900" y="1700213"/>
            <a:ext cx="8610600" cy="13239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Tên một phố cổ được xếp hạng là di sản văn hóa thế giới? </a:t>
            </a:r>
          </a:p>
        </p:txBody>
      </p:sp>
      <p:graphicFrame>
        <p:nvGraphicFramePr>
          <p:cNvPr id="35" name="Group 75"/>
          <p:cNvGraphicFramePr>
            <a:graphicFrameLocks/>
          </p:cNvGraphicFramePr>
          <p:nvPr/>
        </p:nvGraphicFramePr>
        <p:xfrm>
          <a:off x="1539875" y="3124200"/>
          <a:ext cx="6064250" cy="1446213"/>
        </p:xfrm>
        <a:graphic>
          <a:graphicData uri="http://schemas.openxmlformats.org/drawingml/2006/table">
            <a:tbl>
              <a:tblPr/>
              <a:tblGrid>
                <a:gridCol w="1165726"/>
                <a:gridCol w="1163957"/>
                <a:gridCol w="1162187"/>
                <a:gridCol w="1162188"/>
                <a:gridCol w="1178108"/>
                <a:gridCol w="232084"/>
              </a:tblGrid>
              <a:tr h="144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marL="91454" marR="914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Ộ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563688" y="31242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2805113" y="3136900"/>
            <a:ext cx="1100137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3922713" y="3136900"/>
            <a:ext cx="11811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5114925" y="31242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357938" y="31369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nimBg="1"/>
      <p:bldP spid="225289" grpId="1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299" grpId="0" animBg="1"/>
      <p:bldP spid="32" grpId="0"/>
      <p:bldP spid="33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685800" y="5715000"/>
            <a:ext cx="251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.VnArial Narrow" pitchFamily="34" charset="0"/>
              </a:rPr>
              <a:t>Thời gian: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5814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25290" name="Oval 10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10</a:t>
            </a:r>
          </a:p>
        </p:txBody>
      </p:sp>
      <p:sp>
        <p:nvSpPr>
          <p:cNvPr id="225291" name="Oval 11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9</a:t>
            </a:r>
          </a:p>
        </p:txBody>
      </p:sp>
      <p:sp>
        <p:nvSpPr>
          <p:cNvPr id="225292" name="Oval 12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8</a:t>
            </a: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7</a:t>
            </a: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6</a:t>
            </a:r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5</a:t>
            </a:r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4</a:t>
            </a:r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3</a:t>
            </a:r>
          </a:p>
        </p:txBody>
      </p:sp>
      <p:sp>
        <p:nvSpPr>
          <p:cNvPr id="225298" name="Oval 18"/>
          <p:cNvSpPr>
            <a:spLocks noChangeArrowheads="1"/>
          </p:cNvSpPr>
          <p:nvPr/>
        </p:nvSpPr>
        <p:spPr bwMode="auto">
          <a:xfrm>
            <a:off x="4000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2</a:t>
            </a:r>
          </a:p>
        </p:txBody>
      </p:sp>
      <p:sp>
        <p:nvSpPr>
          <p:cNvPr id="225299" name="Oval 19"/>
          <p:cNvSpPr>
            <a:spLocks noChangeArrowheads="1"/>
          </p:cNvSpPr>
          <p:nvPr/>
        </p:nvSpPr>
        <p:spPr bwMode="auto">
          <a:xfrm>
            <a:off x="4000500" y="5257800"/>
            <a:ext cx="14097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1</a:t>
            </a:r>
          </a:p>
        </p:txBody>
      </p:sp>
      <p:grpSp>
        <p:nvGrpSpPr>
          <p:cNvPr id="47118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7153" name="Picture 24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2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2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2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9" name="Line 3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1371600" y="381000"/>
            <a:ext cx="671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cs typeface="Times New Roman" pitchFamily="18" charset="0"/>
              </a:rPr>
              <a:t>Ô chữ gồm 9 chữ cái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42900" y="1674813"/>
            <a:ext cx="8610600" cy="132238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 nào có nhà máy lọc dầu lớn đầu tiên của Việt Nam? </a:t>
            </a:r>
          </a:p>
        </p:txBody>
      </p:sp>
      <p:graphicFrame>
        <p:nvGraphicFramePr>
          <p:cNvPr id="34" name="Group 78"/>
          <p:cNvGraphicFramePr>
            <a:graphicFrameLocks/>
          </p:cNvGraphicFramePr>
          <p:nvPr/>
        </p:nvGraphicFramePr>
        <p:xfrm>
          <a:off x="1289050" y="3354388"/>
          <a:ext cx="7397750" cy="923925"/>
        </p:xfrm>
        <a:graphic>
          <a:graphicData uri="http://schemas.openxmlformats.org/drawingml/2006/table">
            <a:tbl>
              <a:tblPr/>
              <a:tblGrid>
                <a:gridCol w="822325"/>
                <a:gridCol w="822325"/>
                <a:gridCol w="822325"/>
                <a:gridCol w="820738"/>
                <a:gridCol w="822325"/>
                <a:gridCol w="820737"/>
                <a:gridCol w="823913"/>
                <a:gridCol w="804862"/>
                <a:gridCol w="838200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1143000" y="3352800"/>
            <a:ext cx="990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2133600" y="3352800"/>
            <a:ext cx="76676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583113" y="3371850"/>
            <a:ext cx="766762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5410200" y="3357563"/>
            <a:ext cx="76676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6248400" y="3352800"/>
            <a:ext cx="76676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7086600" y="3352800"/>
            <a:ext cx="76676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7924800" y="3352800"/>
            <a:ext cx="76676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2967038" y="3357563"/>
            <a:ext cx="76517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763963" y="3368675"/>
            <a:ext cx="766762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nimBg="1"/>
      <p:bldP spid="225289" grpId="1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299" grpId="0" animBg="1"/>
      <p:bldP spid="32" grpId="0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5"/>
          <p:cNvGrpSpPr>
            <a:grpSpLocks/>
          </p:cNvGrpSpPr>
          <p:nvPr/>
        </p:nvGrpSpPr>
        <p:grpSpPr bwMode="auto">
          <a:xfrm>
            <a:off x="-76200" y="-76200"/>
            <a:ext cx="9296400" cy="6934200"/>
            <a:chOff x="-48" y="0"/>
            <a:chExt cx="5856" cy="4368"/>
          </a:xfrm>
        </p:grpSpPr>
        <p:pic>
          <p:nvPicPr>
            <p:cNvPr id="48133" name="Picture 6" descr="ABARBLY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7" descr="ABARBLY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9"/>
              <a:ext cx="561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8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Picture 10" descr="1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11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504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12" descr="anim1690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1464" y="2128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13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256511">
              <a:off x="4896" y="3504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14" descr="anim1690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4008" y="2136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3048000" y="13716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latin typeface="Times New Roman" pitchFamily="18" charset="0"/>
              </a:rPr>
              <a:t>BÀI HỌC</a:t>
            </a:r>
            <a:r>
              <a:rPr lang="en-US" sz="4400" b="1">
                <a:latin typeface="Times New Roman" pitchFamily="18" charset="0"/>
              </a:rPr>
              <a:t> :</a:t>
            </a:r>
          </a:p>
        </p:txBody>
      </p:sp>
      <p:sp>
        <p:nvSpPr>
          <p:cNvPr id="48131" name="Text Box 21"/>
          <p:cNvSpPr txBox="1">
            <a:spLocks noChangeArrowheads="1"/>
          </p:cNvSpPr>
          <p:nvPr/>
        </p:nvSpPr>
        <p:spPr bwMode="auto">
          <a:xfrm>
            <a:off x="2286000" y="586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8001000" cy="286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  Người dân ở đồng bằng duyên hải miền Trung ngày càng có thêm nhiều hoạt động kinh tế mới: Phục vụ du lịch, làm việc trong các nhà máy đóng tàu, nhà máy đường,….</a:t>
            </a:r>
            <a:endParaRPr lang="en-US" sz="44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icture 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648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371600" y="8382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295400" y="12192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524000" y="16002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667000" y="28194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819400" y="29718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429000" y="52578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819400" y="5943600"/>
            <a:ext cx="152400" cy="1524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1524000" y="762000"/>
            <a:ext cx="3352800" cy="396875"/>
            <a:chOff x="3216" y="768"/>
            <a:chExt cx="2112" cy="250"/>
          </a:xfrm>
        </p:grpSpPr>
        <p:sp>
          <p:nvSpPr>
            <p:cNvPr id="16414" name="AutoShape 11"/>
            <p:cNvSpPr>
              <a:spLocks noChangeArrowheads="1"/>
            </p:cNvSpPr>
            <p:nvPr/>
          </p:nvSpPr>
          <p:spPr bwMode="auto">
            <a:xfrm>
              <a:off x="3216" y="864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5" name="Text Box 12"/>
            <p:cNvSpPr txBox="1">
              <a:spLocks noChangeArrowheads="1"/>
            </p:cNvSpPr>
            <p:nvPr/>
          </p:nvSpPr>
          <p:spPr bwMode="auto">
            <a:xfrm>
              <a:off x="3504" y="768"/>
              <a:ext cx="1824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Sầm</a:t>
              </a:r>
              <a:r>
                <a:rPr lang="en-US" sz="2000" dirty="0"/>
                <a:t> </a:t>
              </a:r>
              <a:r>
                <a:rPr lang="en-US" sz="2000" dirty="0" err="1"/>
                <a:t>Sơn</a:t>
              </a:r>
              <a:r>
                <a:rPr lang="en-US" sz="2000" dirty="0"/>
                <a:t> (</a:t>
              </a:r>
              <a:r>
                <a:rPr lang="en-US" sz="2000" dirty="0" err="1"/>
                <a:t>Thanh</a:t>
              </a:r>
              <a:r>
                <a:rPr lang="en-US" sz="2000" dirty="0"/>
                <a:t> </a:t>
              </a:r>
              <a:r>
                <a:rPr lang="en-US" sz="2000" dirty="0" err="1"/>
                <a:t>Hóa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447800" y="1143000"/>
            <a:ext cx="3505200" cy="396875"/>
            <a:chOff x="3456" y="1440"/>
            <a:chExt cx="2208" cy="259"/>
          </a:xfrm>
        </p:grpSpPr>
        <p:sp>
          <p:nvSpPr>
            <p:cNvPr id="16412" name="Text Box 14"/>
            <p:cNvSpPr txBox="1">
              <a:spLocks noChangeArrowheads="1"/>
            </p:cNvSpPr>
            <p:nvPr/>
          </p:nvSpPr>
          <p:spPr bwMode="auto">
            <a:xfrm>
              <a:off x="3840" y="1440"/>
              <a:ext cx="1824" cy="25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Cửa</a:t>
              </a:r>
              <a:r>
                <a:rPr lang="en-US" sz="2000" dirty="0"/>
                <a:t> </a:t>
              </a:r>
              <a:r>
                <a:rPr lang="en-US" sz="2000" dirty="0" err="1"/>
                <a:t>Lò</a:t>
              </a:r>
              <a:r>
                <a:rPr lang="en-US" sz="2000" dirty="0"/>
                <a:t> (</a:t>
              </a:r>
              <a:r>
                <a:rPr lang="en-US" sz="2000" dirty="0" err="1"/>
                <a:t>Nghệ</a:t>
              </a:r>
              <a:r>
                <a:rPr lang="en-US" sz="2000" dirty="0"/>
                <a:t> An)</a:t>
              </a:r>
            </a:p>
          </p:txBody>
        </p:sp>
        <p:sp>
          <p:nvSpPr>
            <p:cNvPr id="16413" name="AutoShape 15"/>
            <p:cNvSpPr>
              <a:spLocks noChangeArrowheads="1"/>
            </p:cNvSpPr>
            <p:nvPr/>
          </p:nvSpPr>
          <p:spPr bwMode="auto">
            <a:xfrm rot="567740">
              <a:off x="3456" y="1536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2971800" y="2438400"/>
            <a:ext cx="3657600" cy="366713"/>
            <a:chOff x="3600" y="1392"/>
            <a:chExt cx="2160" cy="231"/>
          </a:xfrm>
        </p:grpSpPr>
        <p:sp>
          <p:nvSpPr>
            <p:cNvPr id="16410" name="Text Box 17"/>
            <p:cNvSpPr txBox="1">
              <a:spLocks noChangeArrowheads="1"/>
            </p:cNvSpPr>
            <p:nvPr/>
          </p:nvSpPr>
          <p:spPr bwMode="auto">
            <a:xfrm>
              <a:off x="3936" y="1392"/>
              <a:ext cx="1824" cy="23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 err="1"/>
                <a:t>Lăng</a:t>
              </a:r>
              <a:r>
                <a:rPr lang="en-US" sz="1800" dirty="0"/>
                <a:t> </a:t>
              </a:r>
              <a:r>
                <a:rPr lang="en-US" sz="1800" dirty="0" err="1"/>
                <a:t>Cô</a:t>
              </a:r>
              <a:r>
                <a:rPr lang="en-US" sz="1800" dirty="0"/>
                <a:t> (</a:t>
              </a:r>
              <a:r>
                <a:rPr lang="en-US" sz="1800" dirty="0" err="1"/>
                <a:t>Thừa</a:t>
              </a:r>
              <a:r>
                <a:rPr lang="en-US" sz="1800" dirty="0"/>
                <a:t> </a:t>
              </a:r>
              <a:r>
                <a:rPr lang="en-US" sz="1800" dirty="0" err="1"/>
                <a:t>Thiên</a:t>
              </a:r>
              <a:r>
                <a:rPr lang="en-US" sz="1800" dirty="0"/>
                <a:t> </a:t>
              </a:r>
              <a:r>
                <a:rPr lang="en-US" sz="1800" dirty="0" err="1"/>
                <a:t>Huế</a:t>
              </a:r>
              <a:r>
                <a:rPr lang="en-US" sz="1800" dirty="0"/>
                <a:t>)</a:t>
              </a:r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 rot="-1150740">
              <a:off x="3600" y="1536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1600200" y="1524000"/>
            <a:ext cx="3505200" cy="396875"/>
            <a:chOff x="3552" y="1920"/>
            <a:chExt cx="2208" cy="250"/>
          </a:xfrm>
        </p:grpSpPr>
        <p:sp>
          <p:nvSpPr>
            <p:cNvPr id="16408" name="Text Box 20"/>
            <p:cNvSpPr txBox="1">
              <a:spLocks noChangeArrowheads="1"/>
            </p:cNvSpPr>
            <p:nvPr/>
          </p:nvSpPr>
          <p:spPr bwMode="auto">
            <a:xfrm>
              <a:off x="3936" y="1920"/>
              <a:ext cx="1824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Thiên</a:t>
              </a:r>
              <a:r>
                <a:rPr lang="en-US" sz="2000" dirty="0"/>
                <a:t> </a:t>
              </a:r>
              <a:r>
                <a:rPr lang="en-US" sz="2000" dirty="0" err="1"/>
                <a:t>Cầm</a:t>
              </a:r>
              <a:r>
                <a:rPr lang="en-US" sz="2000" dirty="0"/>
                <a:t> (</a:t>
              </a:r>
              <a:r>
                <a:rPr lang="en-US" sz="2000" dirty="0" err="1"/>
                <a:t>Hà</a:t>
              </a:r>
              <a:r>
                <a:rPr lang="en-US" sz="2000" dirty="0"/>
                <a:t> </a:t>
              </a:r>
              <a:r>
                <a:rPr lang="en-US" sz="2000" dirty="0" err="1"/>
                <a:t>Tĩnh</a:t>
              </a:r>
              <a:r>
                <a:rPr lang="en-US" sz="2000" dirty="0"/>
                <a:t>)</a:t>
              </a:r>
            </a:p>
          </p:txBody>
        </p:sp>
        <p:sp>
          <p:nvSpPr>
            <p:cNvPr id="16409" name="AutoShape 21"/>
            <p:cNvSpPr>
              <a:spLocks noChangeArrowheads="1"/>
            </p:cNvSpPr>
            <p:nvPr/>
          </p:nvSpPr>
          <p:spPr bwMode="auto">
            <a:xfrm>
              <a:off x="3552" y="2016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2971800" y="3124200"/>
            <a:ext cx="3429000" cy="396875"/>
            <a:chOff x="3600" y="2640"/>
            <a:chExt cx="2160" cy="250"/>
          </a:xfrm>
        </p:grpSpPr>
        <p:sp>
          <p:nvSpPr>
            <p:cNvPr id="16406" name="Text Box 23"/>
            <p:cNvSpPr txBox="1">
              <a:spLocks noChangeArrowheads="1"/>
            </p:cNvSpPr>
            <p:nvPr/>
          </p:nvSpPr>
          <p:spPr bwMode="auto">
            <a:xfrm>
              <a:off x="3936" y="2640"/>
              <a:ext cx="1824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/>
                <a:t>Non </a:t>
              </a:r>
              <a:r>
                <a:rPr lang="en-US" sz="2000" dirty="0" err="1"/>
                <a:t>Nước</a:t>
              </a:r>
              <a:r>
                <a:rPr lang="en-US" sz="2000" dirty="0"/>
                <a:t> (</a:t>
              </a:r>
              <a:r>
                <a:rPr lang="en-US" sz="2000" dirty="0" err="1"/>
                <a:t>Đà</a:t>
              </a:r>
              <a:r>
                <a:rPr lang="en-US" sz="2000" dirty="0"/>
                <a:t> </a:t>
              </a:r>
              <a:r>
                <a:rPr lang="en-US" sz="2000" dirty="0" err="1"/>
                <a:t>Nẵng</a:t>
              </a:r>
              <a:r>
                <a:rPr lang="en-US" sz="2000" dirty="0"/>
                <a:t>)</a:t>
              </a:r>
            </a:p>
          </p:txBody>
        </p:sp>
        <p:sp>
          <p:nvSpPr>
            <p:cNvPr id="16407" name="AutoShape 24"/>
            <p:cNvSpPr>
              <a:spLocks noChangeArrowheads="1"/>
            </p:cNvSpPr>
            <p:nvPr/>
          </p:nvSpPr>
          <p:spPr bwMode="auto">
            <a:xfrm rot="1443151">
              <a:off x="3600" y="2688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3581400" y="5105400"/>
            <a:ext cx="3505200" cy="396875"/>
            <a:chOff x="3552" y="2928"/>
            <a:chExt cx="2208" cy="250"/>
          </a:xfrm>
        </p:grpSpPr>
        <p:sp>
          <p:nvSpPr>
            <p:cNvPr id="16404" name="Text Box 26"/>
            <p:cNvSpPr txBox="1">
              <a:spLocks noChangeArrowheads="1"/>
            </p:cNvSpPr>
            <p:nvPr/>
          </p:nvSpPr>
          <p:spPr bwMode="auto">
            <a:xfrm>
              <a:off x="3936" y="2928"/>
              <a:ext cx="1824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Nha</a:t>
              </a:r>
              <a:r>
                <a:rPr lang="en-US" sz="2000" dirty="0"/>
                <a:t> </a:t>
              </a:r>
              <a:r>
                <a:rPr lang="en-US" sz="2000" dirty="0" err="1"/>
                <a:t>Trang</a:t>
              </a:r>
              <a:r>
                <a:rPr lang="en-US" sz="2000" dirty="0"/>
                <a:t> (</a:t>
              </a:r>
              <a:r>
                <a:rPr lang="en-US" sz="2000" dirty="0" err="1"/>
                <a:t>Khánh</a:t>
              </a:r>
              <a:r>
                <a:rPr lang="en-US" sz="2000" dirty="0"/>
                <a:t> </a:t>
              </a:r>
              <a:r>
                <a:rPr lang="en-US" sz="2000" dirty="0" err="1"/>
                <a:t>Hòa</a:t>
              </a:r>
              <a:r>
                <a:rPr lang="en-US" sz="2000" dirty="0"/>
                <a:t>)</a:t>
              </a:r>
            </a:p>
          </p:txBody>
        </p:sp>
        <p:sp>
          <p:nvSpPr>
            <p:cNvPr id="16405" name="AutoShape 27"/>
            <p:cNvSpPr>
              <a:spLocks noChangeArrowheads="1"/>
            </p:cNvSpPr>
            <p:nvPr/>
          </p:nvSpPr>
          <p:spPr bwMode="auto">
            <a:xfrm>
              <a:off x="3552" y="3024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2971800" y="5867400"/>
            <a:ext cx="3505200" cy="396875"/>
            <a:chOff x="3792" y="2544"/>
            <a:chExt cx="2208" cy="250"/>
          </a:xfrm>
        </p:grpSpPr>
        <p:sp>
          <p:nvSpPr>
            <p:cNvPr id="16402" name="Text Box 29"/>
            <p:cNvSpPr txBox="1">
              <a:spLocks noChangeArrowheads="1"/>
            </p:cNvSpPr>
            <p:nvPr/>
          </p:nvSpPr>
          <p:spPr bwMode="auto">
            <a:xfrm>
              <a:off x="4176" y="2544"/>
              <a:ext cx="1824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Mũi</a:t>
              </a:r>
              <a:r>
                <a:rPr lang="en-US" sz="2000" dirty="0"/>
                <a:t> Né (</a:t>
              </a:r>
              <a:r>
                <a:rPr lang="en-US" sz="2000" dirty="0" err="1"/>
                <a:t>Bình</a:t>
              </a:r>
              <a:r>
                <a:rPr lang="en-US" sz="2000" dirty="0"/>
                <a:t> </a:t>
              </a:r>
              <a:r>
                <a:rPr lang="en-US" sz="2000" dirty="0" err="1"/>
                <a:t>Thuận</a:t>
              </a:r>
              <a:r>
                <a:rPr lang="en-US" sz="2000" dirty="0"/>
                <a:t>)</a:t>
              </a:r>
            </a:p>
          </p:txBody>
        </p:sp>
        <p:sp>
          <p:nvSpPr>
            <p:cNvPr id="16403" name="AutoShape 30"/>
            <p:cNvSpPr>
              <a:spLocks noChangeArrowheads="1"/>
            </p:cNvSpPr>
            <p:nvPr/>
          </p:nvSpPr>
          <p:spPr bwMode="auto">
            <a:xfrm>
              <a:off x="3792" y="2640"/>
              <a:ext cx="384" cy="48"/>
            </a:xfrm>
            <a:prstGeom prst="leftArrow">
              <a:avLst>
                <a:gd name="adj1" fmla="val 50000"/>
                <a:gd name="adj2" fmla="val 20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5295900" y="206375"/>
            <a:ext cx="359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Các bãi biển nổi tiếng ở miền Trung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004"/>
          <p:cNvPicPr>
            <a:picLocks noChangeAspect="1" noChangeArrowheads="1"/>
          </p:cNvPicPr>
          <p:nvPr/>
        </p:nvPicPr>
        <p:blipFill>
          <a:blip r:embed="rId2"/>
          <a:srcRect l="1601" t="4849" r="4800"/>
          <a:stretch>
            <a:fillRect/>
          </a:stretch>
        </p:blipFill>
        <p:spPr bwMode="auto">
          <a:xfrm>
            <a:off x="34925" y="1219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bien-sam-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219200"/>
            <a:ext cx="28876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mui%20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Quảng trường Bình M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886200"/>
            <a:ext cx="3008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Lang%20Co%20beac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886200"/>
            <a:ext cx="2889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bien_thiwn_cam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56176" y="6516052"/>
            <a:ext cx="216181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Bãi biển Thiên Cầm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31840" y="6488668"/>
            <a:ext cx="166876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Vịnh Lăng Cô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86336" y="1262956"/>
            <a:ext cx="210006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Bãi biển Sầm Sơn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46168" y="1219200"/>
            <a:ext cx="242386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Bãi biển Phan Thiết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488668"/>
            <a:ext cx="18288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Bãi biển Cửa Lò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644" y="1262956"/>
            <a:ext cx="186950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Biển Nha Trang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9600" y="0"/>
            <a:ext cx="8001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Bãi biển đẹp, bằng phẳng, phủ cát trắng rợp bóng dừa và phi lao, nước biển trong xanh.</a:t>
            </a:r>
            <a:endParaRPr lang="en-US" sz="2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4" descr="http://upload.wikimedia.org/wikipedia/commons/f/f3/PhoCoHo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2057400" y="5983288"/>
            <a:ext cx="584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Phố cổ Hội An- Quảng Nam</a:t>
            </a:r>
            <a:endParaRPr lang="en-US" sz="360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76400" y="5943600"/>
            <a:ext cx="6270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Thánh địa Mĩ Sơn-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(Quảng Nam)</a:t>
            </a:r>
            <a:r>
              <a:rPr lang="en-US" sz="4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2" name="AutoShape 8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3" name="AutoShape 10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4" name="AutoShape 12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" name="Picture 11" descr="Thanh dia My 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2400"/>
            <a:ext cx="8836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6019800"/>
            <a:ext cx="441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Quần thể cố đô Huế</a:t>
            </a:r>
          </a:p>
        </p:txBody>
      </p:sp>
      <p:pic>
        <p:nvPicPr>
          <p:cNvPr id="26626" name="Picture 7" descr="Kết quả hình ảnh cho quan the co do h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01700" y="5867400"/>
            <a:ext cx="7337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Động Phong Nha – Kẻ Bàng (Quảng Bình)</a:t>
            </a:r>
            <a:r>
              <a:rPr lang="en-US" sz="4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0" name="AutoShape 8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1" name="AutoShape 10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2" name="AutoShape 12" descr="Kết quả hình ảnh cho di tich mi son quang na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7653" name="Picture 2" descr="http://vtv1.vcmedia.vn/Uploaded/nguyenngan/2013_08_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884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95325" y="503238"/>
            <a:ext cx="692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u="sng">
                <a:solidFill>
                  <a:srgbClr val="C00000"/>
                </a:solidFill>
                <a:latin typeface="Times New Roman" pitchFamily="18" charset="0"/>
              </a:rPr>
              <a:t>Hoạt động 2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: Phát triển công nghiệp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77875" y="1412875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</a:rPr>
              <a:t>Câu hỏi</a:t>
            </a:r>
            <a:r>
              <a:rPr lang="en-US" sz="2800">
                <a:latin typeface="Times New Roman" pitchFamily="18" charset="0"/>
              </a:rPr>
              <a:t>: Hãy kể tên một số ngành công nghiệp có ở đồng bằng duyên hải miền Trung?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62000" y="2492375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- Ngành công nghiệp đóng tàu, sửa chữa tàu, sản xuất đường mía, đánh bắt và chế biến thủy hải sản, khai thác dầu khí…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4688" y="3905250"/>
            <a:ext cx="8029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</a:rPr>
              <a:t>Câu hỏi</a:t>
            </a:r>
            <a:r>
              <a:rPr lang="en-US" sz="2800">
                <a:latin typeface="Times New Roman" pitchFamily="18" charset="0"/>
              </a:rPr>
              <a:t>: Khi ngành công nghiệp phát triển thì có tác dụng gì đến đời sống của nhân dân?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- Giúp người dân có thêm việc làm và tăng thu nhập.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15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745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.VnArial</vt:lpstr>
      <vt:lpstr>.VnArial Narrow</vt:lpstr>
      <vt:lpstr>.VnTimeH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11: Quy trình sản xuất đường mía.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THỦ DẦU MỘT TRƯỜNG TIỂU HỌC TRẦN PHÚ</dc:title>
  <dc:creator>acer</dc:creator>
  <cp:lastModifiedBy>Administrator</cp:lastModifiedBy>
  <cp:revision>65</cp:revision>
  <dcterms:created xsi:type="dcterms:W3CDTF">2015-03-25T07:21:02Z</dcterms:created>
  <dcterms:modified xsi:type="dcterms:W3CDTF">2018-12-07T03:37:29Z</dcterms:modified>
</cp:coreProperties>
</file>