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382" r:id="rId3"/>
    <p:sldId id="409" r:id="rId4"/>
    <p:sldId id="522" r:id="rId5"/>
    <p:sldId id="483" r:id="rId6"/>
    <p:sldId id="530" r:id="rId7"/>
    <p:sldId id="520" r:id="rId8"/>
    <p:sldId id="521" r:id="rId9"/>
    <p:sldId id="486" r:id="rId10"/>
    <p:sldId id="524" r:id="rId11"/>
    <p:sldId id="525" r:id="rId12"/>
    <p:sldId id="527" r:id="rId13"/>
    <p:sldId id="528" r:id="rId14"/>
    <p:sldId id="535" r:id="rId15"/>
    <p:sldId id="537" r:id="rId16"/>
    <p:sldId id="538" r:id="rId17"/>
    <p:sldId id="536" r:id="rId18"/>
    <p:sldId id="539" r:id="rId19"/>
    <p:sldId id="540" r:id="rId20"/>
    <p:sldId id="541" r:id="rId21"/>
    <p:sldId id="45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CC00"/>
    <a:srgbClr val="0CE2E2"/>
    <a:srgbClr val="FF3399"/>
    <a:srgbClr val="CC0099"/>
    <a:srgbClr val="FFFF99"/>
    <a:srgbClr val="FFFF66"/>
    <a:srgbClr val="B2EEB3"/>
    <a:srgbClr val="24C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88810" autoAdjust="0"/>
  </p:normalViewPr>
  <p:slideViewPr>
    <p:cSldViewPr>
      <p:cViewPr varScale="1">
        <p:scale>
          <a:sx n="101" d="100"/>
          <a:sy n="101" d="100"/>
        </p:scale>
        <p:origin x="56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499F0-7ED0-4136-B859-49CB8F61CE4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8C4A5-7359-4096-9A65-FB111E8AB62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VĂN HỌC VÀ KHOA HỌC THỜI HẬU LÊ</a:t>
          </a:r>
          <a:endParaRPr lang="en-US"/>
        </a:p>
      </dgm:t>
    </dgm:pt>
    <dgm:pt modelId="{4F982CF7-8698-427B-9E31-D15546C19DA3}" type="parTrans" cxnId="{CE3879C7-DDEF-419A-846A-98F27D8AA318}">
      <dgm:prSet/>
      <dgm:spPr/>
      <dgm:t>
        <a:bodyPr/>
        <a:lstStyle/>
        <a:p>
          <a:endParaRPr lang="en-US"/>
        </a:p>
      </dgm:t>
    </dgm:pt>
    <dgm:pt modelId="{48D8EA81-0FFB-492F-AEBE-A53CA8032C64}" type="sibTrans" cxnId="{CE3879C7-DDEF-419A-846A-98F27D8AA318}">
      <dgm:prSet/>
      <dgm:spPr/>
      <dgm:t>
        <a:bodyPr/>
        <a:lstStyle/>
        <a:p>
          <a:endParaRPr lang="en-US"/>
        </a:p>
      </dgm:t>
    </dgm:pt>
    <dgm:pt modelId="{9DD212AA-89D9-4D6E-9192-4E2191A3D706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</a:rPr>
            <a:t>VĂN HỌC THỜI HẬU LÊ</a:t>
          </a:r>
          <a:endParaRPr lang="en-US">
            <a:solidFill>
              <a:sysClr val="windowText" lastClr="000000"/>
            </a:solidFill>
          </a:endParaRPr>
        </a:p>
      </dgm:t>
    </dgm:pt>
    <dgm:pt modelId="{118D8F06-7617-42BA-B8E2-7A0BC7BCB8DF}" type="parTrans" cxnId="{908531A0-0479-4240-8BE7-0670B4F25D59}">
      <dgm:prSet/>
      <dgm:spPr/>
      <dgm:t>
        <a:bodyPr/>
        <a:lstStyle/>
        <a:p>
          <a:endParaRPr lang="en-US"/>
        </a:p>
      </dgm:t>
    </dgm:pt>
    <dgm:pt modelId="{432EDB2F-99DE-456B-BDC6-E460C52E9A1F}" type="sibTrans" cxnId="{908531A0-0479-4240-8BE7-0670B4F25D59}">
      <dgm:prSet/>
      <dgm:spPr/>
      <dgm:t>
        <a:bodyPr/>
        <a:lstStyle/>
        <a:p>
          <a:endParaRPr lang="en-US"/>
        </a:p>
      </dgm:t>
    </dgm:pt>
    <dgm:pt modelId="{80EF8D68-97B5-479F-84E6-8B7D86B73AF9}">
      <dgm:prSet phldrT="[Text]"/>
      <dgm:spPr>
        <a:solidFill>
          <a:srgbClr val="00CC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</a:rPr>
            <a:t>KHOA HỌC THỜI HẬU LÊ</a:t>
          </a:r>
          <a:endParaRPr lang="en-US">
            <a:solidFill>
              <a:sysClr val="windowText" lastClr="000000"/>
            </a:solidFill>
          </a:endParaRPr>
        </a:p>
      </dgm:t>
    </dgm:pt>
    <dgm:pt modelId="{60BB936D-D928-44C4-961B-0F11DD8CB68F}" type="parTrans" cxnId="{5C9363E1-3117-40AD-A1D4-808EEB4C380E}">
      <dgm:prSet/>
      <dgm:spPr/>
      <dgm:t>
        <a:bodyPr/>
        <a:lstStyle/>
        <a:p>
          <a:endParaRPr lang="en-US"/>
        </a:p>
      </dgm:t>
    </dgm:pt>
    <dgm:pt modelId="{C749AB73-E990-45F4-B41B-346A4C680F11}" type="sibTrans" cxnId="{5C9363E1-3117-40AD-A1D4-808EEB4C380E}">
      <dgm:prSet/>
      <dgm:spPr/>
      <dgm:t>
        <a:bodyPr/>
        <a:lstStyle/>
        <a:p>
          <a:endParaRPr lang="en-US"/>
        </a:p>
      </dgm:t>
    </dgm:pt>
    <dgm:pt modelId="{5DC6893A-9E4B-42C0-A81A-1386683637E8}" type="pres">
      <dgm:prSet presAssocID="{8D6499F0-7ED0-4136-B859-49CB8F61CE4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793849-416B-4AE9-B8A5-A5B0A2C2683A}" type="pres">
      <dgm:prSet presAssocID="{9118C4A5-7359-4096-9A65-FB111E8AB62F}" presName="root" presStyleCnt="0">
        <dgm:presLayoutVars>
          <dgm:chMax/>
          <dgm:chPref val="4"/>
        </dgm:presLayoutVars>
      </dgm:prSet>
      <dgm:spPr/>
    </dgm:pt>
    <dgm:pt modelId="{8D7B405D-2866-4088-A62F-1A3995CFFFD8}" type="pres">
      <dgm:prSet presAssocID="{9118C4A5-7359-4096-9A65-FB111E8AB62F}" presName="rootComposite" presStyleCnt="0">
        <dgm:presLayoutVars/>
      </dgm:prSet>
      <dgm:spPr/>
    </dgm:pt>
    <dgm:pt modelId="{A3908BBF-A66C-48AA-8BA3-E790F33CF86B}" type="pres">
      <dgm:prSet presAssocID="{9118C4A5-7359-4096-9A65-FB111E8AB62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B1685C33-B691-4E09-BB46-954FBADCFD57}" type="pres">
      <dgm:prSet presAssocID="{9118C4A5-7359-4096-9A65-FB111E8AB62F}" presName="childShape" presStyleCnt="0">
        <dgm:presLayoutVars>
          <dgm:chMax val="0"/>
          <dgm:chPref val="0"/>
        </dgm:presLayoutVars>
      </dgm:prSet>
      <dgm:spPr/>
    </dgm:pt>
    <dgm:pt modelId="{563D857C-69CC-44A9-A1D0-14C71B6FBC43}" type="pres">
      <dgm:prSet presAssocID="{9DD212AA-89D9-4D6E-9192-4E2191A3D706}" presName="childComposite" presStyleCnt="0">
        <dgm:presLayoutVars>
          <dgm:chMax val="0"/>
          <dgm:chPref val="0"/>
        </dgm:presLayoutVars>
      </dgm:prSet>
      <dgm:spPr/>
    </dgm:pt>
    <dgm:pt modelId="{80BB0069-E1CD-4529-8EDD-47CD00798E34}" type="pres">
      <dgm:prSet presAssocID="{9DD212AA-89D9-4D6E-9192-4E2191A3D706}" presName="Image" presStyleLbl="node1" presStyleIdx="0" presStyleCnt="2" custLinFactNeighborY="-2875"/>
      <dgm:spPr>
        <a:solidFill>
          <a:srgbClr val="FFFF00"/>
        </a:solidFill>
        <a:ln>
          <a:solidFill>
            <a:schemeClr val="tx1"/>
          </a:solidFill>
        </a:ln>
      </dgm:spPr>
    </dgm:pt>
    <dgm:pt modelId="{F5BC825C-2FA4-48B2-A9DB-63A912138CC7}" type="pres">
      <dgm:prSet presAssocID="{9DD212AA-89D9-4D6E-9192-4E2191A3D706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E6AF8-C9B9-41AA-8825-8255F14B5E5D}" type="pres">
      <dgm:prSet presAssocID="{80EF8D68-97B5-479F-84E6-8B7D86B73AF9}" presName="childComposite" presStyleCnt="0">
        <dgm:presLayoutVars>
          <dgm:chMax val="0"/>
          <dgm:chPref val="0"/>
        </dgm:presLayoutVars>
      </dgm:prSet>
      <dgm:spPr/>
    </dgm:pt>
    <dgm:pt modelId="{2F7454E8-2268-4F08-BAF6-00BC5723FCBC}" type="pres">
      <dgm:prSet presAssocID="{80EF8D68-97B5-479F-84E6-8B7D86B73AF9}" presName="Image" presStyleLbl="node1" presStyleIdx="1" presStyleCnt="2"/>
      <dgm:spPr>
        <a:solidFill>
          <a:srgbClr val="00CC00"/>
        </a:solidFill>
        <a:ln>
          <a:solidFill>
            <a:schemeClr val="tx1"/>
          </a:solidFill>
        </a:ln>
      </dgm:spPr>
    </dgm:pt>
    <dgm:pt modelId="{D05EFEE0-1FCE-44F0-AC7D-88EA09A9F17F}" type="pres">
      <dgm:prSet presAssocID="{80EF8D68-97B5-479F-84E6-8B7D86B73AF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8531A0-0479-4240-8BE7-0670B4F25D59}" srcId="{9118C4A5-7359-4096-9A65-FB111E8AB62F}" destId="{9DD212AA-89D9-4D6E-9192-4E2191A3D706}" srcOrd="0" destOrd="0" parTransId="{118D8F06-7617-42BA-B8E2-7A0BC7BCB8DF}" sibTransId="{432EDB2F-99DE-456B-BDC6-E460C52E9A1F}"/>
    <dgm:cxn modelId="{5C9363E1-3117-40AD-A1D4-808EEB4C380E}" srcId="{9118C4A5-7359-4096-9A65-FB111E8AB62F}" destId="{80EF8D68-97B5-479F-84E6-8B7D86B73AF9}" srcOrd="1" destOrd="0" parTransId="{60BB936D-D928-44C4-961B-0F11DD8CB68F}" sibTransId="{C749AB73-E990-45F4-B41B-346A4C680F11}"/>
    <dgm:cxn modelId="{396B090D-D1CB-4FFE-8171-6DF877860115}" type="presOf" srcId="{9DD212AA-89D9-4D6E-9192-4E2191A3D706}" destId="{F5BC825C-2FA4-48B2-A9DB-63A912138CC7}" srcOrd="0" destOrd="0" presId="urn:microsoft.com/office/officeart/2008/layout/PictureAccentList"/>
    <dgm:cxn modelId="{79C900DA-9019-489D-A558-18DBF53652DF}" type="presOf" srcId="{80EF8D68-97B5-479F-84E6-8B7D86B73AF9}" destId="{D05EFEE0-1FCE-44F0-AC7D-88EA09A9F17F}" srcOrd="0" destOrd="0" presId="urn:microsoft.com/office/officeart/2008/layout/PictureAccentList"/>
    <dgm:cxn modelId="{19B3F0F5-0E14-4924-AFCA-4FE5FCC457BF}" type="presOf" srcId="{8D6499F0-7ED0-4136-B859-49CB8F61CE46}" destId="{5DC6893A-9E4B-42C0-A81A-1386683637E8}" srcOrd="0" destOrd="0" presId="urn:microsoft.com/office/officeart/2008/layout/PictureAccentList"/>
    <dgm:cxn modelId="{CE3879C7-DDEF-419A-846A-98F27D8AA318}" srcId="{8D6499F0-7ED0-4136-B859-49CB8F61CE46}" destId="{9118C4A5-7359-4096-9A65-FB111E8AB62F}" srcOrd="0" destOrd="0" parTransId="{4F982CF7-8698-427B-9E31-D15546C19DA3}" sibTransId="{48D8EA81-0FFB-492F-AEBE-A53CA8032C64}"/>
    <dgm:cxn modelId="{E601A58F-848D-47CC-8854-00E37DFD1FCF}" type="presOf" srcId="{9118C4A5-7359-4096-9A65-FB111E8AB62F}" destId="{A3908BBF-A66C-48AA-8BA3-E790F33CF86B}" srcOrd="0" destOrd="0" presId="urn:microsoft.com/office/officeart/2008/layout/PictureAccentList"/>
    <dgm:cxn modelId="{5AD61ED1-A151-4E30-AB10-D764A726CAC2}" type="presParOf" srcId="{5DC6893A-9E4B-42C0-A81A-1386683637E8}" destId="{D1793849-416B-4AE9-B8A5-A5B0A2C2683A}" srcOrd="0" destOrd="0" presId="urn:microsoft.com/office/officeart/2008/layout/PictureAccentList"/>
    <dgm:cxn modelId="{E9AA060A-E8BC-44AD-BC43-5BE16707C515}" type="presParOf" srcId="{D1793849-416B-4AE9-B8A5-A5B0A2C2683A}" destId="{8D7B405D-2866-4088-A62F-1A3995CFFFD8}" srcOrd="0" destOrd="0" presId="urn:microsoft.com/office/officeart/2008/layout/PictureAccentList"/>
    <dgm:cxn modelId="{E9406FA2-0440-47FB-8DA1-69AB62B2B345}" type="presParOf" srcId="{8D7B405D-2866-4088-A62F-1A3995CFFFD8}" destId="{A3908BBF-A66C-48AA-8BA3-E790F33CF86B}" srcOrd="0" destOrd="0" presId="urn:microsoft.com/office/officeart/2008/layout/PictureAccentList"/>
    <dgm:cxn modelId="{4CEF0AB6-6790-4D28-BBBC-63FF14A8C7B5}" type="presParOf" srcId="{D1793849-416B-4AE9-B8A5-A5B0A2C2683A}" destId="{B1685C33-B691-4E09-BB46-954FBADCFD57}" srcOrd="1" destOrd="0" presId="urn:microsoft.com/office/officeart/2008/layout/PictureAccentList"/>
    <dgm:cxn modelId="{386F9E84-1DB3-456D-BB89-6EACBD6EE9F1}" type="presParOf" srcId="{B1685C33-B691-4E09-BB46-954FBADCFD57}" destId="{563D857C-69CC-44A9-A1D0-14C71B6FBC43}" srcOrd="0" destOrd="0" presId="urn:microsoft.com/office/officeart/2008/layout/PictureAccentList"/>
    <dgm:cxn modelId="{A727A1F4-6915-4A6B-975E-A8E56469A975}" type="presParOf" srcId="{563D857C-69CC-44A9-A1D0-14C71B6FBC43}" destId="{80BB0069-E1CD-4529-8EDD-47CD00798E34}" srcOrd="0" destOrd="0" presId="urn:microsoft.com/office/officeart/2008/layout/PictureAccentList"/>
    <dgm:cxn modelId="{C35AA883-0526-4894-B055-725AFF741B93}" type="presParOf" srcId="{563D857C-69CC-44A9-A1D0-14C71B6FBC43}" destId="{F5BC825C-2FA4-48B2-A9DB-63A912138CC7}" srcOrd="1" destOrd="0" presId="urn:microsoft.com/office/officeart/2008/layout/PictureAccentList"/>
    <dgm:cxn modelId="{B726C95C-AC45-4D53-A2C6-158F0DFAF2AA}" type="presParOf" srcId="{B1685C33-B691-4E09-BB46-954FBADCFD57}" destId="{98DE6AF8-C9B9-41AA-8825-8255F14B5E5D}" srcOrd="1" destOrd="0" presId="urn:microsoft.com/office/officeart/2008/layout/PictureAccentList"/>
    <dgm:cxn modelId="{AB64A2D3-5465-4798-83E0-29AEB4E58648}" type="presParOf" srcId="{98DE6AF8-C9B9-41AA-8825-8255F14B5E5D}" destId="{2F7454E8-2268-4F08-BAF6-00BC5723FCBC}" srcOrd="0" destOrd="0" presId="urn:microsoft.com/office/officeart/2008/layout/PictureAccentList"/>
    <dgm:cxn modelId="{6701F409-2DE0-4072-A0F6-B4017A42F313}" type="presParOf" srcId="{98DE6AF8-C9B9-41AA-8825-8255F14B5E5D}" destId="{D05EFEE0-1FCE-44F0-AC7D-88EA09A9F1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08BBF-A66C-48AA-8BA3-E790F33CF86B}">
      <dsp:nvSpPr>
        <dsp:cNvPr id="0" name=""/>
        <dsp:cNvSpPr/>
      </dsp:nvSpPr>
      <dsp:spPr>
        <a:xfrm>
          <a:off x="0" y="450337"/>
          <a:ext cx="8839200" cy="128667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VĂN HỌC VÀ KHOA HỌC THỜI HẬU LÊ</a:t>
          </a:r>
          <a:endParaRPr lang="en-US" sz="4400" kern="1200"/>
        </a:p>
      </dsp:txBody>
      <dsp:txXfrm>
        <a:off x="37686" y="488023"/>
        <a:ext cx="8763828" cy="1211307"/>
      </dsp:txXfrm>
    </dsp:sp>
    <dsp:sp modelId="{80BB0069-E1CD-4529-8EDD-47CD00798E34}">
      <dsp:nvSpPr>
        <dsp:cNvPr id="0" name=""/>
        <dsp:cNvSpPr/>
      </dsp:nvSpPr>
      <dsp:spPr>
        <a:xfrm>
          <a:off x="0" y="1931626"/>
          <a:ext cx="1286679" cy="1286679"/>
        </a:xfrm>
        <a:prstGeom prst="roundRect">
          <a:avLst>
            <a:gd name="adj" fmla="val 1667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C825C-2FA4-48B2-A9DB-63A912138CC7}">
      <dsp:nvSpPr>
        <dsp:cNvPr id="0" name=""/>
        <dsp:cNvSpPr/>
      </dsp:nvSpPr>
      <dsp:spPr>
        <a:xfrm>
          <a:off x="1363879" y="1968618"/>
          <a:ext cx="7475320" cy="1286679"/>
        </a:xfrm>
        <a:prstGeom prst="roundRect">
          <a:avLst>
            <a:gd name="adj" fmla="val 1667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>
              <a:solidFill>
                <a:sysClr val="windowText" lastClr="000000"/>
              </a:solidFill>
            </a:rPr>
            <a:t>VĂN HỌC THỜI HẬU LÊ</a:t>
          </a:r>
          <a:endParaRPr lang="en-US" sz="4100" kern="1200">
            <a:solidFill>
              <a:sysClr val="windowText" lastClr="000000"/>
            </a:solidFill>
          </a:endParaRPr>
        </a:p>
      </dsp:txBody>
      <dsp:txXfrm>
        <a:off x="1426701" y="2031440"/>
        <a:ext cx="7349676" cy="1161035"/>
      </dsp:txXfrm>
    </dsp:sp>
    <dsp:sp modelId="{2F7454E8-2268-4F08-BAF6-00BC5723FCBC}">
      <dsp:nvSpPr>
        <dsp:cNvPr id="0" name=""/>
        <dsp:cNvSpPr/>
      </dsp:nvSpPr>
      <dsp:spPr>
        <a:xfrm>
          <a:off x="0" y="3409699"/>
          <a:ext cx="1286679" cy="1286679"/>
        </a:xfrm>
        <a:prstGeom prst="roundRect">
          <a:avLst>
            <a:gd name="adj" fmla="val 16670"/>
          </a:avLst>
        </a:prstGeom>
        <a:solidFill>
          <a:srgbClr val="00CC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EFEE0-1FCE-44F0-AC7D-88EA09A9F17F}">
      <dsp:nvSpPr>
        <dsp:cNvPr id="0" name=""/>
        <dsp:cNvSpPr/>
      </dsp:nvSpPr>
      <dsp:spPr>
        <a:xfrm>
          <a:off x="1363879" y="3409699"/>
          <a:ext cx="7475320" cy="1286679"/>
        </a:xfrm>
        <a:prstGeom prst="roundRect">
          <a:avLst>
            <a:gd name="adj" fmla="val 16670"/>
          </a:avLst>
        </a:prstGeom>
        <a:solidFill>
          <a:srgbClr val="00CC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>
              <a:solidFill>
                <a:sysClr val="windowText" lastClr="000000"/>
              </a:solidFill>
            </a:rPr>
            <a:t>KHOA HỌC THỜI HẬU LÊ</a:t>
          </a:r>
          <a:endParaRPr lang="en-US" sz="4100" kern="1200">
            <a:solidFill>
              <a:sysClr val="windowText" lastClr="000000"/>
            </a:solidFill>
          </a:endParaRPr>
        </a:p>
      </dsp:txBody>
      <dsp:txXfrm>
        <a:off x="1426701" y="3472521"/>
        <a:ext cx="7349676" cy="1161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07/12/2018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.gif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 MỪNG QUÝ THẦY CÔ VỀ DỰ GIỜ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" y="158115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BÀI GIẢNG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MÔN LỊCH SỬ LỚP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1481" y="2051308"/>
            <a:ext cx="3910799" cy="4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9843" y="2338908"/>
            <a:ext cx="3910799" cy="4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5050"/>
            <a:ext cx="8398324" cy="3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8398324" cy="3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590550"/>
            <a:ext cx="8763000" cy="447675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latin typeface="HP001 Kieu 5H" pitchFamily="34" charset="0"/>
                <a:cs typeface="Times New Roman" pitchFamily="18" charset="0"/>
              </a:rPr>
              <a:t>Côn Sơn nước chảy rì rầm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latin typeface="HP001 Kieu 5H" pitchFamily="34" charset="0"/>
                <a:cs typeface="Times New Roman" pitchFamily="18" charset="0"/>
              </a:rPr>
              <a:t>Ta nghe như tiếng đàn cầm bên </a:t>
            </a:r>
            <a:r>
              <a:rPr lang="en-US" sz="3000" smtClean="0">
                <a:latin typeface="HP001 Kieu 5H" pitchFamily="34" charset="0"/>
                <a:cs typeface="Times New Roman" pitchFamily="18" charset="0"/>
              </a:rPr>
              <a:t>tai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latin typeface="HP001 Kieu 5H" pitchFamily="34" charset="0"/>
                <a:cs typeface="Times New Roman" pitchFamily="18" charset="0"/>
              </a:rPr>
              <a:t>Côn Sơn có đá rêu phơi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latin typeface="HP001 Kieu 5H" pitchFamily="34" charset="0"/>
                <a:cs typeface="Times New Roman" pitchFamily="18" charset="0"/>
              </a:rPr>
              <a:t>Ta </a:t>
            </a:r>
            <a:r>
              <a:rPr lang="en-US" sz="3000">
                <a:latin typeface="HP001 Kieu 5H" pitchFamily="34" charset="0"/>
                <a:cs typeface="Times New Roman" pitchFamily="18" charset="0"/>
              </a:rPr>
              <a:t>ngồi trên đá như ngồi đệm êm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latin typeface="HP001 Kieu 5H" pitchFamily="34" charset="0"/>
                <a:cs typeface="Times New Roman" pitchFamily="18" charset="0"/>
              </a:rPr>
              <a:t>Trong </a:t>
            </a:r>
            <a:r>
              <a:rPr lang="en-US" sz="3000" smtClean="0">
                <a:latin typeface="HP001 Kieu 5H" pitchFamily="34" charset="0"/>
                <a:cs typeface="Times New Roman" pitchFamily="18" charset="0"/>
              </a:rPr>
              <a:t>ghềnh </a:t>
            </a:r>
            <a:r>
              <a:rPr lang="en-US" sz="3000">
                <a:latin typeface="HP001 Kieu 5H" pitchFamily="34" charset="0"/>
                <a:cs typeface="Times New Roman" pitchFamily="18" charset="0"/>
              </a:rPr>
              <a:t>thông mọc như nêm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latin typeface="HP001 Kieu 5H" pitchFamily="34" charset="0"/>
                <a:cs typeface="Times New Roman" pitchFamily="18" charset="0"/>
              </a:rPr>
              <a:t>Tìm nơi bóng mát ta lên ta nằm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latin typeface="HP001 Kieu 5H" pitchFamily="34" charset="0"/>
                <a:cs typeface="Times New Roman" pitchFamily="18" charset="0"/>
              </a:rPr>
              <a:t>Trong rừng có bóng trúc râm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latin typeface="HP001 Kieu 5H" pitchFamily="34" charset="0"/>
                <a:cs typeface="Times New Roman" pitchFamily="18" charset="0"/>
              </a:rPr>
              <a:t>Dưới màu xanh ngát ta ngâm thơ nhàn.</a:t>
            </a:r>
            <a:endParaRPr lang="en-US" sz="3000" dirty="0">
              <a:latin typeface="HP001 Kieu 5H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3563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HP001 Kieu 5H" pitchFamily="34" charset="0"/>
              </a:rPr>
              <a:t>Bài ca Côn Sơn</a:t>
            </a:r>
            <a:endParaRPr lang="en-US" sz="3200" b="1" dirty="0">
              <a:solidFill>
                <a:srgbClr val="0000CC"/>
              </a:solidFill>
              <a:latin typeface="HP001 Kieu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95883"/>
              </p:ext>
            </p:extLst>
          </p:nvPr>
        </p:nvGraphicFramePr>
        <p:xfrm>
          <a:off x="190499" y="128960"/>
          <a:ext cx="8801101" cy="480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1"/>
                <a:gridCol w="2057400"/>
                <a:gridCol w="5029200"/>
              </a:tblGrid>
              <a:tr h="516228"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giả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phẩm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Nội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28876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35255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+mj-lt"/>
                <a:cs typeface="Times New Roman" pitchFamily="18" charset="0"/>
              </a:rPr>
              <a:t>Nguyễn</a:t>
            </a:r>
            <a:r>
              <a:rPr lang="en-US" sz="3200" smtClean="0"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Trãi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912" y="1352550"/>
            <a:ext cx="191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alibri" pitchFamily="34" charset="0"/>
                <a:cs typeface="Calibri" pitchFamily="34" charset="0"/>
              </a:rPr>
              <a:t>Quốc âm thi tập</a:t>
            </a:r>
            <a:endParaRPr lang="vi-VN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66675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  <a:cs typeface="Times New Roman" pitchFamily="18" charset="0"/>
              </a:rPr>
              <a:t>Tâm sự của người muốn cống hiến cho đất nước nhưng không có cơ hội và không gặp người  có cùng chí hướng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912" y="3257550"/>
            <a:ext cx="1980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alibri" pitchFamily="34" charset="0"/>
                <a:cs typeface="Calibri" pitchFamily="34" charset="0"/>
              </a:rPr>
              <a:t>Hồng Đức quốc âm thi tập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457" y="3551932"/>
            <a:ext cx="4944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Calibri" pitchFamily="34" charset="0"/>
                <a:cs typeface="Calibri" pitchFamily="34" charset="0"/>
              </a:rPr>
              <a:t>Ca ngợi nhà Hậu Lê và công đức của nhà vua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1450" y="3221295"/>
            <a:ext cx="8801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7848" y="325755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Lê Thánh Tông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68042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0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919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0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4238"/>
              </p:ext>
            </p:extLst>
          </p:nvPr>
        </p:nvGraphicFramePr>
        <p:xfrm>
          <a:off x="190499" y="128960"/>
          <a:ext cx="8801101" cy="480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1"/>
                <a:gridCol w="2057400"/>
                <a:gridCol w="5029200"/>
              </a:tblGrid>
              <a:tr h="516228"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giả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phẩm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Nội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8876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81915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  <a:cs typeface="Times New Roman" pitchFamily="18" charset="0"/>
              </a:rPr>
              <a:t>Ngô Sĩ Liên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912" y="621090"/>
            <a:ext cx="1912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Calibri" pitchFamily="34" charset="0"/>
                <a:cs typeface="Calibri" pitchFamily="34" charset="0"/>
              </a:rPr>
              <a:t>Đại Việt </a:t>
            </a:r>
          </a:p>
          <a:p>
            <a:pPr algn="ctr"/>
            <a:r>
              <a:rPr lang="en-US" sz="2800" smtClean="0">
                <a:latin typeface="Calibri" pitchFamily="34" charset="0"/>
                <a:cs typeface="Calibri" pitchFamily="34" charset="0"/>
              </a:rPr>
              <a:t>sử kí </a:t>
            </a:r>
          </a:p>
          <a:p>
            <a:pPr algn="ctr"/>
            <a:r>
              <a:rPr lang="en-US" sz="2800" smtClean="0">
                <a:latin typeface="Calibri" pitchFamily="34" charset="0"/>
                <a:cs typeface="Calibri" pitchFamily="34" charset="0"/>
              </a:rPr>
              <a:t>toàn thư</a:t>
            </a:r>
            <a:endParaRPr lang="vi-VN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62109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Calibri" pitchFamily="34" charset="0"/>
                <a:cs typeface="Calibri" pitchFamily="34" charset="0"/>
              </a:rPr>
              <a:t>Ghi lại lịch sử nước ta từ đầu thời Hùng Vương đến đầu thời Hậu Lê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945397"/>
            <a:ext cx="216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Calibri" pitchFamily="34" charset="0"/>
                <a:cs typeface="Calibri" pitchFamily="34" charset="0"/>
              </a:rPr>
              <a:t>Lam Sơn thực lục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1" y="1955815"/>
            <a:ext cx="4800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Calibri" pitchFamily="34" charset="0"/>
                <a:cs typeface="Calibri" pitchFamily="34" charset="0"/>
              </a:rPr>
              <a:t>Diễn  biến cuộc khởi nghĩa Lam Sơn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912" y="3420130"/>
            <a:ext cx="198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Calibri" pitchFamily="34" charset="0"/>
                <a:cs typeface="Calibri" pitchFamily="34" charset="0"/>
              </a:rPr>
              <a:t>Dư địa chí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3360" y="2840325"/>
            <a:ext cx="50544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>
                <a:latin typeface="Calibri" pitchFamily="34" charset="0"/>
                <a:cs typeface="Calibri" pitchFamily="34" charset="0"/>
              </a:rPr>
              <a:t>Xác định rõ lãnh thổ quốc gia, nêu lên những tài nguyên, sản phẩm phong phú của đất nước và một số phong tục tập quán của nhân dân ta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2870" y="1962150"/>
            <a:ext cx="87887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7091" y="241935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 smtClean="0">
                <a:latin typeface="+mj-lt"/>
                <a:cs typeface="Times New Roman" pitchFamily="18" charset="0"/>
              </a:rPr>
              <a:t>Nguyễn</a:t>
            </a:r>
            <a:r>
              <a:rPr lang="en-US" sz="2800" smtClean="0"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smtClean="0">
                <a:latin typeface="+mj-lt"/>
                <a:cs typeface="Times New Roman" pitchFamily="18" charset="0"/>
              </a:rPr>
              <a:t>Trãi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05000" y="2871751"/>
            <a:ext cx="708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" y="0"/>
            <a:ext cx="4568042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4102"/>
            <a:ext cx="4572001" cy="5157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0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54513"/>
              </p:ext>
            </p:extLst>
          </p:nvPr>
        </p:nvGraphicFramePr>
        <p:xfrm>
          <a:off x="190499" y="128960"/>
          <a:ext cx="8801101" cy="480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1"/>
                <a:gridCol w="2514600"/>
                <a:gridCol w="3733800"/>
              </a:tblGrid>
              <a:tr h="516228"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giả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phẩm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Nội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8876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7848" y="115691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Lương </a:t>
            </a:r>
          </a:p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Thế Vinh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147" y="1164085"/>
            <a:ext cx="191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alibri" pitchFamily="34" charset="0"/>
                <a:cs typeface="Calibri" pitchFamily="34" charset="0"/>
              </a:rPr>
              <a:t>Đại thành toán pháp</a:t>
            </a:r>
            <a:endParaRPr lang="vi-VN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41030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  <a:cs typeface="Times New Roman" pitchFamily="18" charset="0"/>
              </a:rPr>
              <a:t>Kiến thức toán học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8771" y="3409950"/>
            <a:ext cx="269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alibri" pitchFamily="34" charset="0"/>
                <a:cs typeface="Calibri" pitchFamily="34" charset="0"/>
              </a:rPr>
              <a:t>Hải thượng y tông tâm lĩnh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58737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Calibri" pitchFamily="34" charset="0"/>
                <a:cs typeface="Calibri" pitchFamily="34" charset="0"/>
              </a:rPr>
              <a:t>Kiến thức y học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1450" y="2952750"/>
            <a:ext cx="8801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7848" y="3257550"/>
            <a:ext cx="231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Lê Hữu Trác</a:t>
            </a:r>
          </a:p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(Hải Thượng Lãn Ông)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5019304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e-huu-tr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94" y="1"/>
            <a:ext cx="415240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-huu-t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"/>
            <a:ext cx="52577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8862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7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0100" y="1391406"/>
            <a:ext cx="7543800" cy="28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+mj-lt"/>
                <a:cs typeface="Arial" pitchFamily="34" charset="0"/>
              </a:rPr>
              <a:t>VĂN HỌC VÀ KHOA HỌC THỜI HẬU LÊ</a:t>
            </a:r>
            <a:endParaRPr lang="en-US" sz="4000" b="1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450" y="244554"/>
            <a:ext cx="270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Bài</a:t>
            </a:r>
            <a:r>
              <a:rPr lang="en-US" sz="4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 22</a:t>
            </a:r>
            <a:endParaRPr lang="en-US" sz="2400" b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HP001 5Ha" pitchFamily="34" charset="-127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6" name="Picture 9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8398324" cy="3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8398324" cy="3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43557" y="2262708"/>
            <a:ext cx="3910799" cy="4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7444" y="2338908"/>
            <a:ext cx="3910799" cy="4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343400" y="22669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416" y="3429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389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226" y="1348699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314" y="1025996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750703" y="305906"/>
            <a:ext cx="5669280" cy="201168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vi-VN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16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761221"/>
              </p:ext>
            </p:extLst>
          </p:nvPr>
        </p:nvGraphicFramePr>
        <p:xfrm>
          <a:off x="152400" y="-3216"/>
          <a:ext cx="8839200" cy="514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448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1</a:t>
            </a:r>
            <a:endParaRPr lang="en-US" sz="4000"/>
          </a:p>
        </p:txBody>
      </p:sp>
      <p:sp>
        <p:nvSpPr>
          <p:cNvPr id="11" name="TextBox 10"/>
          <p:cNvSpPr txBox="1"/>
          <p:nvPr/>
        </p:nvSpPr>
        <p:spPr>
          <a:xfrm>
            <a:off x="381000" y="36926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2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0972412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18084"/>
              </p:ext>
            </p:extLst>
          </p:nvPr>
        </p:nvGraphicFramePr>
        <p:xfrm>
          <a:off x="190499" y="128960"/>
          <a:ext cx="8801101" cy="480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1"/>
                <a:gridCol w="2057400"/>
                <a:gridCol w="5029200"/>
              </a:tblGrid>
              <a:tr h="516228"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giả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Tác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phẩm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Nội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28876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400" baseline="0" dirty="0" smtClean="0"/>
                    </a:p>
                    <a:p>
                      <a:endParaRPr lang="vi-VN" sz="1400" baseline="0" dirty="0" smtClean="0"/>
                    </a:p>
                  </a:txBody>
                  <a:tcPr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027333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+mj-lt"/>
                <a:cs typeface="Times New Roman" pitchFamily="18" charset="0"/>
              </a:rPr>
              <a:t>Nguyễn</a:t>
            </a:r>
            <a:r>
              <a:rPr lang="en-US" sz="3200" smtClean="0"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Trãi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912" y="819150"/>
            <a:ext cx="191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Calibri" pitchFamily="34" charset="0"/>
                <a:cs typeface="Calibri" pitchFamily="34" charset="0"/>
              </a:rPr>
              <a:t>Bình </a:t>
            </a:r>
            <a:r>
              <a:rPr lang="vi-VN" sz="3200" smtClean="0">
                <a:latin typeface="Calibri" pitchFamily="34" charset="0"/>
                <a:cs typeface="Calibri" pitchFamily="34" charset="0"/>
              </a:rPr>
              <a:t>Ngô </a:t>
            </a:r>
            <a:endParaRPr lang="en-US" sz="320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3200" smtClean="0">
                <a:latin typeface="Calibri" pitchFamily="34" charset="0"/>
                <a:cs typeface="Calibri" pitchFamily="34" charset="0"/>
              </a:rPr>
              <a:t>đại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cáo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66675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 smtClean="0">
                <a:latin typeface="Calibri" pitchFamily="34" charset="0"/>
                <a:cs typeface="Calibri" pitchFamily="34" charset="0"/>
              </a:rPr>
              <a:t>Phản ánh khi phách anh hùng và niềm tự hào chân chính của dân tộc.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2104132"/>
            <a:ext cx="216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Calibri" pitchFamily="34" charset="0"/>
                <a:cs typeface="Calibri" pitchFamily="34" charset="0"/>
              </a:rPr>
              <a:t>Chí </a:t>
            </a:r>
            <a:r>
              <a:rPr lang="vi-VN" sz="3200" smtClean="0">
                <a:latin typeface="Calibri" pitchFamily="34" charset="0"/>
                <a:cs typeface="Calibri" pitchFamily="34" charset="0"/>
              </a:rPr>
              <a:t>linh </a:t>
            </a:r>
            <a:endParaRPr lang="en-US" sz="320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3200" smtClean="0">
                <a:latin typeface="Calibri" pitchFamily="34" charset="0"/>
                <a:cs typeface="Calibri" pitchFamily="34" charset="0"/>
              </a:rPr>
              <a:t>sơn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phú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1" y="2114550"/>
            <a:ext cx="480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 smtClean="0">
                <a:latin typeface="Calibri" pitchFamily="34" charset="0"/>
                <a:cs typeface="Calibri" pitchFamily="34" charset="0"/>
              </a:rPr>
              <a:t>Nói lên tâm sự của Nguyễn Trãi khi sống ở Côn Sơn.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912" y="3257550"/>
            <a:ext cx="1980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latin typeface="Calibri" pitchFamily="34" charset="0"/>
                <a:cs typeface="Calibri" pitchFamily="34" charset="0"/>
              </a:rPr>
              <a:t>Ức trai </a:t>
            </a:r>
            <a:endParaRPr lang="en-US" sz="320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3200" smtClean="0">
                <a:latin typeface="Calibri" pitchFamily="34" charset="0"/>
                <a:cs typeface="Calibri" pitchFamily="34" charset="0"/>
              </a:rPr>
              <a:t>thi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tập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(105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7507" y="3107135"/>
            <a:ext cx="4944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alibri" pitchFamily="34" charset="0"/>
                <a:cs typeface="Calibri" pitchFamily="34" charset="0"/>
              </a:rPr>
              <a:t>Tâm sự của những người muốn đem tài năng , trí tuệ ra giúp cho đất nước, cho dân nhưng bị một số quan lại ghen ghét, vùi dập.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05000" y="3107135"/>
            <a:ext cx="708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05000" y="2114550"/>
            <a:ext cx="708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3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5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7952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52" y="0"/>
            <a:ext cx="3436048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038" y="4400550"/>
            <a:ext cx="2318778" cy="5804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</a:rPr>
              <a:t>Bình Ngô đại cáo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battrang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QuocAmThiTap-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8414" y="4324350"/>
            <a:ext cx="2209800" cy="685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smtClean="0">
                <a:solidFill>
                  <a:schemeClr val="tx1"/>
                </a:solidFill>
              </a:rPr>
              <a:t>Chữ Nôm</a:t>
            </a: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312227"/>
            <a:ext cx="1905000" cy="685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smtClean="0">
                <a:solidFill>
                  <a:schemeClr val="tx1"/>
                </a:solidFill>
              </a:rPr>
              <a:t>Chữ Hán</a:t>
            </a:r>
            <a:endParaRPr lang="en-US" sz="3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7176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666750"/>
            <a:ext cx="8763000" cy="44005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Việc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nhân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nghĩa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cốt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yên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dân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Quân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điếu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phạt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lo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trừ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bạo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Như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Đại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Việt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từ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trước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Vốn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xưng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nền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văn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hiến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đã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err="1" smtClean="0">
                <a:latin typeface="+mj-lt"/>
                <a:cs typeface="Times New Roman" pitchFamily="18" charset="0"/>
              </a:rPr>
              <a:t>lâu</a:t>
            </a:r>
            <a:r>
              <a:rPr lang="en-US" sz="2400" smtClean="0">
                <a:latin typeface="+mj-lt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en-US" sz="2400" smtClean="0">
                <a:latin typeface="+mj-lt"/>
                <a:cs typeface="Times New Roman" pitchFamily="18" charset="0"/>
              </a:rPr>
              <a:t>Núi sông bờ cõi đã chia</a:t>
            </a:r>
          </a:p>
          <a:p>
            <a:pPr>
              <a:buNone/>
            </a:pPr>
            <a:r>
              <a:rPr lang="en-US" sz="2400" smtClean="0">
                <a:latin typeface="+mj-lt"/>
                <a:cs typeface="Times New Roman" pitchFamily="18" charset="0"/>
              </a:rPr>
              <a:t>Phong </a:t>
            </a:r>
            <a:r>
              <a:rPr lang="en-US" sz="2400" err="1" smtClean="0">
                <a:latin typeface="+mj-lt"/>
                <a:cs typeface="Times New Roman" pitchFamily="18" charset="0"/>
              </a:rPr>
              <a:t>tục</a:t>
            </a:r>
            <a:r>
              <a:rPr lang="en-US" sz="2400" smtClean="0">
                <a:latin typeface="+mj-lt"/>
                <a:cs typeface="Times New Roman" pitchFamily="18" charset="0"/>
              </a:rPr>
              <a:t> Bắc - Nam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cũng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err="1" smtClean="0">
                <a:latin typeface="+mj-lt"/>
                <a:cs typeface="Times New Roman" pitchFamily="18" charset="0"/>
              </a:rPr>
              <a:t>khác</a:t>
            </a:r>
            <a:r>
              <a:rPr lang="en-US" sz="2400" smtClean="0">
                <a:latin typeface="+mj-lt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en-US" sz="2400" smtClean="0">
                <a:latin typeface="+mj-lt"/>
                <a:cs typeface="Times New Roman" pitchFamily="18" charset="0"/>
              </a:rPr>
              <a:t>Từ Triệu, Đinh, Lý, Trần bao đời xây nền độc lập</a:t>
            </a:r>
          </a:p>
          <a:p>
            <a:pPr>
              <a:buNone/>
            </a:pPr>
            <a:r>
              <a:rPr lang="en-US" sz="2400" smtClean="0">
                <a:latin typeface="+mj-lt"/>
                <a:cs typeface="Times New Roman" pitchFamily="18" charset="0"/>
              </a:rPr>
              <a:t>Cùng Hán, Đường, Tống, Nguyên mỗi bên hùng cứ một phương</a:t>
            </a:r>
          </a:p>
          <a:p>
            <a:pPr>
              <a:buNone/>
            </a:pPr>
            <a:r>
              <a:rPr lang="en-US" sz="2400" smtClean="0">
                <a:latin typeface="+mj-lt"/>
                <a:cs typeface="Times New Roman" pitchFamily="18" charset="0"/>
              </a:rPr>
              <a:t>Tuy mạnh yếu có lúc khác nhau</a:t>
            </a:r>
          </a:p>
          <a:p>
            <a:pPr>
              <a:buNone/>
            </a:pPr>
            <a:r>
              <a:rPr lang="en-US" sz="2400" smtClean="0">
                <a:latin typeface="+mj-lt"/>
                <a:cs typeface="Times New Roman" pitchFamily="18" charset="0"/>
              </a:rPr>
              <a:t>Song hào kiệt đời nào cũng có...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3335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HP001 Kieu 5H" pitchFamily="34" charset="0"/>
              </a:rPr>
              <a:t>Bình Ngô đại cáo</a:t>
            </a:r>
            <a:endParaRPr lang="en-US" sz="2800" b="1" dirty="0">
              <a:solidFill>
                <a:srgbClr val="FF0000"/>
              </a:solidFill>
              <a:latin typeface="HP001 Kieu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464</Words>
  <Application>Microsoft Office PowerPoint</Application>
  <PresentationFormat>On-screen Show (16:9)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HP001 5Ha</vt:lpstr>
      <vt:lpstr>HP001 Kieu 5H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350</cp:revision>
  <dcterms:created xsi:type="dcterms:W3CDTF">2014-09-16T11:54:17Z</dcterms:created>
  <dcterms:modified xsi:type="dcterms:W3CDTF">2018-12-07T02:45:12Z</dcterms:modified>
</cp:coreProperties>
</file>