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46EDF-3168-40D7-8468-3097AD58167E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F20F1-7846-4CA3-9D1C-27B22AAA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F20F1-7846-4CA3-9D1C-27B22AAA62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6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6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1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30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076D846-A396-4E1C-B42C-E1D90859A5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36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5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3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6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7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1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5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6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5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7C01E-728F-4103-8442-C4A6DF2EADF4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AFF50-2FCE-4912-8FBB-FDBDBE5B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11" Type="http://schemas.openxmlformats.org/officeDocument/2006/relationships/image" Target="../media/image6.gif"/><Relationship Id="rId5" Type="http://schemas.openxmlformats.org/officeDocument/2006/relationships/image" Target="../media/image2.gif"/><Relationship Id="rId10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TTH\Desktop\THI%20GIANG%202510\file%20nghe%20unit%208\&#273;&#7847;u%20b&#224;i.mp3" TargetMode="External"/><Relationship Id="rId1" Type="http://schemas.openxmlformats.org/officeDocument/2006/relationships/audio" Target="file:///C:\Users\TTH\Desktop\THI%20GIANG%202510\file%20nghe%20unit%208\MON%20HOV.mp3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TTH\Desktop\THI%20GIANG%202510\file%20nghe%20unit%208\toan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TTH\Desktop\THI%20GIANG%202510\file%20nghe%20unit%208\khoa%20hoc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TTH\Desktop\THI%20GIANG%202510\file%20nghe%20unit%208\tin%20hoc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TTH\Desktop\THI%20GIANG%202510\file%20nghe%20unit%208\tieng%20viet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TTH\Desktop\THI%20GIANG%202510\file%20nghe%20unit%208\mi%20thu&#7853;t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TTH\Desktop\THI%20GIANG%202510\file%20nghe%20unit%208\&#226;m%20nh&#7841;c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TTH\Desktop\THI%20GIANG%202510\file%20nghe%20unit%208\TIENG%20ANH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9.jpeg"/><Relationship Id="rId21" Type="http://schemas.openxmlformats.org/officeDocument/2006/relationships/image" Target="../media/image2.gif"/><Relationship Id="rId7" Type="http://schemas.openxmlformats.org/officeDocument/2006/relationships/slide" Target="slide19.xml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audio" Target="../media/audio3.wav"/><Relationship Id="rId16" Type="http://schemas.openxmlformats.org/officeDocument/2006/relationships/image" Target="../media/image16.jpeg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11.jpeg"/><Relationship Id="rId5" Type="http://schemas.openxmlformats.org/officeDocument/2006/relationships/slide" Target="slide20.xml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slide" Target="slide21.xml"/><Relationship Id="rId9" Type="http://schemas.openxmlformats.org/officeDocument/2006/relationships/slide" Target="slide8.xml"/><Relationship Id="rId14" Type="http://schemas.openxmlformats.org/officeDocument/2006/relationships/image" Target="../media/image14.jpeg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TTH\Desktop\THI%20GIANG%202510\file%20nghe%20unit%208\look,%20listen%20and%20r&#234;pat.mp3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TTH\Desktop\THI%20GIANG%202510\file%20nghe%20unit%208\c.mp3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0" descr="flowe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18" y="5451929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06" name="Picture 38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150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07" name="Picture 39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943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08" name="Picture 40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56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09" name="Picture 41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791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11" name="Picture 43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386" y="244732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12" name="Picture 44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13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01625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15" name="Picture 47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78" y="384175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4373" name="Object 5"/>
          <p:cNvGraphicFramePr>
            <a:graphicFrameLocks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8138985"/>
              </p:ext>
            </p:extLst>
          </p:nvPr>
        </p:nvGraphicFramePr>
        <p:xfrm>
          <a:off x="7160305" y="1514702"/>
          <a:ext cx="35877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7" imgW="349560" imgH="918360" progId="CorelDRAW.Graphic.12">
                  <p:embed/>
                </p:oleObj>
              </mc:Choice>
              <mc:Fallback>
                <p:oleObj name="CorelDRAW" r:id="rId7" imgW="349560" imgH="91836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0305" y="1514702"/>
                        <a:ext cx="358775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123" name="Picture 59" descr="4-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18373">
            <a:off x="924605" y="2961746"/>
            <a:ext cx="1828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24" name="Picture 60" descr="Tieng Anh 4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4787">
            <a:off x="1412312" y="3340747"/>
            <a:ext cx="1752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71" y="152400"/>
            <a:ext cx="7162800" cy="2184634"/>
          </a:xfrm>
        </p:spPr>
      </p:pic>
      <p:pic>
        <p:nvPicPr>
          <p:cNvPr id="37" name="Picture 30" descr="flowe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78" y="914400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0" descr="flowe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771" y="3200400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0" descr="flowe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79" y="3200400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0" descr="flowe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3150507"/>
            <a:ext cx="1123950" cy="1524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13" y="1492250"/>
            <a:ext cx="1123950" cy="1524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04" y="3667578"/>
            <a:ext cx="1123950" cy="1524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0" y="186871"/>
            <a:ext cx="1123950" cy="1524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24" y="1575034"/>
            <a:ext cx="1123950" cy="1524000"/>
          </a:xfrm>
          <a:prstGeom prst="rect">
            <a:avLst/>
          </a:prstGeom>
        </p:spPr>
      </p:pic>
      <p:pic>
        <p:nvPicPr>
          <p:cNvPr id="49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323" y="4999263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83" y="252095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18" y="4407807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5848350"/>
            <a:ext cx="98298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54977"/>
      </p:ext>
    </p:extLst>
  </p:cSld>
  <p:clrMapOvr>
    <a:masterClrMapping/>
  </p:clrMapOvr>
  <p:transition>
    <p:checke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1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1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1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14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14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4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14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36296 C 0.00573 -0.39027 0.02205 -0.29189 0.04635 -0.29189 C 0.07361 -0.29189 0.04253 -0.40092 0.05139 -0.37337 C 0.05885 -0.37916 0.07257 -0.30347 0.08732 -0.29189 C 0.09722 -0.29421 0.10486 -0.38819 0.11285 -0.38819 C 0.12396 -0.40023 0.12344 -0.29606 0.13594 -0.29189 C 0.14479 -0.29236 0.15764 -0.39027 0.16666 -0.39189 C 0.18107 -0.41319 0.17847 -0.29884 0.18958 -0.30277 C 0.19531 -0.30231 0.19774 -0.38958 0.20486 -0.38819 C 0.21232 -0.38703 0.22552 -0.29375 0.23298 -0.2956 C 0.25712 -0.2956 0.24114 -0.42662 0.25069 -0.39953 C 0.26007 -0.40625 0.26632 -0.32685 0.27882 -0.31041 C 0.28837 -0.30995 0.3 -0.39629 0.30712 -0.39583 C 0.31701 -0.40787 0.31128 -0.31203 0.32257 -0.30671 C 0.32934 -0.30717 0.34062 -0.4 0.34826 -0.39953 C 0.35729 -0.40787 0.3566 -0.3 0.36875 -0.30277 C 0.37413 -0.30231 0.37465 -0.39583 0.38142 -0.39583 C 0.38837 -0.39583 0.40243 -0.30277 0.40937 -0.30277 C 0.4191 -0.29189 0.41528 -0.38564 0.425 -0.39583 C 0.43298 -0.39629 0.44861 -0.30694 0.45816 -0.30671 C 0.46996 -0.27615 0.45052 -0.39444 0.48125 -0.39444 C 0.48958 -0.39375 0.49809 -0.31435 0.51198 -0.30925 C 0.52014 -0.31041 0.52222 -0.40439 0.53194 -0.40185 C 0.54392 -0.4206 0.55729 -0.29189 0.57031 -0.29421 C 0.5783 -0.29189 0.56962 -0.38657 0.5783 -0.38703 C 0.5868 -0.3875 0.61337 -0.29652 0.62153 -0.29768 C 0.64618 -0.29768 0.61753 -0.42175 0.62708 -0.39444 C 0.63559 -0.39861 0.64705 -0.328 0.66041 -0.31273 C 0.6717 -0.31273 0.68698 -0.39884 0.69601 -0.39444 C 0.70677 -0.38495 0.70642 -0.3331 0.71406 -0.28472 C 0.72569 -0.28171 0.75712 -0.37384 0.76545 -0.37384 C 0.77344 -0.37384 0.75416 -0.28657 0.76267 -0.28472 C 0.77118 -0.2831 0.8066 -0.36481 0.81649 -0.36296 C 0.82621 -0.36134 0.8118 -0.27314 0.8217 -0.27361 C 0.83142 -0.27407 0.86076 -0.37268 0.87535 -0.36666 C 0.88976 -0.36064 0.90364 -0.27268 0.90868 -0.23703 C 0.91371 -0.20069 0.91267 -0.19398 0.9059 -0.15138 C 0.8993 -0.10856 0.87413 -0.03449 0.86771 0.01899 C 0.86111 0.07292 0.87326 0.11713 0.86771 0.17153 C 0.86198 0.22593 0.86059 0.40394 0.83437 0.34607 " pathEditMode="relative" rAng="0" ptsTypes="fffafafaaffafafaafaffafaaffafaaaaaaaaaaf">
                                      <p:cBhvr>
                                        <p:cTn id="30" dur="10000" fill="hold"/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3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9478 00_00_00-00_00_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153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ts val="3500"/>
              </a:lnSpc>
              <a:spcBef>
                <a:spcPct val="50000"/>
              </a:spcBef>
            </a:pPr>
            <a:r>
              <a:rPr lang="en-US" sz="2500">
                <a:latin typeface="Comic Sans MS" pitchFamily="66" charset="0"/>
              </a:rPr>
              <a:t>Wednesday, 25</a:t>
            </a:r>
            <a:r>
              <a:rPr lang="en-US" sz="2500" baseline="30000">
                <a:latin typeface="Comic Sans MS" pitchFamily="66" charset="0"/>
              </a:rPr>
              <a:t>th</a:t>
            </a:r>
            <a:r>
              <a:rPr lang="en-US" sz="2500">
                <a:latin typeface="Comic Sans MS" pitchFamily="66" charset="0"/>
              </a:rPr>
              <a:t> October 2017</a:t>
            </a: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04800" y="762000"/>
            <a:ext cx="8458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000" b="1">
                <a:latin typeface="Comic Sans MS" pitchFamily="66" charset="0"/>
              </a:rPr>
              <a:t>Unit 8: What subjects do you have today?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819400" y="13716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/>
              <a:t>Lesson 1: P1, 2</a:t>
            </a:r>
          </a:p>
        </p:txBody>
      </p:sp>
      <p:pic>
        <p:nvPicPr>
          <p:cNvPr id="133125" name="Picture 5" descr="books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620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1676400" y="22860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Vocabulary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0" y="3276600"/>
            <a:ext cx="533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Comic Sans MS" pitchFamily="66" charset="0"/>
              </a:rPr>
              <a:t> Subjects: Các môn học</a:t>
            </a:r>
          </a:p>
        </p:txBody>
      </p:sp>
      <p:pic>
        <p:nvPicPr>
          <p:cNvPr id="133130" name="Picture 10" descr="sgk 4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057400"/>
            <a:ext cx="3276600" cy="3286125"/>
          </a:xfrm>
        </p:spPr>
      </p:pic>
      <p:pic>
        <p:nvPicPr>
          <p:cNvPr id="133139" name="MON HOV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0" name="đầu bà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6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" fill="hold"/>
                                        <p:tgtEl>
                                          <p:spTgt spid="133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39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40"/>
                </p:tgtEl>
              </p:cMediaNode>
            </p:audio>
          </p:childTnLst>
        </p:cTn>
      </p:par>
    </p:tnLst>
    <p:bldLst>
      <p:bldP spid="1331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153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ts val="3500"/>
              </a:lnSpc>
              <a:spcBef>
                <a:spcPct val="50000"/>
              </a:spcBef>
            </a:pPr>
            <a:r>
              <a:rPr lang="en-US" sz="2800" i="1">
                <a:latin typeface="Times New Roman" pitchFamily="18" charset="0"/>
              </a:rPr>
              <a:t>Wednesday, 25</a:t>
            </a:r>
            <a:r>
              <a:rPr lang="en-US" sz="2800" i="1" baseline="30000">
                <a:latin typeface="Times New Roman" pitchFamily="18" charset="0"/>
              </a:rPr>
              <a:t>th</a:t>
            </a:r>
            <a:r>
              <a:rPr lang="en-US" sz="2800" i="1">
                <a:latin typeface="Times New Roman" pitchFamily="18" charset="0"/>
              </a:rPr>
              <a:t> October 2017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7200" y="838200"/>
            <a:ext cx="8382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000" b="1">
                <a:latin typeface="Comic Sans MS" pitchFamily="66" charset="0"/>
              </a:rPr>
              <a:t>Unit 8: What subjects do you have today?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048000" y="13716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Lesson 1: P1, 2</a:t>
            </a:r>
          </a:p>
        </p:txBody>
      </p:sp>
      <p:pic>
        <p:nvPicPr>
          <p:cNvPr id="87046" name="Picture 6" descr="book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620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676400" y="22860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Vocabulary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457200" y="3810000"/>
            <a:ext cx="396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 </a:t>
            </a:r>
            <a:r>
              <a:rPr lang="en-US" sz="3600">
                <a:latin typeface="Comic Sans MS" pitchFamily="66" charset="0"/>
              </a:rPr>
              <a:t>Maths: Toán</a:t>
            </a:r>
          </a:p>
        </p:txBody>
      </p:sp>
      <p:pic>
        <p:nvPicPr>
          <p:cNvPr id="87051" name="Picture 5" descr="IMG_9709"/>
          <p:cNvPicPr>
            <a:picLocks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743200"/>
            <a:ext cx="2541588" cy="2519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55" name="to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8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55"/>
                </p:tgtEl>
              </p:cMediaNode>
            </p:audio>
          </p:childTnLst>
        </p:cTn>
      </p:par>
    </p:tnLst>
    <p:bldLst>
      <p:bldP spid="870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153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ts val="3500"/>
              </a:lnSpc>
              <a:spcBef>
                <a:spcPct val="50000"/>
              </a:spcBef>
            </a:pPr>
            <a:r>
              <a:rPr lang="en-US" sz="2500">
                <a:latin typeface="Comic Sans MS" pitchFamily="66" charset="0"/>
              </a:rPr>
              <a:t>Wednesday, 25</a:t>
            </a:r>
            <a:r>
              <a:rPr lang="en-US" sz="2500" baseline="30000">
                <a:latin typeface="Comic Sans MS" pitchFamily="66" charset="0"/>
              </a:rPr>
              <a:t>th</a:t>
            </a:r>
            <a:r>
              <a:rPr lang="en-US" sz="2500">
                <a:latin typeface="Comic Sans MS" pitchFamily="66" charset="0"/>
              </a:rPr>
              <a:t> October 2017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8382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000" b="1">
                <a:latin typeface="Comic Sans MS" pitchFamily="66" charset="0"/>
              </a:rPr>
              <a:t>Unit 8: What subjects do you have today?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438400" y="15240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/>
              <a:t>Lesson 1: P1, 2</a:t>
            </a:r>
          </a:p>
        </p:txBody>
      </p:sp>
      <p:pic>
        <p:nvPicPr>
          <p:cNvPr id="89094" name="Picture 6" descr="book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620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1676400" y="22860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Vocabulary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228600" y="3276600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Comic Sans MS" pitchFamily="66" charset="0"/>
              </a:rPr>
              <a:t> Science: Khoa học</a:t>
            </a:r>
          </a:p>
        </p:txBody>
      </p:sp>
      <p:pic>
        <p:nvPicPr>
          <p:cNvPr id="89103" name="khoa hoc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2076450"/>
            <a:ext cx="20193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45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9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94" fill="hold"/>
                                        <p:tgtEl>
                                          <p:spTgt spid="89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3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103"/>
                </p:tgtEl>
              </p:cMediaNode>
            </p:audio>
          </p:childTnLst>
        </p:cTn>
      </p:par>
    </p:tnLst>
    <p:bldLst>
      <p:bldP spid="890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153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ts val="3500"/>
              </a:lnSpc>
              <a:spcBef>
                <a:spcPct val="50000"/>
              </a:spcBef>
            </a:pPr>
            <a:r>
              <a:rPr lang="en-US" sz="2500">
                <a:latin typeface="Comic Sans MS" pitchFamily="66" charset="0"/>
              </a:rPr>
              <a:t>Wednesday, 25</a:t>
            </a:r>
            <a:r>
              <a:rPr lang="en-US" sz="2500" baseline="30000">
                <a:latin typeface="Comic Sans MS" pitchFamily="66" charset="0"/>
              </a:rPr>
              <a:t>th</a:t>
            </a:r>
            <a:r>
              <a:rPr lang="en-US" sz="2500">
                <a:latin typeface="Comic Sans MS" pitchFamily="66" charset="0"/>
              </a:rPr>
              <a:t> October 2017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52400" y="762000"/>
            <a:ext cx="8610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000" b="1">
                <a:latin typeface="Comic Sans MS" pitchFamily="66" charset="0"/>
              </a:rPr>
              <a:t>Unit 8: What subjects do you have today?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743200" y="13716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/>
              <a:t>Lesson 1: P1, 2</a:t>
            </a:r>
          </a:p>
        </p:txBody>
      </p:sp>
      <p:pic>
        <p:nvPicPr>
          <p:cNvPr id="90118" name="Picture 6" descr="book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620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1676400" y="22860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Vocabulary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533400" y="37338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Comic Sans MS" pitchFamily="66" charset="0"/>
              </a:rPr>
              <a:t> IT: Tin học </a:t>
            </a:r>
          </a:p>
        </p:txBody>
      </p:sp>
      <p:pic>
        <p:nvPicPr>
          <p:cNvPr id="90125" name="Picture 13" descr="tải xuống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2743200"/>
            <a:ext cx="2438400" cy="2819400"/>
          </a:xfrm>
        </p:spPr>
      </p:pic>
      <p:pic>
        <p:nvPicPr>
          <p:cNvPr id="90128" name="tin hoc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04800" y="4648200"/>
            <a:ext cx="3352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(IT= Information Technology)</a:t>
            </a:r>
          </a:p>
        </p:txBody>
      </p:sp>
    </p:spTree>
    <p:extLst>
      <p:ext uri="{BB962C8B-B14F-4D97-AF65-F5344CB8AC3E}">
        <p14:creationId xmlns:p14="http://schemas.microsoft.com/office/powerpoint/2010/main" val="421816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0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91" fill="hold"/>
                                        <p:tgtEl>
                                          <p:spTgt spid="90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2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28"/>
                </p:tgtEl>
              </p:cMediaNode>
            </p:audio>
          </p:childTnLst>
        </p:cTn>
      </p:par>
    </p:tnLst>
    <p:bldLst>
      <p:bldP spid="90120" grpId="0"/>
      <p:bldP spid="901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153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ts val="3500"/>
              </a:lnSpc>
              <a:spcBef>
                <a:spcPct val="50000"/>
              </a:spcBef>
            </a:pPr>
            <a:r>
              <a:rPr lang="en-US" sz="2500">
                <a:latin typeface="Comic Sans MS" pitchFamily="66" charset="0"/>
              </a:rPr>
              <a:t>Wednesday, 25</a:t>
            </a:r>
            <a:r>
              <a:rPr lang="en-US" sz="2500" baseline="30000">
                <a:latin typeface="Comic Sans MS" pitchFamily="66" charset="0"/>
              </a:rPr>
              <a:t>th</a:t>
            </a:r>
            <a:r>
              <a:rPr lang="en-US" sz="2500">
                <a:latin typeface="Comic Sans MS" pitchFamily="66" charset="0"/>
              </a:rPr>
              <a:t> October 2017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04800" y="762000"/>
            <a:ext cx="8458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000" b="1">
                <a:latin typeface="Comic Sans MS" pitchFamily="66" charset="0"/>
              </a:rPr>
              <a:t>Unit 14: What subjects do you have today?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819400" y="13716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/>
              <a:t>Lesson 1: P1, 2</a:t>
            </a:r>
          </a:p>
        </p:txBody>
      </p:sp>
      <p:pic>
        <p:nvPicPr>
          <p:cNvPr id="91142" name="Picture 6" descr="book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620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1676400" y="22860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Vocabulary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0" y="3276600"/>
            <a:ext cx="556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Comic Sans MS" pitchFamily="66" charset="0"/>
              </a:rPr>
              <a:t> Vietnamese: Tiếng Việt</a:t>
            </a:r>
          </a:p>
        </p:txBody>
      </p:sp>
      <p:pic>
        <p:nvPicPr>
          <p:cNvPr id="91148" name="Picture 12" descr="IMG_3762"/>
          <p:cNvPicPr>
            <a:picLocks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t="11548" r="14821" b="14490"/>
          <a:stretch>
            <a:fillRect/>
          </a:stretch>
        </p:blipFill>
        <p:spPr>
          <a:xfrm>
            <a:off x="6096000" y="2971800"/>
            <a:ext cx="2209800" cy="281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51" name="tieng vi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55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1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4" fill="hold"/>
                                        <p:tgtEl>
                                          <p:spTgt spid="91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51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51"/>
                </p:tgtEl>
              </p:cMediaNode>
            </p:audio>
          </p:childTnLst>
        </p:cTn>
      </p:par>
    </p:tnLst>
    <p:bldLst>
      <p:bldP spid="911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153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ts val="3500"/>
              </a:lnSpc>
              <a:spcBef>
                <a:spcPct val="50000"/>
              </a:spcBef>
            </a:pPr>
            <a:r>
              <a:rPr lang="en-US" sz="2500">
                <a:latin typeface="Comic Sans MS" pitchFamily="66" charset="0"/>
              </a:rPr>
              <a:t>Wednesday, 25</a:t>
            </a:r>
            <a:r>
              <a:rPr lang="en-US" sz="2500" baseline="30000">
                <a:latin typeface="Comic Sans MS" pitchFamily="66" charset="0"/>
              </a:rPr>
              <a:t>th</a:t>
            </a:r>
            <a:r>
              <a:rPr lang="en-US" sz="2500">
                <a:latin typeface="Comic Sans MS" pitchFamily="66" charset="0"/>
              </a:rPr>
              <a:t> October 2017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304800" y="762000"/>
            <a:ext cx="8458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000" b="1">
                <a:latin typeface="Comic Sans MS" pitchFamily="66" charset="0"/>
              </a:rPr>
              <a:t>Unit 8: What subjects do you have today?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2819400" y="13716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/>
              <a:t>Lesson 1: P1, 2</a:t>
            </a:r>
          </a:p>
        </p:txBody>
      </p:sp>
      <p:pic>
        <p:nvPicPr>
          <p:cNvPr id="118789" name="Picture 5" descr="book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620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676400" y="22860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Vocabulary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457200" y="3276600"/>
            <a:ext cx="510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Comic Sans MS" pitchFamily="66" charset="0"/>
              </a:rPr>
              <a:t> Art: Mĩ thuật</a:t>
            </a:r>
          </a:p>
        </p:txBody>
      </p:sp>
      <p:pic>
        <p:nvPicPr>
          <p:cNvPr id="118794" name="Picture 6" descr="2"/>
          <p:cNvPicPr>
            <a:picLocks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14600"/>
            <a:ext cx="2209800" cy="281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798" name="mi thuậ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8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87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5" fill="hold"/>
                                        <p:tgtEl>
                                          <p:spTgt spid="1187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79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98"/>
                </p:tgtEl>
              </p:cMediaNode>
            </p:audio>
          </p:childTnLst>
        </p:cTn>
      </p:par>
    </p:tnLst>
    <p:bldLst>
      <p:bldP spid="1187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153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ts val="3500"/>
              </a:lnSpc>
              <a:spcBef>
                <a:spcPct val="50000"/>
              </a:spcBef>
            </a:pPr>
            <a:r>
              <a:rPr lang="en-US" sz="2500">
                <a:latin typeface="Comic Sans MS" pitchFamily="66" charset="0"/>
              </a:rPr>
              <a:t>Wednesday, 25</a:t>
            </a:r>
            <a:r>
              <a:rPr lang="en-US" sz="2500" baseline="30000">
                <a:latin typeface="Comic Sans MS" pitchFamily="66" charset="0"/>
              </a:rPr>
              <a:t>th</a:t>
            </a:r>
            <a:r>
              <a:rPr lang="en-US" sz="2500">
                <a:latin typeface="Comic Sans MS" pitchFamily="66" charset="0"/>
              </a:rPr>
              <a:t> October 2017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04800" y="762000"/>
            <a:ext cx="8458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000" b="1">
                <a:latin typeface="Comic Sans MS" pitchFamily="66" charset="0"/>
              </a:rPr>
              <a:t>Unit 8: What subjects do you have today?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2819400" y="13716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/>
              <a:t>Lesson 1: P1, 2</a:t>
            </a:r>
          </a:p>
        </p:txBody>
      </p:sp>
      <p:pic>
        <p:nvPicPr>
          <p:cNvPr id="121861" name="Picture 5" descr="book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620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1676400" y="22860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Vocabulary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57200" y="3276600"/>
            <a:ext cx="510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Comic Sans MS" pitchFamily="66" charset="0"/>
              </a:rPr>
              <a:t> Music: Âm Nhạc</a:t>
            </a:r>
          </a:p>
        </p:txBody>
      </p:sp>
      <p:pic>
        <p:nvPicPr>
          <p:cNvPr id="121866" name="Picture 10"/>
          <p:cNvPicPr>
            <a:picLocks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2438400"/>
            <a:ext cx="2286000" cy="297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69" name="âm nhạc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0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1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42" fill="hold"/>
                                        <p:tgtEl>
                                          <p:spTgt spid="121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869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869"/>
                </p:tgtEl>
              </p:cMediaNode>
            </p:audio>
          </p:childTnLst>
        </p:cTn>
      </p:par>
    </p:tnLst>
    <p:bldLst>
      <p:bldP spid="1218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153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ts val="3500"/>
              </a:lnSpc>
              <a:spcBef>
                <a:spcPct val="50000"/>
              </a:spcBef>
            </a:pPr>
            <a:r>
              <a:rPr lang="en-US" sz="2500">
                <a:latin typeface="Comic Sans MS" pitchFamily="66" charset="0"/>
              </a:rPr>
              <a:t>Wednesday, 25</a:t>
            </a:r>
            <a:r>
              <a:rPr lang="en-US" sz="2500" baseline="30000">
                <a:latin typeface="Comic Sans MS" pitchFamily="66" charset="0"/>
              </a:rPr>
              <a:t>th</a:t>
            </a:r>
            <a:r>
              <a:rPr lang="en-US" sz="2500">
                <a:latin typeface="Comic Sans MS" pitchFamily="66" charset="0"/>
              </a:rPr>
              <a:t> October 2017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304800" y="762000"/>
            <a:ext cx="8458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000" b="1">
                <a:latin typeface="Comic Sans MS" pitchFamily="66" charset="0"/>
              </a:rPr>
              <a:t>Unit 8: What subjects do you have today?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2819400" y="13716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/>
              <a:t>Lesson 1: P1, 2</a:t>
            </a:r>
          </a:p>
        </p:txBody>
      </p:sp>
      <p:pic>
        <p:nvPicPr>
          <p:cNvPr id="130053" name="Picture 5" descr="book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620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1676400" y="22860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Vocabulary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457200" y="3276600"/>
            <a:ext cx="510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Comic Sans MS" pitchFamily="66" charset="0"/>
              </a:rPr>
              <a:t> English: Tiếng Anh</a:t>
            </a:r>
          </a:p>
        </p:txBody>
      </p:sp>
      <p:pic>
        <p:nvPicPr>
          <p:cNvPr id="130058" name="Picture 10" descr="bia1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514600"/>
            <a:ext cx="2224088" cy="2743200"/>
          </a:xfrm>
        </p:spPr>
      </p:pic>
      <p:pic>
        <p:nvPicPr>
          <p:cNvPr id="130061" name="TIENG A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0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5" fill="hold"/>
                                        <p:tgtEl>
                                          <p:spTgt spid="130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61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061"/>
                </p:tgtEl>
              </p:cMediaNode>
            </p:audio>
          </p:childTnLst>
        </p:cTn>
      </p:par>
    </p:tnLst>
    <p:bldLst>
      <p:bldP spid="1300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books3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28600"/>
            <a:ext cx="9144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2057400" y="3810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Vocabulary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1167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>
              <a:buFontTx/>
              <a:buChar char="-"/>
            </a:pPr>
            <a:r>
              <a:rPr lang="en-US"/>
              <a:t>Subjects: Các môn học</a:t>
            </a:r>
          </a:p>
          <a:p>
            <a:pPr>
              <a:buFontTx/>
              <a:buChar char="-"/>
            </a:pPr>
            <a:r>
              <a:rPr lang="en-US"/>
              <a:t>Maths: Toán</a:t>
            </a:r>
          </a:p>
          <a:p>
            <a:pPr>
              <a:buFontTx/>
              <a:buChar char="-"/>
            </a:pPr>
            <a:r>
              <a:rPr lang="en-US"/>
              <a:t>Science: Khoa học</a:t>
            </a:r>
          </a:p>
          <a:p>
            <a:pPr>
              <a:buFontTx/>
              <a:buChar char="-"/>
            </a:pPr>
            <a:r>
              <a:rPr lang="en-US"/>
              <a:t>IT: Tin học</a:t>
            </a:r>
          </a:p>
          <a:p>
            <a:pPr>
              <a:buFontTx/>
              <a:buChar char="-"/>
            </a:pPr>
            <a:r>
              <a:rPr lang="en-US"/>
              <a:t>Vietnamese: Tiếng Việt</a:t>
            </a:r>
          </a:p>
          <a:p>
            <a:pPr>
              <a:buFontTx/>
              <a:buChar char="-"/>
            </a:pPr>
            <a:r>
              <a:rPr lang="en-US"/>
              <a:t>Art: Mĩ thuật</a:t>
            </a:r>
          </a:p>
          <a:p>
            <a:pPr>
              <a:buFontTx/>
              <a:buChar char="-"/>
            </a:pPr>
            <a:r>
              <a:rPr lang="en-US"/>
              <a:t>Music: Âm Nhạc</a:t>
            </a:r>
          </a:p>
          <a:p>
            <a:pPr>
              <a:buFontTx/>
              <a:buChar char="-"/>
            </a:pPr>
            <a:r>
              <a:rPr lang="en-US"/>
              <a:t>English: Tiếng Anh</a:t>
            </a:r>
          </a:p>
          <a:p>
            <a:pPr>
              <a:buFontTx/>
              <a:buNone/>
            </a:pPr>
            <a:endParaRPr lang="en-US"/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5638800" y="1371600"/>
            <a:ext cx="3276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Lưu ý: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/>
              <a:t>Tên các môn học được viết hoa chữ cái đầu.</a:t>
            </a:r>
          </a:p>
          <a:p>
            <a:pPr>
              <a:spcBef>
                <a:spcPct val="50000"/>
              </a:spcBef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91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533400" y="3429000"/>
            <a:ext cx="25146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English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533400" y="1676400"/>
            <a:ext cx="25146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Vietnamese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533400" y="4419600"/>
            <a:ext cx="25908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Science </a:t>
            </a: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533400" y="5410200"/>
            <a:ext cx="25908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Music</a:t>
            </a:r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 flipV="1">
            <a:off x="3200400" y="1371600"/>
            <a:ext cx="2438400" cy="1600200"/>
          </a:xfrm>
          <a:prstGeom prst="line">
            <a:avLst/>
          </a:prstGeom>
          <a:noFill/>
          <a:ln w="76200" cmpd="tri">
            <a:solidFill>
              <a:schemeClr val="tx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9" name="Line 7"/>
          <p:cNvSpPr>
            <a:spLocks noChangeShapeType="1"/>
          </p:cNvSpPr>
          <p:nvPr/>
        </p:nvSpPr>
        <p:spPr bwMode="auto">
          <a:xfrm flipV="1">
            <a:off x="3124200" y="3200400"/>
            <a:ext cx="2514600" cy="16764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0" name="Line 8"/>
          <p:cNvSpPr>
            <a:spLocks noChangeShapeType="1"/>
          </p:cNvSpPr>
          <p:nvPr/>
        </p:nvSpPr>
        <p:spPr bwMode="auto">
          <a:xfrm>
            <a:off x="3048000" y="1447800"/>
            <a:ext cx="2743200" cy="41910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>
            <a:off x="3048000" y="2057400"/>
            <a:ext cx="2514600" cy="19050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2" name="WordArt 10"/>
          <p:cNvSpPr>
            <a:spLocks noChangeArrowheads="1" noChangeShapeType="1" noTextEdit="1"/>
          </p:cNvSpPr>
          <p:nvPr/>
        </p:nvSpPr>
        <p:spPr bwMode="auto">
          <a:xfrm>
            <a:off x="3048000" y="0"/>
            <a:ext cx="2971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Matching</a:t>
            </a: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0" y="2819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1">
              <a:latin typeface="Arial" charset="0"/>
            </a:endParaRPr>
          </a:p>
        </p:txBody>
      </p:sp>
      <p:sp>
        <p:nvSpPr>
          <p:cNvPr id="95246" name="Text Box 14"/>
          <p:cNvSpPr txBox="1">
            <a:spLocks noChangeArrowheads="1"/>
          </p:cNvSpPr>
          <p:nvPr/>
        </p:nvSpPr>
        <p:spPr bwMode="auto">
          <a:xfrm>
            <a:off x="0" y="29718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1">
              <a:latin typeface="Arial" charset="0"/>
            </a:endParaRPr>
          </a:p>
        </p:txBody>
      </p:sp>
      <p:sp>
        <p:nvSpPr>
          <p:cNvPr id="95263" name="Text Box 31"/>
          <p:cNvSpPr txBox="1">
            <a:spLocks noChangeArrowheads="1"/>
          </p:cNvSpPr>
          <p:nvPr/>
        </p:nvSpPr>
        <p:spPr bwMode="auto">
          <a:xfrm>
            <a:off x="152400" y="1143000"/>
            <a:ext cx="37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</a:t>
            </a:r>
          </a:p>
        </p:txBody>
      </p:sp>
      <p:sp>
        <p:nvSpPr>
          <p:cNvPr id="95264" name="Text Box 32"/>
          <p:cNvSpPr txBox="1">
            <a:spLocks noChangeArrowheads="1"/>
          </p:cNvSpPr>
          <p:nvPr/>
        </p:nvSpPr>
        <p:spPr bwMode="auto">
          <a:xfrm>
            <a:off x="152400" y="198120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2</a:t>
            </a:r>
          </a:p>
        </p:txBody>
      </p:sp>
      <p:sp>
        <p:nvSpPr>
          <p:cNvPr id="95265" name="Text Box 33"/>
          <p:cNvSpPr txBox="1">
            <a:spLocks noChangeArrowheads="1"/>
          </p:cNvSpPr>
          <p:nvPr/>
        </p:nvSpPr>
        <p:spPr bwMode="auto">
          <a:xfrm>
            <a:off x="152400" y="365760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4</a:t>
            </a:r>
          </a:p>
        </p:txBody>
      </p:sp>
      <p:sp>
        <p:nvSpPr>
          <p:cNvPr id="95266" name="Text Box 34"/>
          <p:cNvSpPr txBox="1">
            <a:spLocks noChangeArrowheads="1"/>
          </p:cNvSpPr>
          <p:nvPr/>
        </p:nvSpPr>
        <p:spPr bwMode="auto">
          <a:xfrm>
            <a:off x="152400" y="556260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6</a:t>
            </a:r>
          </a:p>
        </p:txBody>
      </p:sp>
      <p:sp>
        <p:nvSpPr>
          <p:cNvPr id="95271" name="Rectangle 39"/>
          <p:cNvSpPr>
            <a:spLocks noChangeArrowheads="1"/>
          </p:cNvSpPr>
          <p:nvPr/>
        </p:nvSpPr>
        <p:spPr bwMode="auto">
          <a:xfrm>
            <a:off x="6019800" y="1600200"/>
            <a:ext cx="2667000" cy="7620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Tiếng Anh</a:t>
            </a:r>
          </a:p>
        </p:txBody>
      </p:sp>
      <p:sp>
        <p:nvSpPr>
          <p:cNvPr id="95272" name="Rectangle 40"/>
          <p:cNvSpPr>
            <a:spLocks noChangeArrowheads="1"/>
          </p:cNvSpPr>
          <p:nvPr/>
        </p:nvSpPr>
        <p:spPr bwMode="auto">
          <a:xfrm>
            <a:off x="6019800" y="2590800"/>
            <a:ext cx="2667000" cy="7620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Khoa học</a:t>
            </a:r>
          </a:p>
        </p:txBody>
      </p:sp>
      <p:sp>
        <p:nvSpPr>
          <p:cNvPr id="95273" name="Rectangle 41"/>
          <p:cNvSpPr>
            <a:spLocks noChangeArrowheads="1"/>
          </p:cNvSpPr>
          <p:nvPr/>
        </p:nvSpPr>
        <p:spPr bwMode="auto">
          <a:xfrm>
            <a:off x="6019800" y="5410200"/>
            <a:ext cx="2667000" cy="7620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Toán</a:t>
            </a:r>
          </a:p>
        </p:txBody>
      </p:sp>
      <p:sp>
        <p:nvSpPr>
          <p:cNvPr id="95274" name="Rectangle 42"/>
          <p:cNvSpPr>
            <a:spLocks noChangeArrowheads="1"/>
          </p:cNvSpPr>
          <p:nvPr/>
        </p:nvSpPr>
        <p:spPr bwMode="auto">
          <a:xfrm>
            <a:off x="6019800" y="4419600"/>
            <a:ext cx="2667000" cy="7620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Âm nhạc</a:t>
            </a:r>
          </a:p>
        </p:txBody>
      </p:sp>
      <p:sp>
        <p:nvSpPr>
          <p:cNvPr id="95275" name="Rectangle 43"/>
          <p:cNvSpPr>
            <a:spLocks noChangeArrowheads="1"/>
          </p:cNvSpPr>
          <p:nvPr/>
        </p:nvSpPr>
        <p:spPr bwMode="auto">
          <a:xfrm>
            <a:off x="6019800" y="3581400"/>
            <a:ext cx="2667000" cy="7620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Tiếng Việt</a:t>
            </a:r>
          </a:p>
        </p:txBody>
      </p:sp>
      <p:sp>
        <p:nvSpPr>
          <p:cNvPr id="95276" name="Rectangle 44"/>
          <p:cNvSpPr>
            <a:spLocks noChangeArrowheads="1"/>
          </p:cNvSpPr>
          <p:nvPr/>
        </p:nvSpPr>
        <p:spPr bwMode="auto">
          <a:xfrm>
            <a:off x="6019800" y="685800"/>
            <a:ext cx="2667000" cy="7620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Tin học</a:t>
            </a:r>
          </a:p>
        </p:txBody>
      </p:sp>
      <p:sp>
        <p:nvSpPr>
          <p:cNvPr id="95277" name="Rectangle 45"/>
          <p:cNvSpPr>
            <a:spLocks noChangeArrowheads="1"/>
          </p:cNvSpPr>
          <p:nvPr/>
        </p:nvSpPr>
        <p:spPr bwMode="auto">
          <a:xfrm>
            <a:off x="533400" y="838200"/>
            <a:ext cx="25146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Maths</a:t>
            </a:r>
          </a:p>
        </p:txBody>
      </p:sp>
      <p:sp>
        <p:nvSpPr>
          <p:cNvPr id="95278" name="Rectangle 46"/>
          <p:cNvSpPr>
            <a:spLocks noChangeArrowheads="1"/>
          </p:cNvSpPr>
          <p:nvPr/>
        </p:nvSpPr>
        <p:spPr bwMode="auto">
          <a:xfrm>
            <a:off x="533400" y="2514600"/>
            <a:ext cx="25146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IT</a:t>
            </a:r>
          </a:p>
        </p:txBody>
      </p:sp>
      <p:sp>
        <p:nvSpPr>
          <p:cNvPr id="95279" name="Text Box 47"/>
          <p:cNvSpPr txBox="1">
            <a:spLocks noChangeArrowheads="1"/>
          </p:cNvSpPr>
          <p:nvPr/>
        </p:nvSpPr>
        <p:spPr bwMode="auto">
          <a:xfrm>
            <a:off x="5562600" y="1066800"/>
            <a:ext cx="37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a</a:t>
            </a:r>
          </a:p>
        </p:txBody>
      </p:sp>
      <p:sp>
        <p:nvSpPr>
          <p:cNvPr id="95280" name="Text Box 48"/>
          <p:cNvSpPr txBox="1">
            <a:spLocks noChangeArrowheads="1"/>
          </p:cNvSpPr>
          <p:nvPr/>
        </p:nvSpPr>
        <p:spPr bwMode="auto">
          <a:xfrm>
            <a:off x="5562600" y="1981200"/>
            <a:ext cx="37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b</a:t>
            </a:r>
          </a:p>
        </p:txBody>
      </p:sp>
      <p:sp>
        <p:nvSpPr>
          <p:cNvPr id="95281" name="Text Box 49"/>
          <p:cNvSpPr txBox="1">
            <a:spLocks noChangeArrowheads="1"/>
          </p:cNvSpPr>
          <p:nvPr/>
        </p:nvSpPr>
        <p:spPr bwMode="auto">
          <a:xfrm>
            <a:off x="5562600" y="2895600"/>
            <a:ext cx="37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c</a:t>
            </a:r>
          </a:p>
        </p:txBody>
      </p:sp>
      <p:sp>
        <p:nvSpPr>
          <p:cNvPr id="95282" name="Text Box 50"/>
          <p:cNvSpPr txBox="1">
            <a:spLocks noChangeArrowheads="1"/>
          </p:cNvSpPr>
          <p:nvPr/>
        </p:nvSpPr>
        <p:spPr bwMode="auto">
          <a:xfrm>
            <a:off x="5562600" y="3810000"/>
            <a:ext cx="37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d</a:t>
            </a:r>
          </a:p>
        </p:txBody>
      </p:sp>
      <p:sp>
        <p:nvSpPr>
          <p:cNvPr id="95283" name="Text Box 51"/>
          <p:cNvSpPr txBox="1">
            <a:spLocks noChangeArrowheads="1"/>
          </p:cNvSpPr>
          <p:nvPr/>
        </p:nvSpPr>
        <p:spPr bwMode="auto">
          <a:xfrm>
            <a:off x="5562600" y="4572000"/>
            <a:ext cx="37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e</a:t>
            </a:r>
          </a:p>
        </p:txBody>
      </p:sp>
      <p:sp>
        <p:nvSpPr>
          <p:cNvPr id="95284" name="Text Box 52"/>
          <p:cNvSpPr txBox="1">
            <a:spLocks noChangeArrowheads="1"/>
          </p:cNvSpPr>
          <p:nvPr/>
        </p:nvSpPr>
        <p:spPr bwMode="auto">
          <a:xfrm>
            <a:off x="5562600" y="5562600"/>
            <a:ext cx="37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f</a:t>
            </a:r>
          </a:p>
        </p:txBody>
      </p:sp>
      <p:sp>
        <p:nvSpPr>
          <p:cNvPr id="95285" name="Text Box 53"/>
          <p:cNvSpPr txBox="1">
            <a:spLocks noChangeArrowheads="1"/>
          </p:cNvSpPr>
          <p:nvPr/>
        </p:nvSpPr>
        <p:spPr bwMode="auto">
          <a:xfrm>
            <a:off x="152400" y="2819400"/>
            <a:ext cx="37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3</a:t>
            </a:r>
          </a:p>
        </p:txBody>
      </p:sp>
      <p:sp>
        <p:nvSpPr>
          <p:cNvPr id="95286" name="Text Box 54"/>
          <p:cNvSpPr txBox="1">
            <a:spLocks noChangeArrowheads="1"/>
          </p:cNvSpPr>
          <p:nvPr/>
        </p:nvSpPr>
        <p:spPr bwMode="auto">
          <a:xfrm>
            <a:off x="152400" y="4572000"/>
            <a:ext cx="37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5</a:t>
            </a:r>
          </a:p>
        </p:txBody>
      </p:sp>
      <p:sp>
        <p:nvSpPr>
          <p:cNvPr id="95287" name="Line 55"/>
          <p:cNvSpPr>
            <a:spLocks noChangeShapeType="1"/>
          </p:cNvSpPr>
          <p:nvPr/>
        </p:nvSpPr>
        <p:spPr bwMode="auto">
          <a:xfrm flipV="1">
            <a:off x="3048000" y="2286000"/>
            <a:ext cx="2590800" cy="15240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8" name="Line 56"/>
          <p:cNvSpPr>
            <a:spLocks noChangeShapeType="1"/>
          </p:cNvSpPr>
          <p:nvPr/>
        </p:nvSpPr>
        <p:spPr bwMode="auto">
          <a:xfrm flipV="1">
            <a:off x="3124200" y="4876800"/>
            <a:ext cx="2514600" cy="7620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6761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5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5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5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5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95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5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5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95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10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1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00"/>
                                        <p:tgtEl>
                                          <p:spTgt spid="9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00"/>
                                        <p:tgtEl>
                                          <p:spTgt spid="95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animBg="1"/>
      <p:bldP spid="95235" grpId="0" animBg="1"/>
      <p:bldP spid="95236" grpId="0" animBg="1"/>
      <p:bldP spid="95237" grpId="0" animBg="1"/>
      <p:bldP spid="95238" grpId="0" animBg="1"/>
      <p:bldP spid="95239" grpId="0" animBg="1"/>
      <p:bldP spid="95240" grpId="0" animBg="1"/>
      <p:bldP spid="95241" grpId="0" animBg="1"/>
      <p:bldP spid="95242" grpId="0" animBg="1"/>
      <p:bldP spid="95271" grpId="0" animBg="1"/>
      <p:bldP spid="95272" grpId="0" animBg="1"/>
      <p:bldP spid="95273" grpId="0" animBg="1"/>
      <p:bldP spid="95274" grpId="0" animBg="1"/>
      <p:bldP spid="95275" grpId="0" animBg="1"/>
      <p:bldP spid="95276" grpId="0" animBg="1"/>
      <p:bldP spid="95277" grpId="0" animBg="1"/>
      <p:bldP spid="95278" grpId="0" animBg="1"/>
      <p:bldP spid="95287" grpId="0" animBg="1"/>
      <p:bldP spid="952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6k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619">
            <a:off x="381000" y="0"/>
            <a:ext cx="8001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Oval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1524000"/>
            <a:ext cx="762000" cy="685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34823" name="Oval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267200" y="762000"/>
            <a:ext cx="7620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4824" name="Oval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248400" y="1524000"/>
            <a:ext cx="7620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34825" name="Oval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096000" y="3352800"/>
            <a:ext cx="762000" cy="6858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4826" name="Oval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886200" y="2590800"/>
            <a:ext cx="7620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990099"/>
                </a:solidFill>
              </a:rPr>
              <a:t>5</a:t>
            </a:r>
          </a:p>
        </p:txBody>
      </p:sp>
      <p:sp>
        <p:nvSpPr>
          <p:cNvPr id="34827" name="Oval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1828800" y="3200400"/>
            <a:ext cx="762000" cy="6858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66FF33"/>
                </a:solidFill>
              </a:rPr>
              <a:t>4</a:t>
            </a:r>
          </a:p>
        </p:txBody>
      </p:sp>
      <p:sp>
        <p:nvSpPr>
          <p:cNvPr id="34841" name="Rectangle 25" descr="Papyrus"/>
          <p:cNvSpPr>
            <a:spLocks noChangeArrowheads="1"/>
          </p:cNvSpPr>
          <p:nvPr/>
        </p:nvSpPr>
        <p:spPr bwMode="auto">
          <a:xfrm>
            <a:off x="0" y="6248400"/>
            <a:ext cx="609600" cy="609600"/>
          </a:xfrm>
          <a:prstGeom prst="rect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Comic Sans MS" pitchFamily="66" charset="0"/>
              </a:rPr>
              <a:t>G</a:t>
            </a:r>
          </a:p>
        </p:txBody>
      </p:sp>
      <p:sp>
        <p:nvSpPr>
          <p:cNvPr id="34842" name="Rectangle 26" descr="Granite"/>
          <p:cNvSpPr>
            <a:spLocks noChangeArrowheads="1"/>
          </p:cNvSpPr>
          <p:nvPr/>
        </p:nvSpPr>
        <p:spPr bwMode="auto">
          <a:xfrm>
            <a:off x="609600" y="5943600"/>
            <a:ext cx="533400" cy="685800"/>
          </a:xfrm>
          <a:prstGeom prst="rect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0000FF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34844" name="Rectangle 28" descr="Pink tissue paper"/>
          <p:cNvSpPr>
            <a:spLocks noChangeArrowheads="1"/>
          </p:cNvSpPr>
          <p:nvPr/>
        </p:nvSpPr>
        <p:spPr bwMode="auto">
          <a:xfrm>
            <a:off x="1219200" y="6172200"/>
            <a:ext cx="609600" cy="685800"/>
          </a:xfrm>
          <a:prstGeom prst="rect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FFFF00"/>
                </a:solidFill>
                <a:latin typeface="Comic Sans MS" pitchFamily="66" charset="0"/>
              </a:rPr>
              <a:t>E</a:t>
            </a:r>
          </a:p>
        </p:txBody>
      </p:sp>
      <p:sp>
        <p:nvSpPr>
          <p:cNvPr id="34845" name="Rectangle 29" descr="Bouquet"/>
          <p:cNvSpPr>
            <a:spLocks noChangeArrowheads="1"/>
          </p:cNvSpPr>
          <p:nvPr/>
        </p:nvSpPr>
        <p:spPr bwMode="auto">
          <a:xfrm>
            <a:off x="1905000" y="5867400"/>
            <a:ext cx="533400" cy="685800"/>
          </a:xfrm>
          <a:prstGeom prst="rect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FF3399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34846" name="Rectangle 30" descr="Woven mat"/>
          <p:cNvSpPr>
            <a:spLocks noChangeArrowheads="1"/>
          </p:cNvSpPr>
          <p:nvPr/>
        </p:nvSpPr>
        <p:spPr bwMode="auto">
          <a:xfrm>
            <a:off x="2514600" y="6172200"/>
            <a:ext cx="533400" cy="6858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66FF33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34847" name="Rectangle 31" descr="White marble"/>
          <p:cNvSpPr>
            <a:spLocks noChangeArrowheads="1"/>
          </p:cNvSpPr>
          <p:nvPr/>
        </p:nvSpPr>
        <p:spPr bwMode="auto">
          <a:xfrm>
            <a:off x="4495800" y="6019800"/>
            <a:ext cx="762000" cy="685800"/>
          </a:xfrm>
          <a:prstGeom prst="rect">
            <a:avLst/>
          </a:prstGeom>
          <a:blipFill dpi="0" rotWithShape="1">
            <a:blip r:embed="rId1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FF9900"/>
                </a:solidFill>
                <a:latin typeface="Comic Sans MS" pitchFamily="66" charset="0"/>
              </a:rPr>
              <a:t>G</a:t>
            </a:r>
          </a:p>
        </p:txBody>
      </p:sp>
      <p:sp>
        <p:nvSpPr>
          <p:cNvPr id="34849" name="Rectangle 33" descr="Purple mesh"/>
          <p:cNvSpPr>
            <a:spLocks noChangeArrowheads="1"/>
          </p:cNvSpPr>
          <p:nvPr/>
        </p:nvSpPr>
        <p:spPr bwMode="auto">
          <a:xfrm>
            <a:off x="6019800" y="6019800"/>
            <a:ext cx="762000" cy="685800"/>
          </a:xfrm>
          <a:prstGeom prst="rect">
            <a:avLst/>
          </a:prstGeom>
          <a:blipFill dpi="0" rotWithShape="1">
            <a:blip r:embed="rId1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Comic Sans MS" pitchFamily="66" charset="0"/>
              </a:rPr>
              <a:t>G</a:t>
            </a:r>
          </a:p>
        </p:txBody>
      </p:sp>
      <p:sp>
        <p:nvSpPr>
          <p:cNvPr id="34850" name="Rectangle 34" descr="Canvas"/>
          <p:cNvSpPr>
            <a:spLocks noChangeArrowheads="1"/>
          </p:cNvSpPr>
          <p:nvPr/>
        </p:nvSpPr>
        <p:spPr bwMode="auto">
          <a:xfrm>
            <a:off x="6781800" y="6248400"/>
            <a:ext cx="762000" cy="685800"/>
          </a:xfrm>
          <a:prstGeom prst="rect">
            <a:avLst/>
          </a:prstGeom>
          <a:blipFill dpi="0" rotWithShape="1">
            <a:blip r:embed="rId1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CC0099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4851" name="Rectangle 35" descr="Green marble"/>
          <p:cNvSpPr>
            <a:spLocks noChangeArrowheads="1"/>
          </p:cNvSpPr>
          <p:nvPr/>
        </p:nvSpPr>
        <p:spPr bwMode="auto">
          <a:xfrm>
            <a:off x="7543800" y="6019800"/>
            <a:ext cx="762000" cy="685800"/>
          </a:xfrm>
          <a:prstGeom prst="rect">
            <a:avLst/>
          </a:prstGeom>
          <a:blipFill dpi="0" rotWithShape="1">
            <a:blip r:embed="rId1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FFFF66"/>
                </a:solidFill>
                <a:latin typeface="Comic Sans MS" pitchFamily="66" charset="0"/>
              </a:rPr>
              <a:t>M</a:t>
            </a:r>
          </a:p>
        </p:txBody>
      </p:sp>
      <p:sp>
        <p:nvSpPr>
          <p:cNvPr id="34852" name="Rectangle 36" descr="Blue tissue paper"/>
          <p:cNvSpPr>
            <a:spLocks noChangeArrowheads="1"/>
          </p:cNvSpPr>
          <p:nvPr/>
        </p:nvSpPr>
        <p:spPr bwMode="auto">
          <a:xfrm>
            <a:off x="8305800" y="6172200"/>
            <a:ext cx="762000" cy="685800"/>
          </a:xfrm>
          <a:prstGeom prst="rect">
            <a:avLst/>
          </a:prstGeom>
          <a:blipFill dpi="0" rotWithShape="1">
            <a:blip r:embed="rId19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CC3300"/>
                </a:solidFill>
                <a:latin typeface="Comic Sans MS" pitchFamily="66" charset="0"/>
              </a:rPr>
              <a:t>E</a:t>
            </a:r>
          </a:p>
        </p:txBody>
      </p:sp>
      <p:pic>
        <p:nvPicPr>
          <p:cNvPr id="34853" name="Picture 30" descr="flower4">
            <a:hlinkClick r:id="rId20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4" name="Picture 30" descr="flower4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60" name="Rectangle 44" descr="Bouquet"/>
          <p:cNvSpPr>
            <a:spLocks noChangeArrowheads="1"/>
          </p:cNvSpPr>
          <p:nvPr/>
        </p:nvSpPr>
        <p:spPr bwMode="auto">
          <a:xfrm>
            <a:off x="3886200" y="6172200"/>
            <a:ext cx="609600" cy="685800"/>
          </a:xfrm>
          <a:prstGeom prst="rect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FF3399"/>
                </a:solidFill>
                <a:latin typeface="Comic Sans MS" pitchFamily="66" charset="0"/>
              </a:rPr>
              <a:t>N</a:t>
            </a:r>
          </a:p>
        </p:txBody>
      </p:sp>
      <p:sp>
        <p:nvSpPr>
          <p:cNvPr id="34862" name="Rectangle 46" descr="Purple mesh"/>
          <p:cNvSpPr>
            <a:spLocks noChangeArrowheads="1"/>
          </p:cNvSpPr>
          <p:nvPr/>
        </p:nvSpPr>
        <p:spPr bwMode="auto">
          <a:xfrm>
            <a:off x="3048000" y="5867400"/>
            <a:ext cx="762000" cy="685800"/>
          </a:xfrm>
          <a:prstGeom prst="rect">
            <a:avLst/>
          </a:prstGeom>
          <a:blipFill dpi="0" rotWithShape="1">
            <a:blip r:embed="rId1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Comic Sans MS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69232445"/>
      </p:ext>
    </p:extLst>
  </p:cSld>
  <p:clrMapOvr>
    <a:masterClrMapping/>
  </p:clrMapOvr>
  <p:transition>
    <p:sndAc>
      <p:stSnd>
        <p:snd r:embed="rId2" name="game 00_00_07-00_00_09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8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8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5"/>
                  </p:tgtEl>
                </p:cond>
              </p:nextCondLst>
            </p:seq>
          </p:childTnLst>
        </p:cTn>
      </p:par>
    </p:tnLst>
    <p:bldLst>
      <p:bldP spid="34822" grpId="0" animBg="1"/>
      <p:bldP spid="34823" grpId="0" animBg="1"/>
      <p:bldP spid="34824" grpId="0" animBg="1"/>
      <p:bldP spid="34825" grpId="0" animBg="1"/>
      <p:bldP spid="34826" grpId="0" animBg="1"/>
      <p:bldP spid="348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153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ts val="3500"/>
              </a:lnSpc>
              <a:spcBef>
                <a:spcPct val="50000"/>
              </a:spcBef>
            </a:pPr>
            <a:r>
              <a:rPr lang="en-US" sz="2500">
                <a:latin typeface="Comic Sans MS" pitchFamily="66" charset="0"/>
              </a:rPr>
              <a:t>Wednesday, 25</a:t>
            </a:r>
            <a:r>
              <a:rPr lang="en-US" sz="2500" baseline="30000">
                <a:latin typeface="Comic Sans MS" pitchFamily="66" charset="0"/>
              </a:rPr>
              <a:t>th</a:t>
            </a:r>
            <a:r>
              <a:rPr lang="en-US" sz="2500">
                <a:latin typeface="Comic Sans MS" pitchFamily="66" charset="0"/>
              </a:rPr>
              <a:t> October 2017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8153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000" b="1">
                <a:latin typeface="Comic Sans MS" pitchFamily="66" charset="0"/>
              </a:rPr>
              <a:t>Unit 8: What subjects do you have today?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2743200" y="12954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/>
              <a:t>Lesson 1: P1, 2</a:t>
            </a:r>
          </a:p>
        </p:txBody>
      </p:sp>
      <p:pic>
        <p:nvPicPr>
          <p:cNvPr id="96273" name="Picture 17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76400"/>
            <a:ext cx="868680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83" name="look, listen and rêp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6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2" fill="hold"/>
                                        <p:tgtEl>
                                          <p:spTgt spid="96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8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8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5" name="Picture 5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01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729" name="c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1" name="AutoShape 11"/>
          <p:cNvSpPr>
            <a:spLocks noChangeArrowheads="1"/>
          </p:cNvSpPr>
          <p:nvPr/>
        </p:nvSpPr>
        <p:spPr bwMode="auto">
          <a:xfrm>
            <a:off x="1219200" y="3505200"/>
            <a:ext cx="2209800" cy="609600"/>
          </a:xfrm>
          <a:prstGeom prst="wedgeRoundRectCallout">
            <a:avLst>
              <a:gd name="adj1" fmla="val -43968"/>
              <a:gd name="adj2" fmla="val 2239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What subjects do you have today?</a:t>
            </a:r>
          </a:p>
        </p:txBody>
      </p:sp>
      <p:sp>
        <p:nvSpPr>
          <p:cNvPr id="158732" name="AutoShape 12"/>
          <p:cNvSpPr>
            <a:spLocks noChangeArrowheads="1"/>
          </p:cNvSpPr>
          <p:nvPr/>
        </p:nvSpPr>
        <p:spPr bwMode="auto">
          <a:xfrm>
            <a:off x="1981200" y="5562600"/>
            <a:ext cx="2667000" cy="685800"/>
          </a:xfrm>
          <a:prstGeom prst="wedgeRoundRectCallout">
            <a:avLst>
              <a:gd name="adj1" fmla="val -11963"/>
              <a:gd name="adj2" fmla="val -4768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I have Vietnamese, Maths and English</a:t>
            </a:r>
          </a:p>
        </p:txBody>
      </p:sp>
    </p:spTree>
    <p:extLst>
      <p:ext uri="{BB962C8B-B14F-4D97-AF65-F5344CB8AC3E}">
        <p14:creationId xmlns:p14="http://schemas.microsoft.com/office/powerpoint/2010/main" val="161419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29"/>
                </p:tgtEl>
              </p:cMediaNode>
            </p:audio>
          </p:childTnLst>
        </p:cTn>
      </p:par>
    </p:tnLst>
    <p:bldLst>
      <p:bldP spid="158731" grpId="0" animBg="1"/>
      <p:bldP spid="1587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 descr="books3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"/>
            <a:ext cx="838200" cy="758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1524000" y="4572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Sentence pattern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pic>
        <p:nvPicPr>
          <p:cNvPr id="140294" name="Picture 6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8937">
            <a:off x="3429000" y="3352800"/>
            <a:ext cx="2438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5" name="Picture 7" descr="bi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2095">
            <a:off x="5943600" y="3200400"/>
            <a:ext cx="222408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6" name="Picture 8" descr="IMG_37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t="11548" r="14821" b="14490"/>
          <a:stretch>
            <a:fillRect/>
          </a:stretch>
        </p:blipFill>
        <p:spPr bwMode="auto">
          <a:xfrm rot="626248">
            <a:off x="5029200" y="3429000"/>
            <a:ext cx="2209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7" name="AutoShape 9"/>
          <p:cNvSpPr>
            <a:spLocks noChangeArrowheads="1"/>
          </p:cNvSpPr>
          <p:nvPr>
            <p:ph type="body" idx="1"/>
          </p:nvPr>
        </p:nvSpPr>
        <p:spPr>
          <a:xfrm>
            <a:off x="152400" y="1524000"/>
            <a:ext cx="3352800" cy="990600"/>
          </a:xfrm>
          <a:prstGeom prst="wedgeRoundRectCallout">
            <a:avLst>
              <a:gd name="adj1" fmla="val -24620"/>
              <a:gd name="adj2" fmla="val 1227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600"/>
              <a:t>What subjects do you have today?</a:t>
            </a:r>
          </a:p>
        </p:txBody>
      </p:sp>
      <p:sp>
        <p:nvSpPr>
          <p:cNvPr id="140298" name="AutoShape 10"/>
          <p:cNvSpPr>
            <a:spLocks noChangeArrowheads="1"/>
          </p:cNvSpPr>
          <p:nvPr/>
        </p:nvSpPr>
        <p:spPr bwMode="auto">
          <a:xfrm>
            <a:off x="4572000" y="1143000"/>
            <a:ext cx="3352800" cy="838200"/>
          </a:xfrm>
          <a:prstGeom prst="wedgeRoundRectCallout">
            <a:avLst>
              <a:gd name="adj1" fmla="val -13306"/>
              <a:gd name="adj2" fmla="val 10644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/>
              <a:t>I have.................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26841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7" grpId="0" animBg="1"/>
      <p:bldP spid="1402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131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8305800" cy="586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7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r>
              <a:rPr lang="en-US" sz="3200">
                <a:latin typeface="Times New Roman" pitchFamily="18" charset="0"/>
              </a:rPr>
              <a:t>Further practice: Reorder the sentences: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1, today? What/ do/ subjects/ have/ you</a:t>
            </a:r>
          </a:p>
          <a:p>
            <a:pPr>
              <a:buFont typeface="Wingdings" pitchFamily="2" charset="2"/>
              <a:buNone/>
            </a:pPr>
            <a:r>
              <a:rPr lang="en-US"/>
              <a:t>-&gt;</a:t>
            </a:r>
            <a:endParaRPr lang="en-US">
              <a:solidFill>
                <a:srgbClr val="CC33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/>
              <a:t>2, have/ IT/ I/ Art./and</a:t>
            </a:r>
          </a:p>
          <a:p>
            <a:pPr>
              <a:buFont typeface="Wingdings" pitchFamily="2" charset="2"/>
              <a:buNone/>
            </a:pPr>
            <a:r>
              <a:rPr lang="en-US"/>
              <a:t>-&gt;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914400" y="19812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CC3300"/>
                </a:solidFill>
              </a:rPr>
              <a:t>What subjects do you have today?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CC3300"/>
                </a:solidFill>
              </a:rPr>
              <a:t>I have IT and Art.</a:t>
            </a:r>
          </a:p>
        </p:txBody>
      </p:sp>
    </p:spTree>
    <p:extLst>
      <p:ext uri="{BB962C8B-B14F-4D97-AF65-F5344CB8AC3E}">
        <p14:creationId xmlns:p14="http://schemas.microsoft.com/office/powerpoint/2010/main" val="13077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/>
      <p:bldP spid="1597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hình ảnh trang trí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33114" cy="684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16747" y="685800"/>
            <a:ext cx="6598024" cy="4152900"/>
            <a:chOff x="1143000" y="914400"/>
            <a:chExt cx="7315200" cy="4724400"/>
          </a:xfrm>
        </p:grpSpPr>
        <p:sp>
          <p:nvSpPr>
            <p:cNvPr id="22" name="Oval 4"/>
            <p:cNvSpPr>
              <a:spLocks noChangeArrowheads="1"/>
            </p:cNvSpPr>
            <p:nvPr/>
          </p:nvSpPr>
          <p:spPr bwMode="auto">
            <a:xfrm>
              <a:off x="2895600" y="2362200"/>
              <a:ext cx="3352800" cy="1828800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n-US" sz="3600"/>
                <a:t>các môn học</a:t>
              </a: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6477000" y="4800600"/>
              <a:ext cx="1295400" cy="762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/>
                <a:t>Toán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3048000" y="914400"/>
              <a:ext cx="1371600" cy="762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/>
                <a:t>Tiếng Anh</a:t>
              </a:r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5410200" y="914400"/>
              <a:ext cx="1524000" cy="762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/>
                <a:t>Âm nhạc</a:t>
              </a:r>
            </a:p>
          </p:txBody>
        </p:sp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7086600" y="2819400"/>
              <a:ext cx="1371600" cy="762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/>
                <a:t>Mĩ thuật</a:t>
              </a:r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1143000" y="4648200"/>
              <a:ext cx="1447800" cy="8382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/>
                <a:t>Tiếng Việt</a:t>
              </a:r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3886200" y="4953000"/>
              <a:ext cx="1295400" cy="6858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/>
                <a:t>Tin học</a:t>
              </a:r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flipH="1" flipV="1">
              <a:off x="3810000" y="1600200"/>
              <a:ext cx="2286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flipV="1">
              <a:off x="5486400" y="1676400"/>
              <a:ext cx="6096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8"/>
            <p:cNvSpPr>
              <a:spLocks noChangeShapeType="1"/>
            </p:cNvSpPr>
            <p:nvPr/>
          </p:nvSpPr>
          <p:spPr bwMode="auto">
            <a:xfrm flipV="1">
              <a:off x="6248400" y="3124200"/>
              <a:ext cx="838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0"/>
            <p:cNvSpPr>
              <a:spLocks noChangeShapeType="1"/>
            </p:cNvSpPr>
            <p:nvPr/>
          </p:nvSpPr>
          <p:spPr bwMode="auto">
            <a:xfrm flipH="1" flipV="1">
              <a:off x="2031131" y="2833881"/>
              <a:ext cx="864469" cy="214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1"/>
            <p:cNvSpPr>
              <a:spLocks noChangeShapeType="1"/>
            </p:cNvSpPr>
            <p:nvPr/>
          </p:nvSpPr>
          <p:spPr bwMode="auto">
            <a:xfrm flipH="1">
              <a:off x="2590800" y="3886200"/>
              <a:ext cx="6858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2"/>
            <p:cNvSpPr>
              <a:spLocks noChangeShapeType="1"/>
            </p:cNvSpPr>
            <p:nvPr/>
          </p:nvSpPr>
          <p:spPr bwMode="auto">
            <a:xfrm>
              <a:off x="4572000" y="4191000"/>
              <a:ext cx="762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3"/>
            <p:cNvSpPr>
              <a:spLocks noChangeShapeType="1"/>
            </p:cNvSpPr>
            <p:nvPr/>
          </p:nvSpPr>
          <p:spPr bwMode="auto">
            <a:xfrm>
              <a:off x="6019800" y="3810000"/>
              <a:ext cx="76200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533400" y="1958462"/>
            <a:ext cx="1284406" cy="649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/>
              <a:t>Khoa học</a:t>
            </a:r>
          </a:p>
        </p:txBody>
      </p:sp>
    </p:spTree>
    <p:extLst>
      <p:ext uri="{BB962C8B-B14F-4D97-AF65-F5344CB8AC3E}">
        <p14:creationId xmlns:p14="http://schemas.microsoft.com/office/powerpoint/2010/main" val="97637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 descr="4842_bang_tu_thong_minh_tu_xoa_hinh_ngoi_nha_cho_be_tap_ve_tap_v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838200" y="152400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Comic Sans MS" pitchFamily="66" charset="0"/>
              </a:rPr>
              <a:t>HOMELINK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5181600" y="3505200"/>
            <a:ext cx="40386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rgbClr val="FF0000"/>
                </a:solidFill>
                <a:latin typeface="Arial" charset="0"/>
              </a:rPr>
              <a:t> Learn by heart vocabulary and modal sentence.</a:t>
            </a:r>
          </a:p>
          <a:p>
            <a:pPr eaLnBrk="0" hangingPunct="0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rgbClr val="FF0000"/>
                </a:solidFill>
                <a:latin typeface="Arial" charset="0"/>
              </a:rPr>
              <a:t> Prepare for new lesson.</a:t>
            </a:r>
          </a:p>
        </p:txBody>
      </p:sp>
      <p:pic>
        <p:nvPicPr>
          <p:cNvPr id="109574" name="Picture 6" descr="hoc ba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962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480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23257"/>
            <a:ext cx="7162800" cy="3653064"/>
          </a:xfrm>
          <a:prstGeom prst="rect">
            <a:avLst/>
          </a:prstGeom>
        </p:spPr>
      </p:pic>
      <p:pic>
        <p:nvPicPr>
          <p:cNvPr id="18" name="Picture 30" descr="flowe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61529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0" descr="flowe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43" y="50800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flowe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0" descr="flowe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9758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23257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4409621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57" y="4676321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71" y="5588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76271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39873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9" y="5406573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46843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68" y="3758293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619951"/>
      </p:ext>
    </p:extLst>
  </p:cSld>
  <p:clrMapOvr>
    <a:masterClrMapping/>
  </p:clrMapOvr>
  <p:transition spd="slow">
    <p:wipe dir="r"/>
    <p:sndAc>
      <p:stSnd>
        <p:snd r:embed="rId3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1600200" y="5105400"/>
            <a:ext cx="5486400" cy="83820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Comic Sans MS" pitchFamily="66" charset="0"/>
              </a:rPr>
              <a:t>Toán</a:t>
            </a:r>
          </a:p>
        </p:txBody>
      </p:sp>
      <p:pic>
        <p:nvPicPr>
          <p:cNvPr id="36875" name="Picture 11" descr="s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880" name="Group 16"/>
          <p:cNvGrpSpPr>
            <a:grpSpLocks/>
          </p:cNvGrpSpPr>
          <p:nvPr/>
        </p:nvGrpSpPr>
        <p:grpSpPr bwMode="auto">
          <a:xfrm>
            <a:off x="7315200" y="5257800"/>
            <a:ext cx="1828800" cy="1600200"/>
            <a:chOff x="4608" y="2893"/>
            <a:chExt cx="1152" cy="1235"/>
          </a:xfrm>
        </p:grpSpPr>
        <p:pic>
          <p:nvPicPr>
            <p:cNvPr id="36881" name="Picture 17" descr="Congratulation-151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893"/>
              <a:ext cx="1152" cy="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82" name="Picture 18" descr="snowblu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" y="2928"/>
              <a:ext cx="1063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83" name="Picture 19" descr="BACKFADE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81750"/>
            <a:ext cx="9048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5" name="Picture 21" descr="baitoan_qjt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400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0001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600200" y="5105400"/>
            <a:ext cx="5486400" cy="83820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Comic Sans MS" pitchFamily="66" charset="0"/>
              </a:rPr>
              <a:t>Tiếng Anh</a:t>
            </a:r>
          </a:p>
        </p:txBody>
      </p:sp>
      <p:pic>
        <p:nvPicPr>
          <p:cNvPr id="37892" name="Picture 4" descr="s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7315200" y="5257800"/>
            <a:ext cx="1828800" cy="1600200"/>
            <a:chOff x="4608" y="2893"/>
            <a:chExt cx="1152" cy="1235"/>
          </a:xfrm>
        </p:grpSpPr>
        <p:pic>
          <p:nvPicPr>
            <p:cNvPr id="37894" name="Picture 6" descr="Congratulation-151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893"/>
              <a:ext cx="1152" cy="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5" name="Picture 7" descr="snowblu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" y="2928"/>
              <a:ext cx="1063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896" name="Picture 8" descr="BACKFADE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81750"/>
            <a:ext cx="9048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9" name="Picture 11" descr="tieng a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791200" cy="330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60833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600200" y="5105400"/>
            <a:ext cx="5486400" cy="83820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Comic Sans MS" pitchFamily="66" charset="0"/>
              </a:rPr>
              <a:t>Âm Nhạc</a:t>
            </a:r>
          </a:p>
        </p:txBody>
      </p:sp>
      <p:pic>
        <p:nvPicPr>
          <p:cNvPr id="38915" name="Picture 3" descr="s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7315200" y="5257800"/>
            <a:ext cx="1828800" cy="1600200"/>
            <a:chOff x="4608" y="2893"/>
            <a:chExt cx="1152" cy="1235"/>
          </a:xfrm>
        </p:grpSpPr>
        <p:pic>
          <p:nvPicPr>
            <p:cNvPr id="38917" name="Picture 5" descr="Congratulation-151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893"/>
              <a:ext cx="1152" cy="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8" name="Picture 6" descr="snowblu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" y="2928"/>
              <a:ext cx="1063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919" name="Picture 7" descr="BACKFADE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81750"/>
            <a:ext cx="9048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am_nhac(1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096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6479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600200" y="5105400"/>
            <a:ext cx="5486400" cy="83820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Comic Sans MS" pitchFamily="66" charset="0"/>
              </a:rPr>
              <a:t>Mĩ thuật</a:t>
            </a:r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7315200" y="5257800"/>
            <a:ext cx="1828800" cy="1600200"/>
            <a:chOff x="4608" y="2893"/>
            <a:chExt cx="1152" cy="1235"/>
          </a:xfrm>
        </p:grpSpPr>
        <p:pic>
          <p:nvPicPr>
            <p:cNvPr id="39941" name="Picture 5" descr="Congratulation-151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893"/>
              <a:ext cx="1152" cy="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2" name="Picture 6" descr="snowblu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" y="2928"/>
              <a:ext cx="1063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943" name="Picture 7" descr="BACKFADE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81750"/>
            <a:ext cx="9048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ss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1-tl-clk-13-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467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54247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600200" y="5105400"/>
            <a:ext cx="5486400" cy="83820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Comic Sans MS" pitchFamily="66" charset="0"/>
              </a:rPr>
              <a:t>Tin học</a:t>
            </a:r>
          </a:p>
        </p:txBody>
      </p:sp>
      <p:pic>
        <p:nvPicPr>
          <p:cNvPr id="40963" name="Picture 3" descr="s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7315200" y="5257800"/>
            <a:ext cx="1828800" cy="1600200"/>
            <a:chOff x="4608" y="2893"/>
            <a:chExt cx="1152" cy="1235"/>
          </a:xfrm>
        </p:grpSpPr>
        <p:pic>
          <p:nvPicPr>
            <p:cNvPr id="40965" name="Picture 5" descr="Congratulation-151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893"/>
              <a:ext cx="1152" cy="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6" name="Picture 6" descr="snowblu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" y="2928"/>
              <a:ext cx="1063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67" name="Picture 7" descr="BACKFADE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81750"/>
            <a:ext cx="9048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t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400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01757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1600200" y="5105400"/>
            <a:ext cx="5486400" cy="83820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Comic Sans MS" pitchFamily="66" charset="0"/>
              </a:rPr>
              <a:t>Khoa học</a:t>
            </a:r>
          </a:p>
        </p:txBody>
      </p:sp>
      <p:pic>
        <p:nvPicPr>
          <p:cNvPr id="139267" name="Picture 3" descr="s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9268" name="Group 4"/>
          <p:cNvGrpSpPr>
            <a:grpSpLocks/>
          </p:cNvGrpSpPr>
          <p:nvPr/>
        </p:nvGrpSpPr>
        <p:grpSpPr bwMode="auto">
          <a:xfrm>
            <a:off x="7315200" y="5257800"/>
            <a:ext cx="1828800" cy="1600200"/>
            <a:chOff x="4608" y="2893"/>
            <a:chExt cx="1152" cy="1235"/>
          </a:xfrm>
        </p:grpSpPr>
        <p:pic>
          <p:nvPicPr>
            <p:cNvPr id="139269" name="Picture 5" descr="Congratulation-151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893"/>
              <a:ext cx="1152" cy="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0" name="Picture 6" descr="snowblu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" y="2928"/>
              <a:ext cx="1063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9271" name="Picture 7" descr="BACKFADE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81750"/>
            <a:ext cx="9048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3" name="Picture 9" descr="khoa v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410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52921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40" name="Picture 4" descr="6keo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8991600" cy="647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524000" y="16002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1371600" y="1905000"/>
            <a:ext cx="16764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Âm nhạc</a:t>
            </a:r>
          </a:p>
        </p:txBody>
      </p:sp>
      <p:sp>
        <p:nvSpPr>
          <p:cNvPr id="142345" name="Rectangle 9"/>
          <p:cNvSpPr>
            <a:spLocks noChangeArrowheads="1"/>
          </p:cNvSpPr>
          <p:nvPr/>
        </p:nvSpPr>
        <p:spPr bwMode="auto">
          <a:xfrm>
            <a:off x="4191000" y="1295400"/>
            <a:ext cx="16764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Tiếng Anh</a:t>
            </a:r>
          </a:p>
        </p:txBody>
      </p:sp>
      <p:sp>
        <p:nvSpPr>
          <p:cNvPr id="142346" name="Rectangle 10"/>
          <p:cNvSpPr>
            <a:spLocks noChangeArrowheads="1"/>
          </p:cNvSpPr>
          <p:nvPr/>
        </p:nvSpPr>
        <p:spPr bwMode="auto">
          <a:xfrm>
            <a:off x="6477000" y="2438400"/>
            <a:ext cx="16764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Tin học</a:t>
            </a:r>
          </a:p>
        </p:txBody>
      </p:sp>
      <p:sp>
        <p:nvSpPr>
          <p:cNvPr id="142347" name="Rectangle 11"/>
          <p:cNvSpPr>
            <a:spLocks noChangeArrowheads="1"/>
          </p:cNvSpPr>
          <p:nvPr/>
        </p:nvSpPr>
        <p:spPr bwMode="auto">
          <a:xfrm>
            <a:off x="762000" y="3810000"/>
            <a:ext cx="16764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Khoa học</a:t>
            </a:r>
          </a:p>
        </p:txBody>
      </p:sp>
      <p:sp>
        <p:nvSpPr>
          <p:cNvPr id="142348" name="Rectangle 12"/>
          <p:cNvSpPr>
            <a:spLocks noChangeArrowheads="1"/>
          </p:cNvSpPr>
          <p:nvPr/>
        </p:nvSpPr>
        <p:spPr bwMode="auto">
          <a:xfrm>
            <a:off x="3276600" y="3352800"/>
            <a:ext cx="16764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Mĩ thuật</a:t>
            </a:r>
          </a:p>
        </p:txBody>
      </p:sp>
      <p:sp>
        <p:nvSpPr>
          <p:cNvPr id="142349" name="Rectangle 13"/>
          <p:cNvSpPr>
            <a:spLocks noChangeArrowheads="1"/>
          </p:cNvSpPr>
          <p:nvPr/>
        </p:nvSpPr>
        <p:spPr bwMode="auto">
          <a:xfrm>
            <a:off x="5867400" y="4267200"/>
            <a:ext cx="1676400" cy="762000"/>
          </a:xfrm>
          <a:prstGeom prst="rect">
            <a:avLst/>
          </a:prstGeom>
          <a:solidFill>
            <a:srgbClr val="D3FF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55664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3" grpId="0" animBg="1"/>
      <p:bldP spid="142345" grpId="0" animBg="1"/>
      <p:bldP spid="142346" grpId="0" animBg="1"/>
      <p:bldP spid="142347" grpId="0" animBg="1"/>
      <p:bldP spid="142348" grpId="0" animBg="1"/>
      <p:bldP spid="1423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475</Words>
  <Application>Microsoft Office PowerPoint</Application>
  <PresentationFormat>On-screen Show (4:3)</PresentationFormat>
  <Paragraphs>134</Paragraphs>
  <Slides>27</Slides>
  <Notes>1</Notes>
  <HiddenSlides>0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CorelDRAW 12.0 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practice: Reorder the sentences: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2017-11-04T12:49:08Z</dcterms:created>
  <dcterms:modified xsi:type="dcterms:W3CDTF">2017-11-04T13:25:59Z</dcterms:modified>
</cp:coreProperties>
</file>