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18"/>
  </p:notesMasterIdLst>
  <p:sldIdLst>
    <p:sldId id="301" r:id="rId2"/>
    <p:sldId id="262" r:id="rId3"/>
    <p:sldId id="303" r:id="rId4"/>
    <p:sldId id="318" r:id="rId5"/>
    <p:sldId id="319" r:id="rId6"/>
    <p:sldId id="304" r:id="rId7"/>
    <p:sldId id="320" r:id="rId8"/>
    <p:sldId id="321" r:id="rId9"/>
    <p:sldId id="325" r:id="rId10"/>
    <p:sldId id="265" r:id="rId11"/>
    <p:sldId id="324" r:id="rId12"/>
    <p:sldId id="323" r:id="rId13"/>
    <p:sldId id="327" r:id="rId14"/>
    <p:sldId id="328" r:id="rId15"/>
    <p:sldId id="307" r:id="rId16"/>
    <p:sldId id="306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66FFCC"/>
    <a:srgbClr val="CC3300"/>
    <a:srgbClr val="FF0000"/>
    <a:srgbClr val="00FF99"/>
    <a:srgbClr val="FF00FF"/>
    <a:srgbClr val="99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2" autoAdjust="0"/>
  </p:normalViewPr>
  <p:slideViewPr>
    <p:cSldViewPr>
      <p:cViewPr varScale="1">
        <p:scale>
          <a:sx n="81" d="100"/>
          <a:sy n="81" d="100"/>
        </p:scale>
        <p:origin x="10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4C197E-5E4E-422D-B537-BCF1E398D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20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AA459-AF3E-4E63-B2C4-EDEA619073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0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46860-5C79-45CC-94CD-0FB21A40D0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7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36A49-7995-47C2-AA6A-BBAA73BFE0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3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7FC60-8FB2-499B-9787-E9A5350900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2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5031C-4763-4DE4-83F3-41DE63916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8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439C7-0C87-462F-BD59-28DD19F35D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0BA0C-307F-4A02-AE12-2606CA5F47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233A-A118-4B35-B787-0B90AE3801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6F6F9-9D29-4E9B-96ED-32F662C2C2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D41-518F-4D3C-AE4A-EE069C1FE7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0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5D1B9-CAA5-41C8-AB8E-AB0A828D18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0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81144A-F5C1-4C97-96DA-951C105D70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3.wav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wmf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slide" Target="slide16.xml"/><Relationship Id="rId5" Type="http://schemas.openxmlformats.org/officeDocument/2006/relationships/image" Target="../media/image10.png"/><Relationship Id="rId10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slide" Target="slide16.xml"/><Relationship Id="rId5" Type="http://schemas.openxmlformats.org/officeDocument/2006/relationships/image" Target="../media/image10.png"/><Relationship Id="rId10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IS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329">
            <a:off x="8188248" y="4052487"/>
            <a:ext cx="7461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AIS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51513"/>
            <a:ext cx="831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AIS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3716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uc22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rainbowstarline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105650" cy="592138"/>
          </a:xfrm>
          <a:noFill/>
        </p:spPr>
      </p:pic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1828800" y="4343400"/>
            <a:ext cx="574675" cy="485775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8382000" y="6096000"/>
            <a:ext cx="574675" cy="485775"/>
          </a:xfrm>
          <a:prstGeom prst="star4">
            <a:avLst>
              <a:gd name="adj" fmla="val 12500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304800" y="4572000"/>
            <a:ext cx="574675" cy="485775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4724400" y="2819400"/>
            <a:ext cx="574675" cy="485775"/>
          </a:xfrm>
          <a:prstGeom prst="star4">
            <a:avLst>
              <a:gd name="adj" fmla="val 12500"/>
            </a:avLst>
          </a:prstGeom>
          <a:solidFill>
            <a:srgbClr val="CC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6400800" y="1828800"/>
            <a:ext cx="574675" cy="485775"/>
          </a:xfrm>
          <a:prstGeom prst="star4">
            <a:avLst>
              <a:gd name="adj" fmla="val 12431"/>
            </a:avLst>
          </a:prstGeom>
          <a:solidFill>
            <a:srgbClr val="FF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304800" y="1447800"/>
            <a:ext cx="608013" cy="485775"/>
          </a:xfrm>
          <a:prstGeom prst="star4">
            <a:avLst>
              <a:gd name="adj" fmla="val 12431"/>
            </a:avLst>
          </a:prstGeom>
          <a:solidFill>
            <a:srgbClr val="CC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2743200" y="838200"/>
            <a:ext cx="533400" cy="485775"/>
          </a:xfrm>
          <a:prstGeom prst="star4">
            <a:avLst>
              <a:gd name="adj" fmla="val 12384"/>
            </a:avLst>
          </a:prstGeom>
          <a:solidFill>
            <a:srgbClr val="FFFF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6248400" y="3810000"/>
            <a:ext cx="574675" cy="485775"/>
          </a:xfrm>
          <a:prstGeom prst="star4">
            <a:avLst>
              <a:gd name="adj" fmla="val 12500"/>
            </a:avLst>
          </a:prstGeom>
          <a:solidFill>
            <a:srgbClr val="66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7848600" y="1219200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2819400" y="2667000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" name="Picture 10" descr="Dove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2590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Dove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7432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Firewrk8"/>
          <p:cNvPicPr>
            <a:picLocks noChangeAspect="1" noChangeArrowheads="1"/>
          </p:cNvPicPr>
          <p:nvPr/>
        </p:nvPicPr>
        <p:blipFill>
          <a:blip r:embed="rId8">
            <a:lum bright="6000" contrast="30000"/>
          </a:blip>
          <a:srcRect/>
          <a:stretch>
            <a:fillRect/>
          </a:stretch>
        </p:blipFill>
        <p:spPr bwMode="auto">
          <a:xfrm>
            <a:off x="4038600" y="4992687"/>
            <a:ext cx="1905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 descr="Dove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 descr="Firewrk8"/>
          <p:cNvPicPr>
            <a:picLocks noChangeAspect="1" noChangeArrowheads="1"/>
          </p:cNvPicPr>
          <p:nvPr/>
        </p:nvPicPr>
        <p:blipFill>
          <a:blip r:embed="rId8">
            <a:lum bright="6000" contrast="30000"/>
          </a:blip>
          <a:srcRect/>
          <a:stretch>
            <a:fillRect/>
          </a:stretch>
        </p:blipFill>
        <p:spPr bwMode="auto">
          <a:xfrm>
            <a:off x="609600" y="1066800"/>
            <a:ext cx="1905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2" descr="Firewrk8"/>
          <p:cNvPicPr>
            <a:picLocks noChangeAspect="1" noChangeArrowheads="1"/>
          </p:cNvPicPr>
          <p:nvPr/>
        </p:nvPicPr>
        <p:blipFill>
          <a:blip r:embed="rId8">
            <a:lum bright="6000" contrast="30000"/>
          </a:blip>
          <a:srcRect/>
          <a:stretch>
            <a:fillRect/>
          </a:stretch>
        </p:blipFill>
        <p:spPr bwMode="auto">
          <a:xfrm>
            <a:off x="6705600" y="1219200"/>
            <a:ext cx="152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WordArt 15"/>
          <p:cNvSpPr>
            <a:spLocks noChangeArrowheads="1" noChangeShapeType="1" noTextEdit="1"/>
          </p:cNvSpPr>
          <p:nvPr/>
        </p:nvSpPr>
        <p:spPr bwMode="auto">
          <a:xfrm>
            <a:off x="685800" y="3276600"/>
            <a:ext cx="8001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TỪ: ĐỒ CHƠI – TRÒ CHƠI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WordArt 20"/>
          <p:cNvSpPr>
            <a:spLocks noChangeArrowheads="1" noChangeShapeType="1" noTextEdit="1"/>
          </p:cNvSpPr>
          <p:nvPr/>
        </p:nvSpPr>
        <p:spPr bwMode="auto">
          <a:xfrm>
            <a:off x="3124200" y="1905000"/>
            <a:ext cx="266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 descr="Hình ảnh có liên quan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1" y="685800"/>
            <a:ext cx="8422226" cy="52578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 descr="Kết quả hình ảnh cho trò chơi dân g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9" y="685800"/>
            <a:ext cx="844724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1" name="Picture 29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0" y="685800"/>
            <a:ext cx="844724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ết quả hình ảnh cho đồ chơi hiện đạ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"/>
          <a:stretch/>
        </p:blipFill>
        <p:spPr bwMode="auto">
          <a:xfrm>
            <a:off x="4619429" y="52861"/>
            <a:ext cx="452457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Kết quả hình ảnh cho bộ lego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6" name="Picture 4" descr="Kết quả hình ảnh cho rub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2" y="3581400"/>
            <a:ext cx="375183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Kết quả hình ảnh cho le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5" y="152400"/>
            <a:ext cx="401884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Kết quả hình ảnh cho rubic"/>
          <p:cNvSpPr>
            <a:spLocks noChangeAspect="1" noChangeArrowheads="1"/>
          </p:cNvSpPr>
          <p:nvPr/>
        </p:nvSpPr>
        <p:spPr bwMode="auto">
          <a:xfrm>
            <a:off x="3016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29" y="3429000"/>
            <a:ext cx="4339126" cy="34290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4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765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2" y="247650"/>
            <a:ext cx="8633818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01750" y="1246207"/>
            <a:ext cx="3573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3000" b="1" dirty="0"/>
              <a:t>Trò chơi có ích</a:t>
            </a:r>
          </a:p>
        </p:txBody>
      </p:sp>
      <p:graphicFrame>
        <p:nvGraphicFramePr>
          <p:cNvPr id="4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09135"/>
              </p:ext>
            </p:extLst>
          </p:nvPr>
        </p:nvGraphicFramePr>
        <p:xfrm>
          <a:off x="588963" y="1161522"/>
          <a:ext cx="8250237" cy="4139160"/>
        </p:xfrm>
        <a:graphic>
          <a:graphicData uri="http://schemas.openxmlformats.org/drawingml/2006/table">
            <a:tbl>
              <a:tblPr/>
              <a:tblGrid>
                <a:gridCol w="4071566"/>
                <a:gridCol w="4178671"/>
              </a:tblGrid>
              <a:tr h="5485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0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577975" y="3832245"/>
            <a:ext cx="3303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US" sz="2800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33400" y="1651020"/>
            <a:ext cx="1673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smtClean="0"/>
              <a:t>- </a:t>
            </a:r>
            <a:r>
              <a:rPr lang="en-US" sz="2800" dirty="0"/>
              <a:t>thả diều 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5011738" y="1643082"/>
            <a:ext cx="2138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smtClean="0"/>
              <a:t>- </a:t>
            </a:r>
            <a:r>
              <a:rPr lang="en-US" sz="2800" dirty="0"/>
              <a:t>thú vị, khỏe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46100" y="2017732"/>
            <a:ext cx="2833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/>
              <a:t>- rước đèn ông sao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041900" y="2020907"/>
            <a:ext cx="846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/>
              <a:t>- vui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534988" y="2379682"/>
            <a:ext cx="1387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smtClean="0"/>
              <a:t>- </a:t>
            </a:r>
            <a:r>
              <a:rPr lang="en-US" sz="2800" dirty="0"/>
              <a:t>bày cỗ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5011738" y="2378095"/>
            <a:ext cx="2838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smtClean="0"/>
              <a:t>- </a:t>
            </a:r>
            <a:r>
              <a:rPr lang="en-US" sz="2800" dirty="0"/>
              <a:t>vui, rèn khéo tay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57213" y="2768620"/>
            <a:ext cx="20589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/>
              <a:t>- chơi búp bê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032375" y="2795607"/>
            <a:ext cx="2690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/>
              <a:t>- rèn tính chu đáo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542925" y="3211532"/>
            <a:ext cx="174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smtClean="0"/>
              <a:t>- </a:t>
            </a:r>
            <a:r>
              <a:rPr lang="en-US" sz="2800" dirty="0"/>
              <a:t>nhảy dây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002213" y="3205182"/>
            <a:ext cx="2967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smtClean="0"/>
              <a:t>- </a:t>
            </a:r>
            <a:r>
              <a:rPr lang="en-US" sz="2800" dirty="0"/>
              <a:t>nhanh nhẹn, khỏe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68325" y="3605232"/>
            <a:ext cx="401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/>
              <a:t>- trò chơi điện tử, xếp hình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5019675" y="3621107"/>
            <a:ext cx="2968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/>
              <a:t>- rèn trí thông minh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538163" y="4035445"/>
            <a:ext cx="1607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smtClean="0"/>
              <a:t>- </a:t>
            </a:r>
            <a:r>
              <a:rPr lang="en-US" sz="2800" dirty="0"/>
              <a:t>đu quay,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5010150" y="4021157"/>
            <a:ext cx="299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smtClean="0"/>
              <a:t>- rèn </a:t>
            </a:r>
            <a:r>
              <a:rPr lang="en-US" sz="2800" dirty="0"/>
              <a:t>tính dũng cảm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2422525" y="4035445"/>
            <a:ext cx="1612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/>
              <a:t>cưỡi ngựa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558800" y="4438670"/>
            <a:ext cx="2333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/>
              <a:t>- bịt mắt bắt dê</a:t>
            </a: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5008563" y="4435495"/>
            <a:ext cx="3600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/>
              <a:t>- vui, rèn trí thông minh</a:t>
            </a: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542925" y="4854595"/>
            <a:ext cx="3567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smtClean="0"/>
              <a:t>- </a:t>
            </a:r>
            <a:r>
              <a:rPr lang="en-US" sz="2800" dirty="0"/>
              <a:t>ném vòng vào cổ chai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4991100" y="4818082"/>
            <a:ext cx="3014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smtClean="0"/>
              <a:t>- </a:t>
            </a:r>
            <a:r>
              <a:rPr lang="en-US" sz="2800" dirty="0"/>
              <a:t>tinh mắt, khéo tay</a:t>
            </a: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5283200" y="1168420"/>
            <a:ext cx="3305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3000" b="1" dirty="0"/>
              <a:t>Ích lợi của trò chơi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3400" y="152400"/>
            <a:ext cx="8217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800" b="1" dirty="0">
                <a:solidFill>
                  <a:srgbClr val="0000FF"/>
                </a:solidFill>
              </a:rPr>
              <a:t>b. Những đồ chơi, trò chơi nào có ích? Chúng có ích như thế nào?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6424" y="5562600"/>
            <a:ext cx="81448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</a:rPr>
              <a:t>Chơi các đồ chơi, trò chơi ấy như thế nào thì chúng trở nên có hại? </a:t>
            </a:r>
          </a:p>
        </p:txBody>
      </p:sp>
    </p:spTree>
    <p:extLst>
      <p:ext uri="{BB962C8B-B14F-4D97-AF65-F5344CB8AC3E}">
        <p14:creationId xmlns:p14="http://schemas.microsoft.com/office/powerpoint/2010/main" val="41821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577850" y="3200400"/>
            <a:ext cx="32353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 b="1" dirty="0">
                <a:latin typeface="Times New Roman" pitchFamily="18" charset="0"/>
              </a:rPr>
              <a:t>Chơi đuổi </a:t>
            </a:r>
            <a:r>
              <a:rPr lang="en-US" altLang="vi-VN" sz="2600" b="1" dirty="0" smtClean="0">
                <a:latin typeface="Times New Roman" pitchFamily="18" charset="0"/>
              </a:rPr>
              <a:t>bắt</a:t>
            </a:r>
            <a:endParaRPr lang="en-US" altLang="vi-VN" sz="2600" b="1" dirty="0">
              <a:latin typeface="Times New Roman" pitchFamily="18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49288" y="6365557"/>
            <a:ext cx="30940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 b="1">
                <a:latin typeface="Times New Roman" pitchFamily="18" charset="0"/>
              </a:rPr>
              <a:t>Chơi đấu kiếm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278438" y="6351270"/>
            <a:ext cx="25669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 b="1" dirty="0">
                <a:latin typeface="Times New Roman" pitchFamily="18" charset="0"/>
              </a:rPr>
              <a:t> Chơi bắn chim 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846638" y="3276600"/>
            <a:ext cx="34083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 b="1" dirty="0">
                <a:latin typeface="Times New Roman" pitchFamily="18" charset="0"/>
              </a:rPr>
              <a:t> Chơi điện </a:t>
            </a:r>
            <a:r>
              <a:rPr lang="en-US" altLang="vi-VN" sz="2600" b="1" dirty="0" smtClean="0">
                <a:latin typeface="Times New Roman" pitchFamily="18" charset="0"/>
              </a:rPr>
              <a:t>tử</a:t>
            </a:r>
            <a:endParaRPr lang="en-US" altLang="vi-VN" sz="2600" b="1" dirty="0">
              <a:latin typeface="Times New Roman" pitchFamily="18" charset="0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70445" y="-76200"/>
            <a:ext cx="3787775" cy="3206750"/>
            <a:chOff x="418" y="776"/>
            <a:chExt cx="2104" cy="1302"/>
          </a:xfrm>
        </p:grpSpPr>
        <p:pic>
          <p:nvPicPr>
            <p:cNvPr id="7" name="Picture 17" descr="Untitled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841"/>
              <a:ext cx="2104" cy="1237"/>
            </a:xfrm>
            <a:prstGeom prst="rect">
              <a:avLst/>
            </a:prstGeom>
            <a:noFill/>
            <a:ln w="57150" cmpd="thinThick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2208" y="776"/>
              <a:ext cx="21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vi-VN" b="1">
                  <a:solidFill>
                    <a:srgbClr val="CC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821238" y="0"/>
            <a:ext cx="3810000" cy="3175246"/>
            <a:chOff x="3110" y="792"/>
            <a:chExt cx="2245" cy="1249"/>
          </a:xfrm>
        </p:grpSpPr>
        <p:pic>
          <p:nvPicPr>
            <p:cNvPr id="10" name="Picture 10" descr="vi tin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839"/>
              <a:ext cx="2245" cy="1202"/>
            </a:xfrm>
            <a:prstGeom prst="rect">
              <a:avLst/>
            </a:prstGeom>
            <a:noFill/>
            <a:ln w="57150" cmpd="thinThick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3148" y="792"/>
              <a:ext cx="229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vi-VN" b="1">
                  <a:solidFill>
                    <a:srgbClr val="00FF99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439738" y="3692843"/>
            <a:ext cx="3800475" cy="2539682"/>
            <a:chOff x="479" y="2369"/>
            <a:chExt cx="2073" cy="1257"/>
          </a:xfrm>
        </p:grpSpPr>
        <p:pic>
          <p:nvPicPr>
            <p:cNvPr id="13" name="Picture 11" descr="mm"/>
            <p:cNvPicPr>
              <a:picLocks noChangeAspect="1" noChangeArrowheads="1"/>
            </p:cNvPicPr>
            <p:nvPr/>
          </p:nvPicPr>
          <p:blipFill>
            <a:blip r:embed="rId4">
              <a:lum bright="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" y="2438"/>
              <a:ext cx="2073" cy="1188"/>
            </a:xfrm>
            <a:prstGeom prst="rect">
              <a:avLst/>
            </a:prstGeom>
            <a:noFill/>
            <a:ln w="57150" cmpd="thinThick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2257" y="2369"/>
              <a:ext cx="216" cy="3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vi-VN" b="1">
                  <a:solidFill>
                    <a:srgbClr val="FFCC66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4808538" y="3769043"/>
            <a:ext cx="3819525" cy="2479357"/>
            <a:chOff x="3157" y="2394"/>
            <a:chExt cx="2187" cy="1201"/>
          </a:xfrm>
        </p:grpSpPr>
        <p:pic>
          <p:nvPicPr>
            <p:cNvPr id="16" name="Picture 12" descr="untitl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" y="2448"/>
              <a:ext cx="2184" cy="1147"/>
            </a:xfrm>
            <a:prstGeom prst="rect">
              <a:avLst/>
            </a:prstGeom>
            <a:noFill/>
            <a:ln w="57150" cmpd="thickThin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3157" y="2394"/>
              <a:ext cx="22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vi-VN" b="1">
                  <a:solidFill>
                    <a:srgbClr val="FFCC66"/>
                  </a:solidFill>
                  <a:latin typeface="Times New Roman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1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362200" y="609600"/>
            <a:ext cx="4419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err="1">
                <a:gradFill flip="none" rotWithShape="1">
                  <a:gsLst>
                    <a:gs pos="0">
                      <a:srgbClr val="FF0000"/>
                    </a:gs>
                    <a:gs pos="50000">
                      <a:srgbClr val="000099"/>
                    </a:gs>
                    <a:gs pos="76650">
                      <a:srgbClr val="00B050"/>
                    </a:gs>
                    <a:gs pos="100000">
                      <a:srgbClr val="F901FF"/>
                    </a:gs>
                  </a:gsLst>
                  <a:lin ang="16200000" scaled="1"/>
                  <a:tileRect/>
                </a:gradFill>
              </a:rPr>
              <a:t>Trò</a:t>
            </a:r>
            <a:r>
              <a:rPr lang="en-US" sz="6000" b="1">
                <a:gradFill flip="none" rotWithShape="1">
                  <a:gsLst>
                    <a:gs pos="0">
                      <a:srgbClr val="FF0000"/>
                    </a:gs>
                    <a:gs pos="50000">
                      <a:srgbClr val="000099"/>
                    </a:gs>
                    <a:gs pos="76650">
                      <a:srgbClr val="00B050"/>
                    </a:gs>
                    <a:gs pos="100000">
                      <a:srgbClr val="F901FF"/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en-US" sz="6000" b="1" err="1">
                <a:gradFill flip="none" rotWithShape="1">
                  <a:gsLst>
                    <a:gs pos="0">
                      <a:srgbClr val="FF0000"/>
                    </a:gs>
                    <a:gs pos="50000">
                      <a:srgbClr val="000099"/>
                    </a:gs>
                    <a:gs pos="76650">
                      <a:srgbClr val="00B050"/>
                    </a:gs>
                    <a:gs pos="100000">
                      <a:srgbClr val="F901FF"/>
                    </a:gs>
                  </a:gsLst>
                  <a:lin ang="16200000" scaled="1"/>
                  <a:tileRect/>
                </a:gradFill>
              </a:rPr>
              <a:t>chơi</a:t>
            </a:r>
            <a:endParaRPr lang="en-US" sz="6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/>
                  </a:gs>
                  <a:gs pos="50000">
                    <a:srgbClr val="000099"/>
                  </a:gs>
                  <a:gs pos="76650">
                    <a:srgbClr val="00B050"/>
                  </a:gs>
                  <a:gs pos="100000">
                    <a:srgbClr val="F901FF"/>
                  </a:gs>
                </a:gsLst>
                <a:lin ang="162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531" name="Picture 18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75178" y="3640314"/>
            <a:ext cx="8393644" cy="10016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5400" b="1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77000">
                      <a:srgbClr val="008000"/>
                    </a:gs>
                    <a:gs pos="25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rgbClr val="000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itchFamily="34" charset="0"/>
                <a:cs typeface="Arial" pitchFamily="34" charset="0"/>
              </a:rPr>
              <a:t>NHÌN NHANH - NH</a:t>
            </a:r>
            <a:r>
              <a:rPr lang="vi-VN" sz="5400" b="1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77000">
                      <a:srgbClr val="008000"/>
                    </a:gs>
                    <a:gs pos="25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rgbClr val="000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itchFamily="34" charset="0"/>
                <a:cs typeface="Arial" pitchFamily="34" charset="0"/>
              </a:rPr>
              <a:t>Ớ</a:t>
            </a:r>
            <a:r>
              <a:rPr lang="en-US" sz="5400" b="1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77000">
                      <a:srgbClr val="008000"/>
                    </a:gs>
                    <a:gs pos="25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rgbClr val="000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 pitchFamily="34" charset="0"/>
                <a:cs typeface="Arial" pitchFamily="34" charset="0"/>
              </a:rPr>
              <a:t> LÂU</a:t>
            </a:r>
            <a:endParaRPr lang="en-US" sz="5400"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77000">
                    <a:srgbClr val="008000"/>
                  </a:gs>
                  <a:gs pos="25000">
                    <a:schemeClr val="accent4">
                      <a:lumMod val="95000"/>
                      <a:lumOff val="5000"/>
                    </a:schemeClr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27" name="Picture 5" descr="Teu dung v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74436" flipH="1" flipV="1">
            <a:off x="612775" y="150813"/>
            <a:ext cx="2382838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lnSpc>
                <a:spcPct val="120000"/>
              </a:lnSpc>
              <a:defRPr/>
            </a:pPr>
            <a:r>
              <a:rPr lang="en-US" sz="4000" b="1" err="1">
                <a:solidFill>
                  <a:schemeClr val="bg1"/>
                </a:solidFill>
                <a:cs typeface="Arial" pitchFamily="34" charset="0"/>
              </a:rPr>
              <a:t>Trò</a:t>
            </a:r>
            <a:r>
              <a:rPr lang="en-US" sz="4000" b="1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err="1">
                <a:solidFill>
                  <a:schemeClr val="bg1"/>
                </a:solidFill>
                <a:cs typeface="Arial" pitchFamily="34" charset="0"/>
              </a:rPr>
              <a:t>ch</a:t>
            </a:r>
            <a:r>
              <a:rPr lang="vi-VN" sz="4000" b="1">
                <a:solidFill>
                  <a:schemeClr val="bg1"/>
                </a:solidFill>
                <a:cs typeface="Arial" pitchFamily="34" charset="0"/>
              </a:rPr>
              <a:t>ơi</a:t>
            </a:r>
            <a:r>
              <a:rPr lang="en-US" sz="4000" b="1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sz="4000" b="1">
                <a:solidFill>
                  <a:srgbClr val="FFFF00"/>
                </a:solidFill>
                <a:cs typeface="Arial" pitchFamily="34" charset="0"/>
              </a:rPr>
              <a:t>NHÌN NHANH - NH</a:t>
            </a:r>
            <a:r>
              <a:rPr lang="vi-VN" sz="4000" b="1">
                <a:solidFill>
                  <a:srgbClr val="FFFF00"/>
                </a:solidFill>
                <a:cs typeface="Arial" pitchFamily="34" charset="0"/>
              </a:rPr>
              <a:t>Ớ</a:t>
            </a:r>
            <a:r>
              <a:rPr lang="en-US" sz="4000" b="1">
                <a:solidFill>
                  <a:srgbClr val="FFFF00"/>
                </a:solidFill>
                <a:cs typeface="Arial" pitchFamily="34" charset="0"/>
              </a:rPr>
              <a:t> LÂU</a:t>
            </a:r>
            <a:endParaRPr lang="en-US" sz="4000">
              <a:solidFill>
                <a:srgbClr val="FFFF00"/>
              </a:solidFill>
            </a:endParaRPr>
          </a:p>
        </p:txBody>
      </p:sp>
      <p:pic>
        <p:nvPicPr>
          <p:cNvPr id="23555" name="Picture 2" descr="C:\Users\user\Desktop\MRVT TRÒ CHOI - ĐỒ CHƠI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2286000" cy="228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3" descr="C:\Users\user\Desktop\MRVT TRÒ CHOI - ĐỒ CHƠI\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2286000" cy="228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4" descr="C:\Users\user\Desktop\MRVT TRÒ CHOI - ĐỒ CHƠI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14400"/>
            <a:ext cx="2286000" cy="228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5" descr="C:\Users\user\Desktop\MRVT TRÒ CHOI - ĐỒ CHƠI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2286000" cy="228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C:\Users\user\Desktop\MRVT TRÒ CHOI - ĐỒ CHƠI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C:\Users\user\Desktop\MRVT TRÒ CHOI - ĐỒ CHƠI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2286000" cy="228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C:\Users\user\Desktop\MRVT TRÒ CHOI - ĐỒ CHƠI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3276600"/>
            <a:ext cx="85566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42"/>
          <p:cNvSpPr/>
          <p:nvPr/>
        </p:nvSpPr>
        <p:spPr>
          <a:xfrm>
            <a:off x="4065588" y="35941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/>
              <a:t>0</a:t>
            </a:r>
            <a:endParaRPr lang="vi-VN" sz="3600" b="1"/>
          </a:p>
        </p:txBody>
      </p:sp>
      <p:sp>
        <p:nvSpPr>
          <p:cNvPr id="44" name="Oval 43"/>
          <p:cNvSpPr/>
          <p:nvPr/>
        </p:nvSpPr>
        <p:spPr>
          <a:xfrm>
            <a:off x="4064000" y="35941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/>
              <a:t>1</a:t>
            </a:r>
            <a:endParaRPr lang="vi-VN" sz="3600" b="1"/>
          </a:p>
        </p:txBody>
      </p:sp>
      <p:sp>
        <p:nvSpPr>
          <p:cNvPr id="45" name="Oval 44"/>
          <p:cNvSpPr/>
          <p:nvPr/>
        </p:nvSpPr>
        <p:spPr>
          <a:xfrm>
            <a:off x="4065588" y="35941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/>
              <a:t>2</a:t>
            </a:r>
            <a:endParaRPr lang="vi-VN" sz="3600" b="1"/>
          </a:p>
        </p:txBody>
      </p:sp>
      <p:sp>
        <p:nvSpPr>
          <p:cNvPr id="46" name="Oval 45"/>
          <p:cNvSpPr/>
          <p:nvPr/>
        </p:nvSpPr>
        <p:spPr>
          <a:xfrm>
            <a:off x="4078288" y="35941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/>
              <a:t>3</a:t>
            </a:r>
            <a:endParaRPr lang="vi-VN" sz="3600" b="1"/>
          </a:p>
        </p:txBody>
      </p:sp>
      <p:sp>
        <p:nvSpPr>
          <p:cNvPr id="47" name="Oval 46"/>
          <p:cNvSpPr/>
          <p:nvPr/>
        </p:nvSpPr>
        <p:spPr>
          <a:xfrm>
            <a:off x="4078288" y="35941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/>
              <a:t>4</a:t>
            </a:r>
            <a:endParaRPr lang="vi-VN" sz="3600" b="1"/>
          </a:p>
        </p:txBody>
      </p:sp>
      <p:sp>
        <p:nvSpPr>
          <p:cNvPr id="48" name="Oval 47"/>
          <p:cNvSpPr/>
          <p:nvPr/>
        </p:nvSpPr>
        <p:spPr>
          <a:xfrm>
            <a:off x="4075113" y="35941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/>
              <a:t>5</a:t>
            </a:r>
            <a:endParaRPr lang="vi-VN" sz="3600" b="1"/>
          </a:p>
        </p:txBody>
      </p:sp>
      <p:sp>
        <p:nvSpPr>
          <p:cNvPr id="49" name="Oval 48"/>
          <p:cNvSpPr/>
          <p:nvPr/>
        </p:nvSpPr>
        <p:spPr>
          <a:xfrm>
            <a:off x="4076700" y="35941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/>
              <a:t>6</a:t>
            </a:r>
            <a:endParaRPr lang="vi-VN" sz="3600" b="1"/>
          </a:p>
        </p:txBody>
      </p:sp>
      <p:sp>
        <p:nvSpPr>
          <p:cNvPr id="50" name="Oval 49"/>
          <p:cNvSpPr/>
          <p:nvPr/>
        </p:nvSpPr>
        <p:spPr>
          <a:xfrm>
            <a:off x="4078288" y="3608388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/>
              <a:t>7</a:t>
            </a:r>
            <a:endParaRPr lang="vi-VN" sz="3600" b="1"/>
          </a:p>
        </p:txBody>
      </p:sp>
      <p:sp>
        <p:nvSpPr>
          <p:cNvPr id="51" name="Oval 50"/>
          <p:cNvSpPr/>
          <p:nvPr/>
        </p:nvSpPr>
        <p:spPr>
          <a:xfrm>
            <a:off x="4076700" y="35941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/>
              <a:t>8</a:t>
            </a:r>
            <a:endParaRPr lang="vi-VN" sz="3600" b="1"/>
          </a:p>
        </p:txBody>
      </p:sp>
      <p:sp>
        <p:nvSpPr>
          <p:cNvPr id="52" name="Oval 51"/>
          <p:cNvSpPr/>
          <p:nvPr/>
        </p:nvSpPr>
        <p:spPr>
          <a:xfrm>
            <a:off x="4089400" y="36068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/>
              <a:t>9</a:t>
            </a:r>
            <a:endParaRPr lang="vi-VN" sz="3600" b="1"/>
          </a:p>
        </p:txBody>
      </p:sp>
      <p:sp>
        <p:nvSpPr>
          <p:cNvPr id="53" name="Oval 52"/>
          <p:cNvSpPr/>
          <p:nvPr/>
        </p:nvSpPr>
        <p:spPr>
          <a:xfrm>
            <a:off x="4076700" y="35941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/>
              <a:t>0</a:t>
            </a:r>
            <a:endParaRPr lang="vi-VN" sz="3600" b="1"/>
          </a:p>
        </p:txBody>
      </p:sp>
      <p:pic>
        <p:nvPicPr>
          <p:cNvPr id="23574" name="Picture 2" descr="C:\Users\user\Desktop\MRVT TRÒ CHOI - ĐỒ CHƠI\04-choi-con-3209-300-a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540250"/>
            <a:ext cx="2143125" cy="23177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4"/>
          <p:cNvGrpSpPr>
            <a:grpSpLocks/>
          </p:cNvGrpSpPr>
          <p:nvPr/>
        </p:nvGrpSpPr>
        <p:grpSpPr bwMode="auto">
          <a:xfrm>
            <a:off x="152400" y="1143000"/>
            <a:ext cx="8886825" cy="5675313"/>
            <a:chOff x="408" y="1068"/>
            <a:chExt cx="4992" cy="3243"/>
          </a:xfrm>
        </p:grpSpPr>
        <p:pic>
          <p:nvPicPr>
            <p:cNvPr id="5127" name="Picture 45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077"/>
              <a:ext cx="1673" cy="16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46"/>
            <p:cNvPicPr>
              <a:picLocks noChangeAspect="1" noChangeArrowheads="1"/>
            </p:cNvPicPr>
            <p:nvPr/>
          </p:nvPicPr>
          <p:blipFill>
            <a:blip r:embed="rId3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2688"/>
              <a:ext cx="1745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47"/>
            <p:cNvPicPr>
              <a:picLocks noChangeAspect="1" noChangeArrowheads="1"/>
            </p:cNvPicPr>
            <p:nvPr/>
          </p:nvPicPr>
          <p:blipFill>
            <a:blip r:embed="rId4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1068"/>
              <a:ext cx="1734" cy="16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48"/>
            <p:cNvPicPr>
              <a:picLocks noChangeAspect="1" noChangeArrowheads="1"/>
            </p:cNvPicPr>
            <p:nvPr/>
          </p:nvPicPr>
          <p:blipFill>
            <a:blip r:embed="rId5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" y="1074"/>
              <a:ext cx="1627" cy="16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49"/>
            <p:cNvPicPr>
              <a:picLocks noChangeAspect="1" noChangeArrowheads="1"/>
            </p:cNvPicPr>
            <p:nvPr/>
          </p:nvPicPr>
          <p:blipFill>
            <a:blip r:embed="rId6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2679"/>
              <a:ext cx="1635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50" descr="6"/>
            <p:cNvPicPr>
              <a:picLocks noChangeAspect="1" noChangeArrowheads="1"/>
            </p:cNvPicPr>
            <p:nvPr/>
          </p:nvPicPr>
          <p:blipFill>
            <a:blip r:embed="rId7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2688"/>
              <a:ext cx="1637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AutoShape 51">
              <a:hlinkClick r:id="rId8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6" y="1143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1</a:t>
              </a:r>
            </a:p>
          </p:txBody>
        </p:sp>
        <p:sp>
          <p:nvSpPr>
            <p:cNvPr id="5134" name="AutoShape 52">
              <a:hlinkClick r:id="rId9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480" y="1149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2</a:t>
              </a:r>
            </a:p>
          </p:txBody>
        </p:sp>
        <p:sp>
          <p:nvSpPr>
            <p:cNvPr id="5135" name="AutoShape 53">
              <a:hlinkClick r:id="rId10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157" y="1152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3</a:t>
              </a:r>
            </a:p>
          </p:txBody>
        </p:sp>
        <p:sp>
          <p:nvSpPr>
            <p:cNvPr id="5136" name="AutoShape 54">
              <a:hlinkClick r:id="rId8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731" y="2736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4</a:t>
              </a:r>
            </a:p>
          </p:txBody>
        </p:sp>
        <p:sp>
          <p:nvSpPr>
            <p:cNvPr id="5137" name="AutoShape 55">
              <a:hlinkClick r:id="rId11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456" y="2736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5</a:t>
              </a:r>
            </a:p>
          </p:txBody>
        </p:sp>
        <p:sp>
          <p:nvSpPr>
            <p:cNvPr id="5138" name="AutoShape 5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09" y="2766"/>
              <a:ext cx="192" cy="14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6</a:t>
              </a:r>
            </a:p>
          </p:txBody>
        </p:sp>
      </p:grp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631950" y="66675"/>
            <a:ext cx="70770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vi-VN" sz="2800" b="1" dirty="0">
                <a:solidFill>
                  <a:srgbClr val="003300"/>
                </a:solidFill>
              </a:rPr>
              <a:t>    Nói tên đồ chơi hoặc trò chơi được tả trong các tranh sau</a:t>
            </a:r>
            <a:r>
              <a:rPr lang="en-US" altLang="vi-VN" sz="2800" dirty="0">
                <a:solidFill>
                  <a:srgbClr val="003300"/>
                </a:solidFill>
              </a:rPr>
              <a:t>: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4763" y="-152400"/>
            <a:ext cx="2333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Bài tập 1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76600" y="457200"/>
            <a:ext cx="1066800" cy="0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86388" y="457200"/>
            <a:ext cx="1066800" cy="0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44"/>
          <p:cNvGrpSpPr>
            <a:grpSpLocks/>
          </p:cNvGrpSpPr>
          <p:nvPr/>
        </p:nvGrpSpPr>
        <p:grpSpPr bwMode="auto">
          <a:xfrm>
            <a:off x="1497853" y="235009"/>
            <a:ext cx="5769273" cy="5029200"/>
            <a:chOff x="84" y="860"/>
            <a:chExt cx="1673" cy="1605"/>
          </a:xfrm>
        </p:grpSpPr>
        <p:pic>
          <p:nvPicPr>
            <p:cNvPr id="6161" name="Picture 45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" y="860"/>
              <a:ext cx="1673" cy="16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2" name="AutoShape 5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55" y="935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1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49128"/>
              </p:ext>
            </p:extLst>
          </p:nvPr>
        </p:nvGraphicFramePr>
        <p:xfrm>
          <a:off x="1905000" y="5659438"/>
          <a:ext cx="41148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5"/>
                <a:gridCol w="2230755"/>
              </a:tblGrid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 chơi</a:t>
                      </a: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62400" y="6186488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Thả diều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62400" y="5653088"/>
            <a:ext cx="1138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Diều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42207"/>
              </p:ext>
            </p:extLst>
          </p:nvPr>
        </p:nvGraphicFramePr>
        <p:xfrm>
          <a:off x="1143000" y="5659438"/>
          <a:ext cx="71628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305"/>
                <a:gridCol w="5103495"/>
              </a:tblGrid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 chơi</a:t>
                      </a: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276600" y="56388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Đầu sư tử, đèn ông sao, 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trống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327400" y="6172200"/>
            <a:ext cx="337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Múa sư tử, rước đèn</a:t>
            </a:r>
          </a:p>
        </p:txBody>
      </p:sp>
      <p:pic>
        <p:nvPicPr>
          <p:cNvPr id="9" name="Picture 5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410200" cy="5133766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5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4995" y="228600"/>
            <a:ext cx="497805" cy="474385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vi-VN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4800600"/>
          <a:ext cx="8610600" cy="189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399"/>
                <a:gridCol w="6934201"/>
              </a:tblGrid>
              <a:tr h="947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05000" y="4760913"/>
            <a:ext cx="6705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Dây thừng, búp bê, bộ xếp hình nhà cửa, đồ chơi nấu bếp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41513" y="5715000"/>
            <a:ext cx="68786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Nhảy dây, cho búp bê ăn, xếp hình nhà cửa, nấu cơm </a:t>
            </a: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1371600" y="152400"/>
            <a:ext cx="5486400" cy="4495800"/>
            <a:chOff x="353" y="1310"/>
            <a:chExt cx="2424" cy="2782"/>
          </a:xfrm>
        </p:grpSpPr>
        <p:pic>
          <p:nvPicPr>
            <p:cNvPr id="10" name="Picture 11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1310"/>
              <a:ext cx="2424" cy="2782"/>
            </a:xfrm>
            <a:prstGeom prst="rect">
              <a:avLst/>
            </a:prstGeom>
            <a:noFill/>
            <a:ln w="57150" cmpd="thickThin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445" y="1319"/>
              <a:ext cx="230" cy="286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vi-VN" sz="2000" b="1" dirty="0">
                  <a:latin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07525"/>
              </p:ext>
            </p:extLst>
          </p:nvPr>
        </p:nvGraphicFramePr>
        <p:xfrm>
          <a:off x="1143000" y="5659438"/>
          <a:ext cx="75438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953"/>
                <a:gridCol w="5821847"/>
              </a:tblGrid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 chơi</a:t>
                      </a: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95600" y="5638800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Màn hình, viên gạch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19400" y="6162675"/>
            <a:ext cx="594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Trò chơi điện tử, xếp hình (xếp gạch)</a:t>
            </a:r>
          </a:p>
        </p:txBody>
      </p:sp>
      <p:pic>
        <p:nvPicPr>
          <p:cNvPr id="11" name="Picture 11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99598"/>
            <a:ext cx="5575300" cy="5075830"/>
          </a:xfrm>
          <a:prstGeom prst="rect">
            <a:avLst/>
          </a:prstGeom>
          <a:noFill/>
          <a:ln w="57150" cmpd="thickThin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47126" y="274026"/>
            <a:ext cx="644274" cy="666366"/>
          </a:xfrm>
          <a:prstGeom prst="actionButtonBlank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vi-VN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44"/>
          <p:cNvGrpSpPr>
            <a:grpSpLocks/>
          </p:cNvGrpSpPr>
          <p:nvPr/>
        </p:nvGrpSpPr>
        <p:grpSpPr bwMode="auto">
          <a:xfrm>
            <a:off x="1295400" y="76200"/>
            <a:ext cx="6096000" cy="5260975"/>
            <a:chOff x="2043" y="2688"/>
            <a:chExt cx="1745" cy="1623"/>
          </a:xfrm>
        </p:grpSpPr>
        <p:pic>
          <p:nvPicPr>
            <p:cNvPr id="10257" name="Picture 46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2688"/>
              <a:ext cx="1745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8" name="AutoShape 55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456" y="2736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5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5659438"/>
          <a:ext cx="65532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5"/>
                <a:gridCol w="4669155"/>
              </a:tblGrid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48000" y="5638800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Dây thừng, ná cao su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60700" y="6173788"/>
            <a:ext cx="3505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Kéo co, bắn ná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44"/>
          <p:cNvGrpSpPr>
            <a:grpSpLocks/>
          </p:cNvGrpSpPr>
          <p:nvPr/>
        </p:nvGrpSpPr>
        <p:grpSpPr bwMode="auto">
          <a:xfrm>
            <a:off x="1752600" y="0"/>
            <a:ext cx="5791200" cy="5486400"/>
            <a:chOff x="3763" y="2688"/>
            <a:chExt cx="1637" cy="1623"/>
          </a:xfrm>
        </p:grpSpPr>
        <p:pic>
          <p:nvPicPr>
            <p:cNvPr id="11281" name="Picture 50" descr="6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2688"/>
              <a:ext cx="1637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2" name="AutoShape 5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09" y="2766"/>
              <a:ext cx="192" cy="14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6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5745163"/>
          <a:ext cx="65532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5"/>
                <a:gridCol w="4669155"/>
              </a:tblGrid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altLang="vi-VN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altLang="vi-VN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T="45734" marB="45734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00400" y="62484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Bịt mắt bắt dê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00400" y="57150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Khăn bịt mắt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4"/>
          <p:cNvGrpSpPr>
            <a:grpSpLocks/>
          </p:cNvGrpSpPr>
          <p:nvPr/>
        </p:nvGrpSpPr>
        <p:grpSpPr bwMode="auto">
          <a:xfrm>
            <a:off x="152400" y="1143000"/>
            <a:ext cx="8886825" cy="5675313"/>
            <a:chOff x="408" y="1068"/>
            <a:chExt cx="4992" cy="3243"/>
          </a:xfrm>
        </p:grpSpPr>
        <p:pic>
          <p:nvPicPr>
            <p:cNvPr id="5127" name="Picture 45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077"/>
              <a:ext cx="1673" cy="16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46"/>
            <p:cNvPicPr>
              <a:picLocks noChangeAspect="1" noChangeArrowheads="1"/>
            </p:cNvPicPr>
            <p:nvPr/>
          </p:nvPicPr>
          <p:blipFill>
            <a:blip r:embed="rId3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2688"/>
              <a:ext cx="1745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47"/>
            <p:cNvPicPr>
              <a:picLocks noChangeAspect="1" noChangeArrowheads="1"/>
            </p:cNvPicPr>
            <p:nvPr/>
          </p:nvPicPr>
          <p:blipFill>
            <a:blip r:embed="rId4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1068"/>
              <a:ext cx="1734" cy="16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48"/>
            <p:cNvPicPr>
              <a:picLocks noChangeAspect="1" noChangeArrowheads="1"/>
            </p:cNvPicPr>
            <p:nvPr/>
          </p:nvPicPr>
          <p:blipFill>
            <a:blip r:embed="rId5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" y="1074"/>
              <a:ext cx="1627" cy="16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49"/>
            <p:cNvPicPr>
              <a:picLocks noChangeAspect="1" noChangeArrowheads="1"/>
            </p:cNvPicPr>
            <p:nvPr/>
          </p:nvPicPr>
          <p:blipFill>
            <a:blip r:embed="rId6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2679"/>
              <a:ext cx="1635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50" descr="6"/>
            <p:cNvPicPr>
              <a:picLocks noChangeAspect="1" noChangeArrowheads="1"/>
            </p:cNvPicPr>
            <p:nvPr/>
          </p:nvPicPr>
          <p:blipFill>
            <a:blip r:embed="rId7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2688"/>
              <a:ext cx="1637" cy="1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AutoShape 51">
              <a:hlinkClick r:id="rId8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6" y="1143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1</a:t>
              </a:r>
            </a:p>
          </p:txBody>
        </p:sp>
        <p:sp>
          <p:nvSpPr>
            <p:cNvPr id="5134" name="AutoShape 52">
              <a:hlinkClick r:id="rId9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480" y="1149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2</a:t>
              </a:r>
            </a:p>
          </p:txBody>
        </p:sp>
        <p:sp>
          <p:nvSpPr>
            <p:cNvPr id="5135" name="AutoShape 53">
              <a:hlinkClick r:id="rId10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157" y="1152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3</a:t>
              </a:r>
            </a:p>
          </p:txBody>
        </p:sp>
        <p:sp>
          <p:nvSpPr>
            <p:cNvPr id="5136" name="AutoShape 54">
              <a:hlinkClick r:id="rId8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731" y="2736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4</a:t>
              </a:r>
            </a:p>
          </p:txBody>
        </p:sp>
        <p:sp>
          <p:nvSpPr>
            <p:cNvPr id="5137" name="AutoShape 55">
              <a:hlinkClick r:id="rId11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456" y="2736"/>
              <a:ext cx="192" cy="19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5</a:t>
              </a:r>
            </a:p>
          </p:txBody>
        </p:sp>
        <p:sp>
          <p:nvSpPr>
            <p:cNvPr id="5138" name="AutoShape 5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09" y="2766"/>
              <a:ext cx="192" cy="14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/>
                <a:t>6</a:t>
              </a:r>
            </a:p>
          </p:txBody>
        </p:sp>
      </p:grp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4763" y="152400"/>
            <a:ext cx="2333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Bài tập 1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491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345</Words>
  <Application>Microsoft Office PowerPoint</Application>
  <PresentationFormat>On-screen Show (4:3)</PresentationFormat>
  <Paragraphs>98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0985914073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SLK-ROY</dc:creator>
  <cp:lastModifiedBy>Administrator</cp:lastModifiedBy>
  <cp:revision>178</cp:revision>
  <dcterms:created xsi:type="dcterms:W3CDTF">2009-11-26T09:37:27Z</dcterms:created>
  <dcterms:modified xsi:type="dcterms:W3CDTF">2018-12-07T02:33:28Z</dcterms:modified>
</cp:coreProperties>
</file>