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8"/>
  </p:notesMasterIdLst>
  <p:sldIdLst>
    <p:sldId id="312" r:id="rId2"/>
    <p:sldId id="320" r:id="rId3"/>
    <p:sldId id="313" r:id="rId4"/>
    <p:sldId id="285" r:id="rId5"/>
    <p:sldId id="315" r:id="rId6"/>
    <p:sldId id="325" r:id="rId7"/>
    <p:sldId id="326" r:id="rId8"/>
    <p:sldId id="327" r:id="rId9"/>
    <p:sldId id="316" r:id="rId10"/>
    <p:sldId id="317" r:id="rId11"/>
    <p:sldId id="271" r:id="rId12"/>
    <p:sldId id="328" r:id="rId13"/>
    <p:sldId id="301" r:id="rId14"/>
    <p:sldId id="302" r:id="rId15"/>
    <p:sldId id="318" r:id="rId16"/>
    <p:sldId id="30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68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BEFF1-A0E0-40BB-9217-2370BCCDB09E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69BD5-51AA-420F-A979-24AC6079D4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045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D5F890-63C1-4989-8583-3A4C1C6B49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64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chemeClr val="bg2">
                <a:tint val="98000"/>
                <a:shade val="90000"/>
                <a:satMod val="160000"/>
                <a:lumMod val="0"/>
                <a:lumOff val="100000"/>
                <a:alpha val="32000"/>
              </a:schemeClr>
            </a:gs>
            <a:gs pos="100000">
              <a:schemeClr val="bg2">
                <a:tint val="95000"/>
                <a:shade val="100000"/>
                <a:satMod val="130000"/>
                <a:lumMod val="0"/>
                <a:lumOff val="10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F1E990-8077-4F8A-A43F-5C16429D4EAF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audio" Target="../media/audio2.wav"/><Relationship Id="rId7" Type="http://schemas.openxmlformats.org/officeDocument/2006/relationships/image" Target="../media/image25.png"/><Relationship Id="rId12" Type="http://schemas.openxmlformats.org/officeDocument/2006/relationships/image" Target="../media/image3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32.png"/><Relationship Id="rId5" Type="http://schemas.openxmlformats.org/officeDocument/2006/relationships/image" Target="../media/image23.png"/><Relationship Id="rId10" Type="http://schemas.openxmlformats.org/officeDocument/2006/relationships/image" Target="../media/image37.png"/><Relationship Id="rId4" Type="http://schemas.openxmlformats.org/officeDocument/2006/relationships/audio" Target="../media/audio3.wav"/><Relationship Id="rId9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audio" Target="../media/audio5.wav"/><Relationship Id="rId7" Type="http://schemas.openxmlformats.org/officeDocument/2006/relationships/image" Target="../media/image44.gif"/><Relationship Id="rId12" Type="http://schemas.openxmlformats.org/officeDocument/2006/relationships/image" Target="../media/image48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4.wav"/><Relationship Id="rId6" Type="http://schemas.openxmlformats.org/officeDocument/2006/relationships/audio" Target="../media/audio7.wav"/><Relationship Id="rId11" Type="http://schemas.openxmlformats.org/officeDocument/2006/relationships/image" Target="../media/image47.gif"/><Relationship Id="rId5" Type="http://schemas.openxmlformats.org/officeDocument/2006/relationships/audio" Target="../media/audio6.wav"/><Relationship Id="rId10" Type="http://schemas.openxmlformats.org/officeDocument/2006/relationships/image" Target="../media/image46.gif"/><Relationship Id="rId4" Type="http://schemas.openxmlformats.org/officeDocument/2006/relationships/audio" Target="../media/audio2.wav"/><Relationship Id="rId9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audio" Target="../media/audio5.wav"/><Relationship Id="rId7" Type="http://schemas.openxmlformats.org/officeDocument/2006/relationships/image" Target="../media/image44.gif"/><Relationship Id="rId12" Type="http://schemas.openxmlformats.org/officeDocument/2006/relationships/image" Target="../media/image49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4.wav"/><Relationship Id="rId6" Type="http://schemas.openxmlformats.org/officeDocument/2006/relationships/audio" Target="../media/audio7.wav"/><Relationship Id="rId11" Type="http://schemas.openxmlformats.org/officeDocument/2006/relationships/image" Target="../media/image47.gif"/><Relationship Id="rId5" Type="http://schemas.openxmlformats.org/officeDocument/2006/relationships/audio" Target="../media/audio6.wav"/><Relationship Id="rId10" Type="http://schemas.openxmlformats.org/officeDocument/2006/relationships/image" Target="../media/image46.gif"/><Relationship Id="rId4" Type="http://schemas.openxmlformats.org/officeDocument/2006/relationships/audio" Target="../media/audio2.wav"/><Relationship Id="rId9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audio" Target="../media/audio3.wav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audio" Target="../media/audio3.wav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audio" Target="../media/audio1.wav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audio" Target="../media/audio3.wav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audio" Target="../media/audio1.wav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audio" Target="../media/audio3.wav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7813" y="47625"/>
            <a:ext cx="8588375" cy="1779588"/>
          </a:xfrm>
        </p:spPr>
        <p:txBody>
          <a:bodyPr/>
          <a:lstStyle/>
          <a:p>
            <a:pPr algn="ctr">
              <a:defRPr/>
            </a:pPr>
            <a:r>
              <a:rPr lang="en-US" sz="78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78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8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78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8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78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8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vi-VN" sz="7800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31788" y="2057400"/>
            <a:ext cx="9220201" cy="3119438"/>
          </a:xfrm>
          <a:prstGeom prst="rect">
            <a:avLst/>
          </a:prstGeom>
          <a:noFill/>
        </p:spPr>
        <p:txBody>
          <a:bodyPr lIns="162553" tIns="81276" rIns="162553" bIns="81276">
            <a:spAutoFit/>
          </a:bodyPr>
          <a:lstStyle/>
          <a:p>
            <a:pPr marL="1422338" lvl="1" indent="-609573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3200" dirty="0" err="1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422338" lvl="1" indent="-609573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55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422338" lvl="1" indent="-609573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mic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GV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camera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vi-VN" sz="3200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50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24933" y="30480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10171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blipFill rotWithShape="1">
                <a:blip r:embed="rId6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822613" y="104032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219700" y="10210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734652" y="21336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52" y="2133600"/>
                <a:ext cx="1045479" cy="791820"/>
              </a:xfrm>
              <a:prstGeom prst="rect">
                <a:avLst/>
              </a:prstGeom>
              <a:blipFill rotWithShape="1"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780131" y="2135155"/>
                <a:ext cx="1552028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2135155"/>
                <a:ext cx="1552028" cy="791820"/>
              </a:xfrm>
              <a:prstGeom prst="rect">
                <a:avLst/>
              </a:prstGeom>
              <a:blipFill rotWithShape="1">
                <a:blip r:embed="rId9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291729" y="2131140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729" y="2131140"/>
                <a:ext cx="864339" cy="790794"/>
              </a:xfrm>
              <a:prstGeom prst="rect">
                <a:avLst/>
              </a:prstGeom>
              <a:blipFill rotWithShape="1">
                <a:blip r:embed="rId10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58233" y="2237122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9000" y="100522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d)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blipFill rotWithShape="1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Rectangle 28"/>
              <p:cNvSpPr/>
              <p:nvPr/>
            </p:nvSpPr>
            <p:spPr>
              <a:xfrm>
                <a:off x="4156068" y="2137207"/>
                <a:ext cx="864339" cy="789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068" y="2137207"/>
                <a:ext cx="864339" cy="789768"/>
              </a:xfrm>
              <a:prstGeom prst="rect">
                <a:avLst/>
              </a:prstGeom>
              <a:blipFill rotWithShape="1">
                <a:blip r:embed="rId12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6236677" y="52724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36677" y="58058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7324115" y="57645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36677" y="52724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36677" y="52578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20661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2500"/>
                            </p:stCondLst>
                            <p:childTnLst>
                              <p:par>
                                <p:cTn id="1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500"/>
                            </p:stCondLst>
                            <p:childTnLst>
                              <p:par>
                                <p:cTn id="2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2500"/>
                            </p:stCondLst>
                            <p:childTnLst>
                              <p:par>
                                <p:cTn id="2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3500"/>
                            </p:stCondLst>
                            <p:childTnLst>
                              <p:par>
                                <p:cTn id="2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5500"/>
                            </p:stCondLst>
                            <p:childTnLst>
                              <p:par>
                                <p:cTn id="2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7500"/>
                            </p:stCondLst>
                            <p:childTnLst>
                              <p:par>
                                <p:cTn id="2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500"/>
                            </p:stCondLst>
                            <p:childTnLst>
                              <p:par>
                                <p:cTn id="2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2500"/>
                            </p:stCondLst>
                            <p:childTnLst>
                              <p:par>
                                <p:cTn id="2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3500"/>
                            </p:stCondLst>
                            <p:childTnLst>
                              <p:par>
                                <p:cTn id="2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5500"/>
                            </p:stCondLst>
                            <p:childTnLst>
                              <p:par>
                                <p:cTn id="2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8500"/>
                            </p:stCondLst>
                            <p:childTnLst>
                              <p:par>
                                <p:cTn id="2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9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  <p:bldP spid="29" grpId="0" animBg="1"/>
      <p:bldP spid="21" grpId="0" animBg="1"/>
      <p:bldP spid="22" grpId="0" animBg="1"/>
      <p:bldP spid="23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601" y="185143"/>
            <a:ext cx="8496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373" y="1619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6673" y="3318953"/>
            <a:ext cx="8496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diện tích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4367751" y="3966478"/>
            <a:ext cx="145144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 Box 57"/>
              <p:cNvSpPr txBox="1">
                <a:spLocks noChangeArrowheads="1"/>
              </p:cNvSpPr>
              <p:nvPr/>
            </p:nvSpPr>
            <p:spPr bwMode="auto">
              <a:xfrm>
                <a:off x="2349279" y="4831285"/>
                <a:ext cx="5105400" cy="61388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Đáp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9279" y="4831285"/>
                <a:ext cx="5105400" cy="613886"/>
              </a:xfrm>
              <a:prstGeom prst="rect">
                <a:avLst/>
              </a:prstGeom>
              <a:blipFill rotWithShape="1">
                <a:blip r:embed="rId2"/>
                <a:stretch>
                  <a:fillRect b="-10000"/>
                </a:stretch>
              </a:blip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91051" y="1981200"/>
            <a:ext cx="8153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Diện tích 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..?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công viên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07973" y="3143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251" y="2727718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 Box 13"/>
              <p:cNvSpPr txBox="1">
                <a:spLocks noChangeArrowheads="1"/>
              </p:cNvSpPr>
              <p:nvPr/>
            </p:nvSpPr>
            <p:spPr bwMode="auto">
              <a:xfrm>
                <a:off x="291051" y="646808"/>
                <a:ext cx="8153400" cy="8767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Diện tích trồng ho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cây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xanh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công viên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17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051" y="646808"/>
                <a:ext cx="8153400" cy="876715"/>
              </a:xfrm>
              <a:prstGeom prst="rect">
                <a:avLst/>
              </a:prstGeom>
              <a:blipFill rotWithShape="1">
                <a:blip r:embed="rId3"/>
                <a:stretch>
                  <a:fillRect l="-11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91051" y="1224037"/>
                <a:ext cx="8153400" cy="8137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iện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trồng hoa: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diện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công 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18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051" y="1224037"/>
                <a:ext cx="8153400" cy="813749"/>
              </a:xfrm>
              <a:prstGeom prst="rect">
                <a:avLst/>
              </a:prstGeom>
              <a:blipFill rotWithShape="1">
                <a:blip r:embed="rId4"/>
                <a:stretch>
                  <a:fillRect l="-1197" b="-67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38200" y="519275"/>
            <a:ext cx="1473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2971800" y="3886200"/>
                <a:ext cx="854721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3886200"/>
                <a:ext cx="854721" cy="616964"/>
              </a:xfrm>
              <a:prstGeom prst="rect">
                <a:avLst/>
              </a:prstGeom>
              <a:blipFill rotWithShape="1">
                <a:blip r:embed="rId5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3769901" y="3886200"/>
                <a:ext cx="69442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901" y="3886200"/>
                <a:ext cx="694421" cy="622222"/>
              </a:xfrm>
              <a:prstGeom prst="rect">
                <a:avLst/>
              </a:prstGeom>
              <a:blipFill rotWithShape="1">
                <a:blip r:embed="rId6"/>
                <a:stretch>
                  <a:fillRect l="-13158" b="-68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85818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 animBg="1"/>
      <p:bldP spid="12" grpId="0"/>
      <p:bldP spid="16" grpId="0"/>
      <p:bldP spid="17" grpId="0" animBg="1"/>
      <p:bldP spid="18" grpId="0" animBg="1"/>
      <p:bldP spid="2" grpId="0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7526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33400"/>
            <a:ext cx="87630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Củng cố: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743200"/>
            <a:ext cx="87630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Mỗi một câu hỏi, có 10 giây để suy nghĩ tìm đáp án. Kết thúc 10 giây, chat kết quả vào phần tin nhắn.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943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13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6670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sz="4400" dirty="0" smtClean="0">
                <a:solidFill>
                  <a:srgbClr val="FF3300"/>
                </a:solidFill>
              </a:rPr>
              <a:t>S</a:t>
            </a:r>
            <a:endParaRPr lang="en-US" sz="4400" dirty="0">
              <a:solidFill>
                <a:srgbClr val="FF3300"/>
              </a:solidFill>
            </a:endParaRP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  <a:p>
              <a:pPr algn="ctr"/>
              <a:r>
                <a:rPr lang="en-US" sz="2400"/>
                <a:t>Hết giờ</a:t>
              </a:r>
            </a:p>
            <a:p>
              <a:pPr algn="ctr"/>
              <a:endParaRPr lang="en-US" sz="240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3581400" y="2525857"/>
                <a:ext cx="4267200" cy="789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10 −3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12 −4 </m:t>
                        </m:r>
                      </m:den>
                    </m:f>
                  </m:oMath>
                </a14:m>
                <a:r>
                  <a:rPr lang="vi-VN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525857"/>
                <a:ext cx="4267200" cy="789383"/>
              </a:xfrm>
              <a:prstGeom prst="rect">
                <a:avLst/>
              </a:prstGeom>
              <a:blipFill rotWithShape="1">
                <a:blip r:embed="rId1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4841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7051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3300"/>
                </a:solidFill>
              </a:rPr>
              <a:t>Đ</a:t>
            </a: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400" dirty="0" err="1"/>
                <a:t>Hết</a:t>
              </a:r>
              <a:r>
                <a:rPr lang="en-US" sz="2400" dirty="0"/>
                <a:t> </a:t>
              </a:r>
              <a:r>
                <a:rPr lang="en-US" sz="2400" dirty="0" err="1"/>
                <a:t>giờ</a:t>
              </a:r>
              <a:endParaRPr lang="en-US" sz="2400" dirty="0"/>
            </a:p>
            <a:p>
              <a:pPr algn="ctr"/>
              <a:endParaRPr lang="en-US" sz="2400" dirty="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Box 31"/>
              <p:cNvSpPr txBox="1"/>
              <p:nvPr/>
            </p:nvSpPr>
            <p:spPr>
              <a:xfrm>
                <a:off x="3581400" y="2525857"/>
                <a:ext cx="4267200" cy="791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10 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12 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dirty="0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dirty="0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525857"/>
                <a:ext cx="4267200" cy="791114"/>
              </a:xfrm>
              <a:prstGeom prst="rect">
                <a:avLst/>
              </a:prstGeom>
              <a:blipFill rotWithShape="1">
                <a:blip r:embed="rId1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329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905000" y="1066800"/>
            <a:ext cx="57896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và dặn dò: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81000" y="1836737"/>
            <a:ext cx="8610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c+d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2/SGK/Tr130; VBT/Tr40.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(tr131)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9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772400" cy="1636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 học kết thúc.</a:t>
            </a: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304800" y="4114800"/>
            <a:ext cx="8534400" cy="2057400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Times New Roman"/>
                <a:cs typeface="Times New Roman"/>
              </a:rPr>
              <a:t>CHÚC CÁC EM  CHĂM NGOAN,HỌC GIỎI!</a:t>
            </a:r>
          </a:p>
        </p:txBody>
      </p:sp>
      <p:pic>
        <p:nvPicPr>
          <p:cNvPr id="19460" name="Picture 4" descr="hoa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hoa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hoa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zeichen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647"/>
            <a:ext cx="155416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Callout 2"/>
          <p:cNvSpPr/>
          <p:nvPr/>
        </p:nvSpPr>
        <p:spPr>
          <a:xfrm>
            <a:off x="2099145" y="362447"/>
            <a:ext cx="5410201" cy="2971800"/>
          </a:xfrm>
          <a:prstGeom prst="cloudCallout">
            <a:avLst>
              <a:gd name="adj1" fmla="val 55827"/>
              <a:gd name="adj2" fmla="val -4049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Muốn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trừ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hai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phân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số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cùng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mẫu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số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ta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làm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thế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nào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129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85800"/>
            <a:ext cx="85344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TOÁN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TRỪ PHÂN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(tiếp theo)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Mục tiêu: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hận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biết phép trừ hai phân số khác mẫu số.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Biết trừ hai phân số khác mẫu số.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Củng cố về phép trừ hai phân số cùng mẫu số.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Vận dụng giải bài tập.</a:t>
            </a:r>
          </a:p>
        </p:txBody>
      </p:sp>
    </p:spTree>
    <p:extLst>
      <p:ext uri="{BB962C8B-B14F-4D97-AF65-F5344CB8AC3E}">
        <p14:creationId xmlns:p14="http://schemas.microsoft.com/office/powerpoint/2010/main" xmlns="" val="114032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9088" y="183554"/>
            <a:ext cx="891377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7122353"/>
              </p:ext>
            </p:extLst>
          </p:nvPr>
        </p:nvGraphicFramePr>
        <p:xfrm>
          <a:off x="3594622" y="88464"/>
          <a:ext cx="304800" cy="705888"/>
        </p:xfrm>
        <a:graphic>
          <a:graphicData uri="http://schemas.openxmlformats.org/presentationml/2006/ole">
            <p:oleObj spid="_x0000_s48374" name="Equation" r:id="rId3" imgW="152334" imgH="393529" progId="Equation.3">
              <p:embed/>
            </p:oleObj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91851656"/>
              </p:ext>
            </p:extLst>
          </p:nvPr>
        </p:nvGraphicFramePr>
        <p:xfrm>
          <a:off x="8035786" y="88464"/>
          <a:ext cx="457200" cy="762000"/>
        </p:xfrm>
        <a:graphic>
          <a:graphicData uri="http://schemas.openxmlformats.org/presentationml/2006/ole">
            <p:oleObj spid="_x0000_s48375" name="Equation" r:id="rId4" imgW="152334" imgH="393529" progId="Equation.3">
              <p:embed/>
            </p:oleObj>
          </a:graphicData>
        </a:graphic>
      </p:graphicFrame>
      <p:graphicFrame>
        <p:nvGraphicFramePr>
          <p:cNvPr id="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16979198"/>
              </p:ext>
            </p:extLst>
          </p:nvPr>
        </p:nvGraphicFramePr>
        <p:xfrm>
          <a:off x="3974035" y="1257701"/>
          <a:ext cx="382587" cy="735764"/>
        </p:xfrm>
        <a:graphic>
          <a:graphicData uri="http://schemas.openxmlformats.org/presentationml/2006/ole">
            <p:oleObj spid="_x0000_s48376" name="Equation" r:id="rId5" imgW="152334" imgH="393529" progId="Equation.3">
              <p:embed/>
            </p:oleObj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79922" y="1303199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      -            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7015118"/>
              </p:ext>
            </p:extLst>
          </p:nvPr>
        </p:nvGraphicFramePr>
        <p:xfrm>
          <a:off x="4737622" y="1241183"/>
          <a:ext cx="382588" cy="752281"/>
        </p:xfrm>
        <a:graphic>
          <a:graphicData uri="http://schemas.openxmlformats.org/presentationml/2006/ole">
            <p:oleObj spid="_x0000_s48377" name="Equation" r:id="rId6" imgW="152334" imgH="393529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94822" y="1347592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= 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26848065"/>
              </p:ext>
            </p:extLst>
          </p:nvPr>
        </p:nvGraphicFramePr>
        <p:xfrm>
          <a:off x="1681655" y="2640659"/>
          <a:ext cx="2202196" cy="724405"/>
        </p:xfrm>
        <a:graphic>
          <a:graphicData uri="http://schemas.openxmlformats.org/presentationml/2006/ole">
            <p:oleObj spid="_x0000_s48378" name="Equation" r:id="rId7" imgW="901309" imgH="393529" progId="Equation.3">
              <p:embed/>
            </p:oleObj>
          </a:graphicData>
        </a:graphic>
      </p:graphicFrame>
      <p:graphicFrame>
        <p:nvGraphicFramePr>
          <p:cNvPr id="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2503835"/>
              </p:ext>
            </p:extLst>
          </p:nvPr>
        </p:nvGraphicFramePr>
        <p:xfrm>
          <a:off x="4627124" y="2607529"/>
          <a:ext cx="2202196" cy="757535"/>
        </p:xfrm>
        <a:graphic>
          <a:graphicData uri="http://schemas.openxmlformats.org/presentationml/2006/ole">
            <p:oleObj spid="_x0000_s48379" name="Equation" r:id="rId8" imgW="901309" imgH="393529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43154" y="2679264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18854" y="1993464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* Quy đồng mẫu số hai phân số: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148968" y="3441264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* Trừ hai phân số: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1711186" y="3892734"/>
                <a:ext cx="829073" cy="7475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0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0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0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0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186" y="3892734"/>
                <a:ext cx="829073" cy="747577"/>
              </a:xfrm>
              <a:prstGeom prst="rect">
                <a:avLst/>
              </a:prstGeom>
              <a:blipFill rotWithShape="1"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2514417" y="3908520"/>
                <a:ext cx="1465466" cy="748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0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000" i="1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0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0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0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0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417" y="3908520"/>
                <a:ext cx="1465466" cy="748154"/>
              </a:xfrm>
              <a:prstGeom prst="rect">
                <a:avLst/>
              </a:prstGeom>
              <a:blipFill rotWithShape="1">
                <a:blip r:embed="rId10"/>
                <a:stretch>
                  <a:fillRect l="-9544" b="-105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3943154" y="3910997"/>
                <a:ext cx="821059" cy="748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0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0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154" y="3910997"/>
                <a:ext cx="821059" cy="748154"/>
              </a:xfrm>
              <a:prstGeom prst="rect">
                <a:avLst/>
              </a:prstGeom>
              <a:blipFill rotWithShape="1">
                <a:blip r:embed="rId11"/>
                <a:stretch>
                  <a:fillRect l="-17778" b="-1147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37"/>
          <p:cNvSpPr txBox="1">
            <a:spLocks noChangeArrowheads="1"/>
          </p:cNvSpPr>
          <p:nvPr/>
        </p:nvSpPr>
        <p:spPr bwMode="auto">
          <a:xfrm>
            <a:off x="252574" y="4812864"/>
            <a:ext cx="868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37"/>
          <p:cNvSpPr txBox="1">
            <a:spLocks noChangeArrowheads="1"/>
          </p:cNvSpPr>
          <p:nvPr/>
        </p:nvSpPr>
        <p:spPr bwMode="auto">
          <a:xfrm>
            <a:off x="302270" y="4739597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1861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57" grpId="0"/>
      <p:bldP spid="58" grpId="0"/>
      <p:bldP spid="18" grpId="0" animBg="1"/>
      <p:bldP spid="19" grpId="0" animBg="1"/>
      <p:bldP spid="20" grpId="0" animBg="1"/>
      <p:bldP spid="59" grpId="0"/>
      <p:bldP spid="59" grpId="1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57427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5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4500"/>
                            </p:stCondLst>
                            <p:childTnLst>
                              <p:par>
                                <p:cTn id="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500"/>
                            </p:stCondLst>
                            <p:childTnLst>
                              <p:par>
                                <p:cTn id="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8500"/>
                            </p:stCondLst>
                            <p:childTnLst>
                              <p:par>
                                <p:cTn id="1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500"/>
                            </p:stCondLst>
                            <p:childTnLst>
                              <p:par>
                                <p:cTn id="1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2500"/>
                            </p:stCondLst>
                            <p:childTnLst>
                              <p:par>
                                <p:cTn id="2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3500"/>
                            </p:stCondLst>
                            <p:childTnLst>
                              <p:par>
                                <p:cTn id="2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5500"/>
                            </p:stCondLst>
                            <p:childTnLst>
                              <p:par>
                                <p:cTn id="2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7500"/>
                            </p:stCondLst>
                            <p:childTnLst>
                              <p:par>
                                <p:cTn id="2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8500"/>
                            </p:stCondLst>
                            <p:childTnLst>
                              <p:par>
                                <p:cTn id="2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500"/>
                            </p:stCondLst>
                            <p:childTnLst>
                              <p:par>
                                <p:cTn id="2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2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3500"/>
                            </p:stCondLst>
                            <p:childTnLst>
                              <p:par>
                                <p:cTn id="2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5500"/>
                            </p:stCondLst>
                            <p:childTnLst>
                              <p:par>
                                <p:cTn id="2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7500"/>
                            </p:stCondLst>
                            <p:childTnLst>
                              <p:par>
                                <p:cTn id="2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8500"/>
                            </p:stCondLst>
                            <p:childTnLst>
                              <p:par>
                                <p:cTn id="2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3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4" grpId="0" animBg="1"/>
      <p:bldP spid="15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43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blipFill rotWithShape="1">
                <a:blip r:embed="rId11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  <a:blipFill rotWithShape="1">
                <a:blip r:embed="rId12"/>
                <a:stretch>
                  <a:fillRect l="-10236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  <a:blipFill rotWithShape="1">
                <a:blip r:embed="rId13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  <a:blipFill rotWithShape="1">
                <a:blip r:embed="rId14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377619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2500"/>
                            </p:stCondLst>
                            <p:childTnLst>
                              <p:par>
                                <p:cTn id="1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500"/>
                            </p:stCondLst>
                            <p:childTnLst>
                              <p:par>
                                <p:cTn id="2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2500"/>
                            </p:stCondLst>
                            <p:childTnLst>
                              <p:par>
                                <p:cTn id="2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3500"/>
                            </p:stCondLst>
                            <p:childTnLst>
                              <p:par>
                                <p:cTn id="2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5500"/>
                            </p:stCondLst>
                            <p:childTnLst>
                              <p:par>
                                <p:cTn id="2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7500"/>
                            </p:stCondLst>
                            <p:childTnLst>
                              <p:par>
                                <p:cTn id="2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500"/>
                            </p:stCondLst>
                            <p:childTnLst>
                              <p:par>
                                <p:cTn id="2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2500"/>
                            </p:stCondLst>
                            <p:childTnLst>
                              <p:par>
                                <p:cTn id="2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3500"/>
                            </p:stCondLst>
                            <p:childTnLst>
                              <p:par>
                                <p:cTn id="2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5500"/>
                            </p:stCondLst>
                            <p:childTnLst>
                              <p:par>
                                <p:cTn id="2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8500"/>
                            </p:stCondLst>
                            <p:childTnLst>
                              <p:par>
                                <p:cTn id="2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9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9" grpId="0" animBg="1"/>
      <p:bldP spid="20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43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blipFill rotWithShape="1">
                <a:blip r:embed="rId11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  <a:blipFill rotWithShape="1">
                <a:blip r:embed="rId12"/>
                <a:stretch>
                  <a:fillRect l="-10236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  <a:blipFill rotWithShape="1">
                <a:blip r:embed="rId13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  <a:blipFill rotWithShape="1">
                <a:blip r:embed="rId14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69350" y="3886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Box 21"/>
              <p:cNvSpPr txBox="1"/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blipFill rotWithShape="1">
                <a:blip r:embed="rId15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Rectangle 22"/>
              <p:cNvSpPr/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  <a:blipFill rotWithShape="1">
                <a:blip r:embed="rId16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ectangle 23"/>
              <p:cNvSpPr/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  <a:blipFill rotWithShape="1">
                <a:blip r:embed="rId17"/>
                <a:stretch>
                  <a:fillRect l="-18310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377619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5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4500"/>
                            </p:stCondLst>
                            <p:childTnLst>
                              <p:par>
                                <p:cTn id="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500"/>
                            </p:stCondLst>
                            <p:childTnLst>
                              <p:par>
                                <p:cTn id="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8500"/>
                            </p:stCondLst>
                            <p:childTnLst>
                              <p:par>
                                <p:cTn id="1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500"/>
                            </p:stCondLst>
                            <p:childTnLst>
                              <p:par>
                                <p:cTn id="1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2500"/>
                            </p:stCondLst>
                            <p:childTnLst>
                              <p:par>
                                <p:cTn id="2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3500"/>
                            </p:stCondLst>
                            <p:childTnLst>
                              <p:par>
                                <p:cTn id="2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5500"/>
                            </p:stCondLst>
                            <p:childTnLst>
                              <p:par>
                                <p:cTn id="2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7500"/>
                            </p:stCondLst>
                            <p:childTnLst>
                              <p:par>
                                <p:cTn id="2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8500"/>
                            </p:stCondLst>
                            <p:childTnLst>
                              <p:par>
                                <p:cTn id="2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500"/>
                            </p:stCondLst>
                            <p:childTnLst>
                              <p:par>
                                <p:cTn id="2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2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3500"/>
                            </p:stCondLst>
                            <p:childTnLst>
                              <p:par>
                                <p:cTn id="2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5500"/>
                            </p:stCondLst>
                            <p:childTnLst>
                              <p:par>
                                <p:cTn id="2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7500"/>
                            </p:stCondLst>
                            <p:childTnLst>
                              <p:par>
                                <p:cTn id="2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8500"/>
                            </p:stCondLst>
                            <p:childTnLst>
                              <p:par>
                                <p:cTn id="2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3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4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43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blipFill rotWithShape="1">
                <a:blip r:embed="rId11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  <a:blipFill rotWithShape="1">
                <a:blip r:embed="rId12"/>
                <a:stretch>
                  <a:fillRect l="-10236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  <a:blipFill rotWithShape="1">
                <a:blip r:embed="rId13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  <a:blipFill rotWithShape="1">
                <a:blip r:embed="rId14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69350" y="3886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Box 21"/>
              <p:cNvSpPr txBox="1"/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blipFill rotWithShape="1">
                <a:blip r:embed="rId15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Rectangle 22"/>
              <p:cNvSpPr/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  <a:blipFill rotWithShape="1">
                <a:blip r:embed="rId16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ectangle 23"/>
              <p:cNvSpPr/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  <a:blipFill rotWithShape="1">
                <a:blip r:embed="rId17"/>
                <a:stretch>
                  <a:fillRect l="-18310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377619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9500"/>
                            </p:stCondLst>
                            <p:childTnLst>
                              <p:par>
                                <p:cTn id="1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7500"/>
                            </p:stCondLst>
                            <p:childTnLst>
                              <p:par>
                                <p:cTn id="1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500"/>
                            </p:stCondLst>
                            <p:childTnLst>
                              <p:par>
                                <p:cTn id="1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2500"/>
                            </p:stCondLst>
                            <p:childTnLst>
                              <p:par>
                                <p:cTn id="1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4500"/>
                            </p:stCondLst>
                            <p:childTnLst>
                              <p:par>
                                <p:cTn id="1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5500"/>
                            </p:stCondLst>
                            <p:childTnLst>
                              <p:par>
                                <p:cTn id="1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6500"/>
                            </p:stCondLst>
                            <p:childTnLst>
                              <p:par>
                                <p:cTn id="1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7500"/>
                            </p:stCondLst>
                            <p:childTnLst>
                              <p:par>
                                <p:cTn id="1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8500"/>
                            </p:stCondLst>
                            <p:childTnLst>
                              <p:par>
                                <p:cTn id="2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9500"/>
                            </p:stCondLst>
                            <p:childTnLst>
                              <p:par>
                                <p:cTn id="2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0500"/>
                            </p:stCondLst>
                            <p:childTnLst>
                              <p:par>
                                <p:cTn id="2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1500"/>
                            </p:stCondLst>
                            <p:childTnLst>
                              <p:par>
                                <p:cTn id="2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2500"/>
                            </p:stCondLst>
                            <p:childTnLst>
                              <p:par>
                                <p:cTn id="2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3500"/>
                            </p:stCondLst>
                            <p:childTnLst>
                              <p:par>
                                <p:cTn id="2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34500"/>
                            </p:stCondLst>
                            <p:childTnLst>
                              <p:par>
                                <p:cTn id="2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35500"/>
                            </p:stCondLst>
                            <p:childTnLst>
                              <p:par>
                                <p:cTn id="2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36500"/>
                            </p:stCondLst>
                            <p:childTnLst>
                              <p:par>
                                <p:cTn id="2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37500"/>
                            </p:stCondLst>
                            <p:childTnLst>
                              <p:par>
                                <p:cTn id="2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38500"/>
                            </p:stCondLst>
                            <p:childTnLst>
                              <p:par>
                                <p:cTn id="2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39500"/>
                            </p:stCondLst>
                            <p:childTnLst>
                              <p:par>
                                <p:cTn id="2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0500"/>
                            </p:stCondLst>
                            <p:childTnLst>
                              <p:par>
                                <p:cTn id="2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41500"/>
                            </p:stCondLst>
                            <p:childTnLst>
                              <p:par>
                                <p:cTn id="2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42500"/>
                            </p:stCondLst>
                            <p:childTnLst>
                              <p:par>
                                <p:cTn id="2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43500"/>
                            </p:stCondLst>
                            <p:childTnLst>
                              <p:par>
                                <p:cTn id="2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44500"/>
                            </p:stCondLst>
                            <p:childTnLst>
                              <p:par>
                                <p:cTn id="2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45500"/>
                            </p:stCondLst>
                            <p:childTnLst>
                              <p:par>
                                <p:cTn id="2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46500"/>
                            </p:stCondLst>
                            <p:childTnLst>
                              <p:par>
                                <p:cTn id="2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47500"/>
                            </p:stCondLst>
                            <p:childTnLst>
                              <p:par>
                                <p:cTn id="2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48500"/>
                            </p:stCondLst>
                            <p:childTnLst>
                              <p:par>
                                <p:cTn id="2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49500"/>
                            </p:stCondLst>
                            <p:childTnLst>
                              <p:par>
                                <p:cTn id="2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0500"/>
                            </p:stCondLst>
                            <p:childTnLst>
                              <p:par>
                                <p:cTn id="2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51500"/>
                            </p:stCondLst>
                            <p:childTnLst>
                              <p:par>
                                <p:cTn id="2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2500"/>
                            </p:stCondLst>
                            <p:childTnLst>
                              <p:par>
                                <p:cTn id="2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53500"/>
                            </p:stCondLst>
                            <p:childTnLst>
                              <p:par>
                                <p:cTn id="3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54500"/>
                            </p:stCondLst>
                            <p:childTnLst>
                              <p:par>
                                <p:cTn id="3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55500"/>
                            </p:stCondLst>
                            <p:childTnLst>
                              <p:par>
                                <p:cTn id="3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6500"/>
                            </p:stCondLst>
                            <p:childTnLst>
                              <p:par>
                                <p:cTn id="3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7500"/>
                            </p:stCondLst>
                            <p:childTnLst>
                              <p:par>
                                <p:cTn id="3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58500"/>
                            </p:stCondLst>
                            <p:childTnLst>
                              <p:par>
                                <p:cTn id="3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59500"/>
                            </p:stCondLst>
                            <p:childTnLst>
                              <p:par>
                                <p:cTn id="3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60500"/>
                            </p:stCondLst>
                            <p:childTnLst>
                              <p:par>
                                <p:cTn id="337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8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4" grpId="0" animBg="1"/>
      <p:bldP spid="15" grpId="0" animBg="1"/>
      <p:bldP spid="16" grpId="0"/>
      <p:bldP spid="17" grpId="0" animBg="1"/>
      <p:bldP spid="19" grpId="0" animBg="1"/>
      <p:bldP spid="20" grpId="0" animBg="1"/>
      <p:bldP spid="21" grpId="0"/>
      <p:bldP spid="23" grpId="0" animBg="1"/>
      <p:bldP spid="24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24933" y="30480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blipFill rotWithShape="1"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10171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blipFill rotWithShape="1">
                <a:blip r:embed="rId3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822613" y="104032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blipFill rotWithShape="1">
                <a:blip r:embed="rId4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219700" y="10210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756276" y="2753837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76" y="2753837"/>
                <a:ext cx="1045479" cy="791820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1757602" y="2753837"/>
                <a:ext cx="1552028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602" y="2753837"/>
                <a:ext cx="1552028" cy="791820"/>
              </a:xfrm>
              <a:prstGeom prst="rect">
                <a:avLst/>
              </a:prstGeom>
              <a:blipFill rotWithShape="1">
                <a:blip r:embed="rId6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332159" y="2753837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159" y="2753837"/>
                <a:ext cx="864339" cy="791820"/>
              </a:xfrm>
              <a:prstGeom prst="rect">
                <a:avLst/>
              </a:prstGeom>
              <a:blipFill rotWithShape="1">
                <a:blip r:embed="rId7"/>
                <a:stretch>
                  <a:fillRect l="-18440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53837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798" y="4294233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Box 21"/>
              <p:cNvSpPr txBox="1"/>
              <p:nvPr/>
            </p:nvSpPr>
            <p:spPr>
              <a:xfrm>
                <a:off x="852778" y="41910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4191000"/>
                <a:ext cx="1045479" cy="791820"/>
              </a:xfrm>
              <a:prstGeom prst="rect">
                <a:avLst/>
              </a:prstGeom>
              <a:blipFill rotWithShape="1">
                <a:blip r:embed="rId8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Rectangle 22"/>
              <p:cNvSpPr/>
              <p:nvPr/>
            </p:nvSpPr>
            <p:spPr>
              <a:xfrm>
                <a:off x="1780131" y="4190102"/>
                <a:ext cx="1205779" cy="795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4190102"/>
                <a:ext cx="1205779" cy="795795"/>
              </a:xfrm>
              <a:prstGeom prst="rect">
                <a:avLst/>
              </a:prstGeom>
              <a:blipFill rotWithShape="1">
                <a:blip r:embed="rId9"/>
                <a:stretch>
                  <a:fillRect l="-1262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ectangle 23"/>
              <p:cNvSpPr/>
              <p:nvPr/>
            </p:nvSpPr>
            <p:spPr>
              <a:xfrm>
                <a:off x="3032684" y="4205769"/>
                <a:ext cx="691215" cy="788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684" y="4205769"/>
                <a:ext cx="691215" cy="788742"/>
              </a:xfrm>
              <a:prstGeom prst="rect">
                <a:avLst/>
              </a:prstGeom>
              <a:blipFill rotWithShape="1">
                <a:blip r:embed="rId10"/>
                <a:stretch>
                  <a:fillRect l="-2193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7239000" y="100522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d)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blipFill rotWithShape="1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8229" y="2133600"/>
            <a:ext cx="585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Cách 1: Quy đồng mẫu số hai phân 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Rectangle 26"/>
              <p:cNvSpPr/>
              <p:nvPr/>
            </p:nvSpPr>
            <p:spPr>
              <a:xfrm>
                <a:off x="3723899" y="4205769"/>
                <a:ext cx="691215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899" y="4205769"/>
                <a:ext cx="691215" cy="787716"/>
              </a:xfrm>
              <a:prstGeom prst="rect">
                <a:avLst/>
              </a:prstGeom>
              <a:blipFill rotWithShape="1">
                <a:blip r:embed="rId12"/>
                <a:stretch>
                  <a:fillRect l="-23009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07885" y="3650355"/>
            <a:ext cx="585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Cách 2: Rút gọn phân 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Rectangle 28"/>
              <p:cNvSpPr/>
              <p:nvPr/>
            </p:nvSpPr>
            <p:spPr>
              <a:xfrm>
                <a:off x="4196498" y="2741950"/>
                <a:ext cx="691215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98" y="2741950"/>
                <a:ext cx="691215" cy="787716"/>
              </a:xfrm>
              <a:prstGeom prst="rect">
                <a:avLst/>
              </a:prstGeom>
              <a:blipFill rotWithShape="1">
                <a:blip r:embed="rId13"/>
                <a:stretch>
                  <a:fillRect l="-2193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4419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  <p:bldP spid="21" grpId="0"/>
      <p:bldP spid="22" grpId="0" animBg="1"/>
      <p:bldP spid="23" grpId="0" animBg="1"/>
      <p:bldP spid="24" grpId="0" animBg="1"/>
      <p:bldP spid="5" grpId="0"/>
      <p:bldP spid="27" grpId="0" animBg="1"/>
      <p:bldP spid="28" grpId="0"/>
      <p:bldP spid="29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1694</TotalTime>
  <Words>879</Words>
  <Application>Microsoft Office PowerPoint</Application>
  <PresentationFormat>On-screen Show (4:3)</PresentationFormat>
  <Paragraphs>519</Paragraphs>
  <Slides>16</Slides>
  <Notes>0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Slipstream</vt:lpstr>
      <vt:lpstr>Equation</vt:lpstr>
      <vt:lpstr>Nội quy giờ học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PHÚ THỌ 1</dc:title>
  <dc:creator>Sky123.Org</dc:creator>
  <cp:lastModifiedBy>Admin</cp:lastModifiedBy>
  <cp:revision>193</cp:revision>
  <dcterms:created xsi:type="dcterms:W3CDTF">2014-02-19T02:03:11Z</dcterms:created>
  <dcterms:modified xsi:type="dcterms:W3CDTF">2020-04-24T08:31:53Z</dcterms:modified>
</cp:coreProperties>
</file>