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2"/>
  </p:notesMasterIdLst>
  <p:sldIdLst>
    <p:sldId id="318" r:id="rId2"/>
    <p:sldId id="286" r:id="rId3"/>
    <p:sldId id="285" r:id="rId4"/>
    <p:sldId id="298" r:id="rId5"/>
    <p:sldId id="345" r:id="rId6"/>
    <p:sldId id="356" r:id="rId7"/>
    <p:sldId id="297" r:id="rId8"/>
    <p:sldId id="337" r:id="rId9"/>
    <p:sldId id="338" r:id="rId10"/>
    <p:sldId id="347" r:id="rId11"/>
    <p:sldId id="339" r:id="rId12"/>
    <p:sldId id="349" r:id="rId13"/>
    <p:sldId id="340" r:id="rId14"/>
    <p:sldId id="341" r:id="rId15"/>
    <p:sldId id="342" r:id="rId16"/>
    <p:sldId id="343" r:id="rId17"/>
    <p:sldId id="353" r:id="rId18"/>
    <p:sldId id="352" r:id="rId19"/>
    <p:sldId id="306" r:id="rId20"/>
    <p:sldId id="320" r:id="rId21"/>
    <p:sldId id="322" r:id="rId22"/>
    <p:sldId id="309" r:id="rId23"/>
    <p:sldId id="310" r:id="rId24"/>
    <p:sldId id="311" r:id="rId25"/>
    <p:sldId id="334" r:id="rId26"/>
    <p:sldId id="336" r:id="rId27"/>
    <p:sldId id="355" r:id="rId28"/>
    <p:sldId id="354" r:id="rId29"/>
    <p:sldId id="283" r:id="rId30"/>
    <p:sldId id="351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F1FA"/>
    <a:srgbClr val="3333CC"/>
    <a:srgbClr val="FF0000"/>
    <a:srgbClr val="CC00CC"/>
    <a:srgbClr val="FF33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C852801-EF3E-48B0-B75B-B69554AD5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0DD3C-CA73-438B-8558-ADFD0B86620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6BBB-A59B-4537-8C29-89432C281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0B34-0C2C-47C8-A6A1-0F540AFB0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7FA07-FC1B-4F36-B39F-66E9CA3E0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9A0E-3DB4-44C3-90E9-1C4811E37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45A1-74FE-44BA-A817-76848ADC7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6C77-D9FD-43E5-A459-F4D5D9080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0E09-7055-4772-847C-D4F89F671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24A6-B966-4EC7-8E9F-89CE65D24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6178C-429A-44BF-A2AF-5A2EC1AE7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231B-601D-4A0E-99C1-679AD62B7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1A63-C1E1-4043-BC0B-E378FE820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AC6A-D1F5-4580-9226-874B42120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98098E-6ACE-4E8F-9B45-9C28CA7D1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B&#192;I%20TNXH%20R&#7876;%20C&#194;Y%2021-3-2013\NHAC%20CAY%20RE%20PHU.mp3" TargetMode="Externa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B&#192;I%20TNXH%20R&#7876;%20C&#194;Y%2021-3-2013\NHAC%20CAY%20RE%20PHU.mp3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gif"/><Relationship Id="rId2" Type="http://schemas.openxmlformats.org/officeDocument/2006/relationships/audio" Target="file:///H:\Thi\chuong.wav" TargetMode="External"/><Relationship Id="rId1" Type="http://schemas.openxmlformats.org/officeDocument/2006/relationships/audio" Target="file:///C:\Documents%20and%20Settings\Family\Desktop\GADT%20lop%205-1%20Hoang%20anh\odl%20macdonal%20had%20a%20farm.mp3" TargetMode="Externa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5725" y="3433763"/>
            <a:ext cx="633413" cy="533400"/>
          </a:xfrm>
          <a:prstGeom prst="star5">
            <a:avLst/>
          </a:prstGeom>
          <a:solidFill>
            <a:srgbClr val="CC99FF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725" y="6176963"/>
            <a:ext cx="633413" cy="5334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85725" y="4729163"/>
            <a:ext cx="633413" cy="533400"/>
          </a:xfrm>
          <a:prstGeom prst="star5">
            <a:avLst/>
          </a:prstGeom>
          <a:solidFill>
            <a:srgbClr val="00FF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85725" y="5491163"/>
            <a:ext cx="633413" cy="5334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85725" y="4119563"/>
            <a:ext cx="633413" cy="533400"/>
          </a:xfrm>
          <a:prstGeom prst="star5">
            <a:avLst/>
          </a:prstGeom>
          <a:solidFill>
            <a:srgbClr val="00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85725" y="2824163"/>
            <a:ext cx="633413" cy="533400"/>
          </a:xfrm>
          <a:prstGeom prst="star5">
            <a:avLst/>
          </a:prstGeom>
          <a:solidFill>
            <a:srgbClr val="0000FF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85725" y="1433513"/>
            <a:ext cx="633413" cy="533400"/>
          </a:xfrm>
          <a:prstGeom prst="star5">
            <a:avLst/>
          </a:prstGeom>
          <a:solidFill>
            <a:srgbClr val="00FF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5725" y="2138363"/>
            <a:ext cx="633413" cy="5334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85725" y="747713"/>
            <a:ext cx="633413" cy="533400"/>
          </a:xfrm>
          <a:prstGeom prst="star5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80963" y="85725"/>
            <a:ext cx="633412" cy="533400"/>
          </a:xfrm>
          <a:prstGeom prst="star5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Picture 21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63483">
            <a:off x="7013575" y="4797425"/>
            <a:ext cx="21336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5" descr="buom hoa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743200"/>
            <a:ext cx="19812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buom hoa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984750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buom hoa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90800"/>
            <a:ext cx="1981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8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705600" cy="2106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667000" y="2514600"/>
            <a:ext cx="43434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LỚP </a:t>
            </a:r>
            <a:r>
              <a:rPr lang="en-US" sz="3600" i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3A</a:t>
            </a:r>
            <a:endParaRPr lang="en-US" sz="3600" i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67" name="Picture 2" descr="SJ1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114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990600" y="4648200"/>
            <a:ext cx="7315200" cy="1676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230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Nguyễn Thị Hải Lý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2056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05000"/>
            <a:ext cx="8839200" cy="4648200"/>
          </a:xfrm>
          <a:solidFill>
            <a:srgbClr val="ACF1FA"/>
          </a:solidFill>
          <a:ln>
            <a:solidFill>
              <a:srgbClr val="3333CC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400" b="1" smtClean="0">
                <a:solidFill>
                  <a:srgbClr val="FF00FF"/>
                </a:solidFill>
                <a:latin typeface="Times New Roman" pitchFamily="18" charset="0"/>
              </a:rPr>
              <a:t>Kết luận</a:t>
            </a:r>
          </a:p>
          <a:p>
            <a:pPr algn="ctr" eaLnBrk="1" hangingPunct="1">
              <a:buFont typeface="Arial" charset="0"/>
              <a:buNone/>
            </a:pPr>
            <a:r>
              <a:rPr lang="en-US" b="1" smtClean="0">
                <a:latin typeface="Times New Roman" pitchFamily="18" charset="0"/>
              </a:rPr>
              <a:t>Có 2 loại rễ chính: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rễ cọc</a:t>
            </a:r>
            <a:r>
              <a:rPr lang="en-US" b="1" smtClean="0">
                <a:latin typeface="Times New Roman" pitchFamily="18" charset="0"/>
              </a:rPr>
              <a:t> và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rễ chùm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smtClean="0">
                <a:latin typeface="Times New Roman" pitchFamily="18" charset="0"/>
              </a:rPr>
              <a:t>   </a:t>
            </a:r>
            <a:r>
              <a:rPr lang="en-US" b="1" i="1" u="sng" smtClean="0">
                <a:solidFill>
                  <a:srgbClr val="FF0000"/>
                </a:solidFill>
                <a:latin typeface="Times New Roman" pitchFamily="18" charset="0"/>
              </a:rPr>
              <a:t>Rễ cọc</a:t>
            </a:r>
            <a:r>
              <a:rPr lang="en-US" b="1" smtClean="0">
                <a:latin typeface="Times New Roman" pitchFamily="18" charset="0"/>
              </a:rPr>
              <a:t> có đặc điểm là gồm 1 rễ to, dài, xung quanh rễ có đâm ra nhiều rễ con.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smtClean="0">
                <a:latin typeface="Times New Roman" pitchFamily="18" charset="0"/>
              </a:rPr>
              <a:t>   </a:t>
            </a:r>
            <a:r>
              <a:rPr lang="en-US" b="1" i="1" u="sng" smtClean="0">
                <a:solidFill>
                  <a:srgbClr val="FF0000"/>
                </a:solidFill>
                <a:latin typeface="Times New Roman" pitchFamily="18" charset="0"/>
              </a:rPr>
              <a:t>Rễ chùm</a:t>
            </a:r>
            <a:r>
              <a:rPr lang="en-US" b="1" smtClean="0">
                <a:latin typeface="Times New Roman" pitchFamily="18" charset="0"/>
              </a:rPr>
              <a:t> có đặc điểm là có nhiều rễ dài mọc đều ra từ gốc thành chùm.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latin typeface="Times New Roman" pitchFamily="18" charset="0"/>
              </a:rPr>
              <a:t>* Một số cây còn có rễ đâm ra từ nhánh cây gọi là </a:t>
            </a:r>
            <a:r>
              <a:rPr lang="en-US" b="1" i="1" u="sng" smtClean="0">
                <a:solidFill>
                  <a:srgbClr val="FF0000"/>
                </a:solidFill>
                <a:latin typeface="Times New Roman" pitchFamily="18" charset="0"/>
              </a:rPr>
              <a:t>rễ phụ</a:t>
            </a:r>
            <a:r>
              <a:rPr lang="en-US" b="1" smtClean="0">
                <a:latin typeface="Times New Roman" pitchFamily="18" charset="0"/>
              </a:rPr>
              <a:t> và rễ phình to thành củ gọi là </a:t>
            </a:r>
            <a:r>
              <a:rPr lang="en-US" b="1" i="1" u="sng" smtClean="0">
                <a:solidFill>
                  <a:srgbClr val="FF0000"/>
                </a:solidFill>
                <a:latin typeface="Times New Roman" pitchFamily="18" charset="0"/>
              </a:rPr>
              <a:t>rễ củ</a:t>
            </a:r>
            <a:r>
              <a:rPr lang="en-US" b="1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_coc_va_re_chum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163" y="439924"/>
            <a:ext cx="5301566" cy="3692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296" name="AutoShape 8"/>
          <p:cNvSpPr>
            <a:spLocks noChangeArrowheads="1"/>
          </p:cNvSpPr>
          <p:nvPr/>
        </p:nvSpPr>
        <p:spPr bwMode="auto">
          <a:xfrm rot="288317">
            <a:off x="0" y="2362200"/>
            <a:ext cx="1981200" cy="1063625"/>
          </a:xfrm>
          <a:prstGeom prst="curvedUpArrow">
            <a:avLst>
              <a:gd name="adj1" fmla="val 25612"/>
              <a:gd name="adj2" fmla="val 62866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FF00FF"/>
                </a:solidFill>
                <a:latin typeface="Arial" charset="0"/>
              </a:rPr>
              <a:t>Rễ cọc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7086600" y="838200"/>
            <a:ext cx="1905000" cy="1828800"/>
          </a:xfrm>
          <a:prstGeom prst="leftArrow">
            <a:avLst>
              <a:gd name="adj1" fmla="val 50000"/>
              <a:gd name="adj2" fmla="val 27778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Rễ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chùm</a:t>
            </a:r>
            <a:endParaRPr lang="en-US" sz="30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2514600" y="3352800"/>
            <a:ext cx="685800" cy="609600"/>
          </a:xfrm>
          <a:prstGeom prst="ellipse">
            <a:avLst/>
          </a:prstGeom>
          <a:solidFill>
            <a:srgbClr val="ACF1FA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79196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667000" y="3352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5029200" y="3352800"/>
            <a:ext cx="685800" cy="609600"/>
          </a:xfrm>
          <a:prstGeom prst="ellipse">
            <a:avLst/>
          </a:prstGeom>
          <a:solidFill>
            <a:srgbClr val="ACF1FA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79196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181600" y="3352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CC00CC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8" grpId="0" animBg="1"/>
      <p:bldP spid="50182" grpId="0" animBg="1"/>
      <p:bldP spid="50183" grpId="0"/>
      <p:bldP spid="50184" grpId="0" animBg="1"/>
      <p:bldP spid="50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lum bright="30000" contrast="50000"/>
          </a:blip>
          <a:srcRect/>
          <a:stretch>
            <a:fillRect/>
          </a:stretch>
        </p:blipFill>
        <p:spPr bwMode="auto">
          <a:xfrm>
            <a:off x="1219200" y="990600"/>
            <a:ext cx="5715000" cy="4267200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010400" y="27432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Arial" charset="0"/>
                <a:cs typeface="Arial" charset="0"/>
              </a:rPr>
              <a:t>Cây nhãn</a:t>
            </a:r>
            <a:r>
              <a:rPr lang="en-US" sz="2800">
                <a:solidFill>
                  <a:srgbClr val="3333FF"/>
                </a:solidFill>
                <a:cs typeface="Arial" charset="0"/>
              </a:rPr>
              <a:t> </a:t>
            </a: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3048000" y="5257800"/>
            <a:ext cx="1676400" cy="1447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81400" y="55626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</a:rPr>
              <a:t>Rễ 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581400" y="5943600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</a:rPr>
              <a:t>cọc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421" grpId="0" animBg="1"/>
      <p:bldP spid="6" grpId="0"/>
      <p:bldP spid="604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57200" y="4800600"/>
            <a:ext cx="25908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0">
                <a:latin typeface="Arial" charset="0"/>
              </a:rPr>
              <a:t>Cây hành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 rot="848961">
            <a:off x="3214688" y="1320800"/>
            <a:ext cx="1733550" cy="2209800"/>
          </a:xfrm>
          <a:prstGeom prst="curvedLeftArrow">
            <a:avLst>
              <a:gd name="adj1" fmla="val 25489"/>
              <a:gd name="adj2" fmla="val 39109"/>
              <a:gd name="adj3" fmla="val 3314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solidFill>
                  <a:srgbClr val="FF00FF"/>
                </a:solidFill>
                <a:latin typeface="Arial" charset="0"/>
              </a:rPr>
              <a:t>Rễ chùm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791200" y="228600"/>
            <a:ext cx="27432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0">
                <a:solidFill>
                  <a:srgbClr val="0000FF"/>
                </a:solidFill>
                <a:latin typeface="Arial" charset="0"/>
              </a:rPr>
              <a:t>Cây đậu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5867400" y="4800600"/>
            <a:ext cx="2438400" cy="1905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solidFill>
                  <a:srgbClr val="FF00FF"/>
                </a:solidFill>
                <a:latin typeface="Arial" charset="0"/>
              </a:rPr>
              <a:t>Rễ cọc</a:t>
            </a:r>
          </a:p>
        </p:txBody>
      </p:sp>
      <p:pic>
        <p:nvPicPr>
          <p:cNvPr id="30732" name="Picture 12" descr="IMG027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940" y="1219200"/>
            <a:ext cx="369461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13319" name="Picture 9" descr="re_cay_chua_benh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2828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8" grpId="0" animBg="1"/>
      <p:bldP spid="30729" grpId="0" animBg="1"/>
      <p:bldP spid="307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ình ảnh Cây đa Tân Trà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047" y="432370"/>
            <a:ext cx="4880553" cy="5075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200400" y="5715000"/>
            <a:ext cx="3962400" cy="5334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FFFFFF"/>
                </a:solidFill>
                <a:latin typeface="Arial" charset="0"/>
              </a:rPr>
              <a:t>Cây đa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685800" y="1524000"/>
            <a:ext cx="2286000" cy="1905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0">
                <a:latin typeface="Arial" charset="0"/>
              </a:rPr>
              <a:t>Cải củ 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733800" y="4572000"/>
            <a:ext cx="2057400" cy="2286000"/>
          </a:xfrm>
          <a:prstGeom prst="upArrow">
            <a:avLst>
              <a:gd name="adj1" fmla="val 64852"/>
              <a:gd name="adj2" fmla="val 302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Rễ củ</a:t>
            </a:r>
          </a:p>
        </p:txBody>
      </p:sp>
      <p:pic>
        <p:nvPicPr>
          <p:cNvPr id="16394" name="Picture 10" descr="XINHXINH_8290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2202" y="406035"/>
            <a:ext cx="4444075" cy="3592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1115439324_traukh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842" y="909251"/>
            <a:ext cx="6660750" cy="416264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514600" y="5715000"/>
            <a:ext cx="3810000" cy="6858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solidFill>
                  <a:srgbClr val="0000FF"/>
                </a:solidFill>
                <a:latin typeface="Arial" charset="0"/>
              </a:rPr>
              <a:t>Cây trầu không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 rot="10800000">
            <a:off x="3886200" y="2971800"/>
            <a:ext cx="5105400" cy="609600"/>
          </a:xfrm>
          <a:prstGeom prst="homePlate">
            <a:avLst>
              <a:gd name="adj" fmla="val 209375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r>
              <a:rPr lang="en-US" sz="3000">
                <a:solidFill>
                  <a:srgbClr val="FF00FF"/>
                </a:solidFill>
                <a:latin typeface="Arial" charset="0"/>
              </a:rPr>
              <a:t>Rễ phụ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8839200" cy="4038600"/>
          </a:xfrm>
          <a:solidFill>
            <a:srgbClr val="ACF1FA"/>
          </a:solidFill>
          <a:ln>
            <a:solidFill>
              <a:srgbClr val="3333CC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000" b="1" smtClean="0">
                <a:solidFill>
                  <a:srgbClr val="CC00CC"/>
                </a:solidFill>
                <a:latin typeface="Times New Roman" pitchFamily="18" charset="0"/>
              </a:rPr>
              <a:t>Kết luận 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latin typeface="Times New Roman" pitchFamily="18" charset="0"/>
              </a:rPr>
              <a:t>       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Đa số cây có một rễ to và dài, xung quanh rễ đó đâm nhiều rễ con, đó là loại </a:t>
            </a:r>
            <a:r>
              <a:rPr lang="en-US" b="1" smtClean="0">
                <a:solidFill>
                  <a:srgbClr val="CC00CC"/>
                </a:solidFill>
                <a:latin typeface="Times New Roman" pitchFamily="18" charset="0"/>
              </a:rPr>
              <a:t>rễ cọc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. Một số cây có nhiều rễ mọc đều nhau thành chùm, gọi là </a:t>
            </a:r>
            <a:r>
              <a:rPr lang="en-US" b="1" smtClean="0">
                <a:solidFill>
                  <a:srgbClr val="CC00CC"/>
                </a:solidFill>
                <a:latin typeface="Times New Roman" pitchFamily="18" charset="0"/>
              </a:rPr>
              <a:t>rễ chùm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. Một số cây ngoài rễ chính còn có </a:t>
            </a:r>
            <a:r>
              <a:rPr lang="en-US" b="1" smtClean="0">
                <a:solidFill>
                  <a:srgbClr val="CC00CC"/>
                </a:solidFill>
                <a:latin typeface="Times New Roman" pitchFamily="18" charset="0"/>
              </a:rPr>
              <a:t>rễ phụ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 mọc ra từ thân hoặc cành. Một số cây có rễ phình to tạo thành củ, đó là loại </a:t>
            </a:r>
            <a:r>
              <a:rPr lang="en-US" b="1" smtClean="0">
                <a:solidFill>
                  <a:srgbClr val="CC00CC"/>
                </a:solidFill>
                <a:latin typeface="Times New Roman" pitchFamily="18" charset="0"/>
              </a:rPr>
              <a:t>rễ củ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52600" y="0"/>
            <a:ext cx="5943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0000FF"/>
                </a:solidFill>
              </a:rPr>
              <a:t>Thứ ba, ngày 19 tháng 1 năm 2016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590800" y="381000"/>
            <a:ext cx="40179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u="sng">
                <a:solidFill>
                  <a:srgbClr val="0000FF"/>
                </a:solidFill>
              </a:rPr>
              <a:t>Tự nhiên và Xã hội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800" u="sng">
              <a:solidFill>
                <a:srgbClr val="0000FF"/>
              </a:solidFill>
            </a:endParaRPr>
          </a:p>
        </p:txBody>
      </p: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2895600" y="838200"/>
            <a:ext cx="3657600" cy="914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116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9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Rễ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828800"/>
            <a:ext cx="8610600" cy="762000"/>
          </a:xfrm>
        </p:spPr>
        <p:txBody>
          <a:bodyPr anchor="b"/>
          <a:lstStyle/>
          <a:p>
            <a:pPr eaLnBrk="1" hangingPunct="1"/>
            <a:r>
              <a:rPr lang="en-US" smtClean="0">
                <a:solidFill>
                  <a:srgbClr val="FF00FF"/>
                </a:solidFill>
                <a:latin typeface="Times New Roman" pitchFamily="18" charset="0"/>
              </a:rPr>
              <a:t>Hoạt động 2: Phân nhóm các loại rễ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676400" y="22860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0000FF"/>
                </a:solidFill>
              </a:rPr>
              <a:t>Thứ ba, ngày 19 tháng 1 năm 2016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514600" y="609600"/>
            <a:ext cx="4017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u="sng">
                <a:solidFill>
                  <a:srgbClr val="0000FF"/>
                </a:solidFill>
              </a:rPr>
              <a:t>Tự nhiên và Xã hội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800" u="sng">
              <a:solidFill>
                <a:srgbClr val="0000FF"/>
              </a:solidFill>
            </a:endParaRPr>
          </a:p>
        </p:txBody>
      </p:sp>
      <p:sp>
        <p:nvSpPr>
          <p:cNvPr id="18437" name="WordArt 6"/>
          <p:cNvSpPr>
            <a:spLocks noChangeArrowheads="1" noChangeShapeType="1" noTextEdit="1"/>
          </p:cNvSpPr>
          <p:nvPr/>
        </p:nvSpPr>
        <p:spPr bwMode="auto">
          <a:xfrm>
            <a:off x="2819400" y="1066800"/>
            <a:ext cx="3657600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116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9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Rễ Cây</a:t>
            </a:r>
          </a:p>
        </p:txBody>
      </p:sp>
      <p:pic>
        <p:nvPicPr>
          <p:cNvPr id="18438" name="Picture 6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267200"/>
            <a:ext cx="205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CÂY SÂ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1054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267200"/>
            <a:ext cx="205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57200" y="2667000"/>
            <a:ext cx="838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800" u="sng"/>
              <a:t>Kết luận</a:t>
            </a:r>
            <a:r>
              <a:rPr lang="en-US" sz="2800"/>
              <a:t>: Rễ cây có nhiều loại như: rễ cọc, rễ chùm, rễ phụ hoặc rễ củ. Rễ cây có nhiệm vụ hấp thụ các chất đi nuôi cây. Nhờ có rễ mà cây mới đứng vững và phát triển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634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871663" y="1484313"/>
            <a:ext cx="5184775" cy="116522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ct val="150000"/>
              </a:lnSpc>
            </a:pPr>
            <a:endParaRPr lang="en-US" sz="2800" i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057400" y="3657600"/>
            <a:ext cx="493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057400" y="2209800"/>
            <a:ext cx="5181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</a:rPr>
              <a:t>TRÒ CHƠI </a:t>
            </a:r>
            <a:endParaRPr lang="vi-VN" sz="3600">
              <a:solidFill>
                <a:srgbClr val="00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</a:rPr>
              <a:t>RUNG CHUÔNG VÀNG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Text Box 658"/>
          <p:cNvSpPr txBox="1">
            <a:spLocks noChangeArrowheads="1"/>
          </p:cNvSpPr>
          <p:nvPr/>
        </p:nvSpPr>
        <p:spPr bwMode="auto">
          <a:xfrm>
            <a:off x="152400" y="2133600"/>
            <a:ext cx="876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600" dirty="0"/>
              <a:t> </a:t>
            </a:r>
            <a:r>
              <a:rPr lang="en-US" sz="3600" dirty="0" err="1"/>
              <a:t>Tưởng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rễ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sz="3600" dirty="0"/>
          </a:p>
          <a:p>
            <a:pPr>
              <a:spcBef>
                <a:spcPct val="50000"/>
              </a:spcBef>
              <a:defRPr/>
            </a:pPr>
            <a:r>
              <a:rPr lang="en-US" sz="3600" dirty="0"/>
              <a:t> -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giấy</a:t>
            </a:r>
            <a:r>
              <a:rPr lang="en-US" sz="3600" dirty="0"/>
              <a:t> </a:t>
            </a:r>
            <a:r>
              <a:rPr lang="en-US" sz="3600" dirty="0" err="1"/>
              <a:t>rễ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vừa</a:t>
            </a:r>
            <a:r>
              <a:rPr lang="en-US" sz="3600" dirty="0"/>
              <a:t> </a:t>
            </a:r>
            <a:r>
              <a:rPr lang="en-US" sz="3600" dirty="0" err="1"/>
              <a:t>tưởng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ÂY SÂ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913" y="381000"/>
            <a:ext cx="37480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410200" y="2286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3333CC"/>
                </a:solidFill>
              </a:rPr>
              <a:t>Cây sắn (mì)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657600" y="58674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</a:rPr>
              <a:t>Rễ củ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705600" y="24384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3333CC"/>
                </a:solidFill>
              </a:rPr>
              <a:t>Cây lúa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200400" y="56388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</a:rPr>
              <a:t>Rễ chùm</a:t>
            </a:r>
          </a:p>
        </p:txBody>
      </p:sp>
      <p:pic>
        <p:nvPicPr>
          <p:cNvPr id="21508" name="Picture 8" descr="Kết quả hình ảnh cho cây lú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502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2" descr="l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133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9" descr="Fic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819400" y="3048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3333CC"/>
                </a:solidFill>
              </a:rPr>
              <a:t>Cây đa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657600" y="6019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</a:rPr>
              <a:t>Rễ phụ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3" descr="02081011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858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581400" y="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3333CC"/>
                </a:solidFill>
              </a:rPr>
              <a:t>Cây cải xanh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038600" y="56388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</a:rPr>
              <a:t>Rễ cọc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 descr="carot%28tintuconline%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85800"/>
            <a:ext cx="42941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400800" y="5334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3333CC"/>
                </a:solidFill>
              </a:rPr>
              <a:t>Cây</a:t>
            </a:r>
            <a:r>
              <a:rPr lang="en-US" sz="3600" dirty="0">
                <a:solidFill>
                  <a:srgbClr val="3333CC"/>
                </a:solidFill>
              </a:rPr>
              <a:t> </a:t>
            </a:r>
            <a:r>
              <a:rPr lang="en-US" sz="3600" dirty="0" err="1">
                <a:solidFill>
                  <a:srgbClr val="3333CC"/>
                </a:solidFill>
              </a:rPr>
              <a:t>cà</a:t>
            </a:r>
            <a:r>
              <a:rPr lang="en-US" sz="3600" dirty="0">
                <a:solidFill>
                  <a:srgbClr val="3333CC"/>
                </a:solidFill>
              </a:rPr>
              <a:t> </a:t>
            </a:r>
            <a:r>
              <a:rPr lang="en-US" sz="3600" dirty="0" err="1">
                <a:solidFill>
                  <a:srgbClr val="3333CC"/>
                </a:solidFill>
              </a:rPr>
              <a:t>rốt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971800" y="522605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FF0000"/>
                </a:solidFill>
              </a:rPr>
              <a:t>Rễ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3" name="Group 21"/>
          <p:cNvGrpSpPr>
            <a:grpSpLocks/>
          </p:cNvGrpSpPr>
          <p:nvPr/>
        </p:nvGrpSpPr>
        <p:grpSpPr bwMode="auto">
          <a:xfrm>
            <a:off x="1066800" y="533400"/>
            <a:ext cx="4354513" cy="4594225"/>
            <a:chOff x="2823" y="1224"/>
            <a:chExt cx="1939" cy="1607"/>
          </a:xfrm>
        </p:grpSpPr>
        <p:pic>
          <p:nvPicPr>
            <p:cNvPr id="25607" name="Picture 22" descr="trau cop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1" y="1224"/>
              <a:ext cx="1871" cy="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Text Box 23"/>
            <p:cNvSpPr txBox="1">
              <a:spLocks noChangeArrowheads="1"/>
            </p:cNvSpPr>
            <p:nvPr/>
          </p:nvSpPr>
          <p:spPr bwMode="auto">
            <a:xfrm>
              <a:off x="2823" y="2443"/>
              <a:ext cx="1360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6600">
                <a:solidFill>
                  <a:srgbClr val="FF0000"/>
                </a:solidFill>
                <a:cs typeface="Arial" charset="0"/>
              </a:endParaRPr>
            </a:p>
          </p:txBody>
        </p:sp>
      </p:grpSp>
      <p:pic>
        <p:nvPicPr>
          <p:cNvPr id="17433" name="NHAC CAY RE PH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6123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5715000" y="9144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3333CC"/>
                </a:solidFill>
              </a:rPr>
              <a:t>Cây trầu không</a:t>
            </a:r>
          </a:p>
        </p:txBody>
      </p:sp>
      <p:sp>
        <p:nvSpPr>
          <p:cNvPr id="23566" name="TextBox 11"/>
          <p:cNvSpPr txBox="1">
            <a:spLocks noChangeArrowheads="1"/>
          </p:cNvSpPr>
          <p:nvPr/>
        </p:nvSpPr>
        <p:spPr bwMode="auto">
          <a:xfrm>
            <a:off x="2819400" y="51054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Rễ phụ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1" fill="hold"/>
                                        <p:tgtEl>
                                          <p:spTgt spid="17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3"/>
                </p:tgtEl>
              </p:cMediaNode>
            </p:audio>
          </p:childTnLst>
        </p:cTn>
      </p:par>
    </p:tnLst>
    <p:bldLst>
      <p:bldP spid="235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433" name="NHAC CAY RE PH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123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1"/>
          <p:cNvSpPr txBox="1">
            <a:spLocks noChangeArrowheads="1"/>
          </p:cNvSpPr>
          <p:nvPr/>
        </p:nvSpPr>
        <p:spPr bwMode="auto">
          <a:xfrm>
            <a:off x="228600" y="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3333CC"/>
                </a:solidFill>
              </a:rPr>
              <a:t>Cây Sanh (SI)</a:t>
            </a:r>
          </a:p>
        </p:txBody>
      </p:sp>
      <p:pic>
        <p:nvPicPr>
          <p:cNvPr id="26629" name="Picture 14" descr="cay-xanh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858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Box 12"/>
          <p:cNvSpPr txBox="1">
            <a:spLocks noChangeArrowheads="1"/>
          </p:cNvSpPr>
          <p:nvPr/>
        </p:nvSpPr>
        <p:spPr bwMode="auto">
          <a:xfrm>
            <a:off x="2590800" y="58674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Rễ phụ</a:t>
            </a:r>
          </a:p>
        </p:txBody>
      </p:sp>
      <p:pic>
        <p:nvPicPr>
          <p:cNvPr id="26631" name="Picture 16" descr="b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685800"/>
            <a:ext cx="7762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1" fill="hold"/>
                                        <p:tgtEl>
                                          <p:spTgt spid="17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3"/>
                </p:tgtEl>
              </p:cMediaNode>
            </p:audio>
          </p:childTnLst>
        </p:cTn>
      </p:par>
    </p:tnLst>
    <p:bldLst>
      <p:bldP spid="245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alloons_confetti_hc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2286000" y="1600200"/>
            <a:ext cx="3657600" cy="4953000"/>
          </a:xfrm>
          <a:noFill/>
        </p:spPr>
      </p:pic>
      <p:pic>
        <p:nvPicPr>
          <p:cNvPr id="27651" name="Picture 3" descr="bunny_running_with_ba_a_h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3613" y="1905000"/>
            <a:ext cx="310038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blue_teddybear_dozend_h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33600"/>
            <a:ext cx="2743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odl macdonal had a far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067800" y="6781800"/>
            <a:ext cx="1524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685800" y="0"/>
            <a:ext cx="8229600" cy="1828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 MỪNG CHIẾN THẮNG</a:t>
            </a:r>
          </a:p>
        </p:txBody>
      </p:sp>
      <p:pic>
        <p:nvPicPr>
          <p:cNvPr id="27655" name="Picture 7" descr="grass_blowing_in_wind_h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50292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chuo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981200" y="274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06" fill="hold"/>
                                        <p:tgtEl>
                                          <p:spTgt spid="675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640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41" fill="hold"/>
                                        <p:tgtEl>
                                          <p:spTgt spid="67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8839200" cy="4038600"/>
          </a:xfrm>
          <a:solidFill>
            <a:srgbClr val="ACF1FA"/>
          </a:solidFill>
          <a:ln>
            <a:solidFill>
              <a:srgbClr val="3333CC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000" b="1" smtClean="0">
                <a:solidFill>
                  <a:srgbClr val="CC00CC"/>
                </a:solidFill>
                <a:latin typeface="Times New Roman" pitchFamily="18" charset="0"/>
              </a:rPr>
              <a:t>Kết luận 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latin typeface="Times New Roman" pitchFamily="18" charset="0"/>
              </a:rPr>
              <a:t>       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Đa số cây có một rễ to và dài, xung quanh rễ đó đâm nhiều rễ con, đó là loại </a:t>
            </a:r>
            <a:r>
              <a:rPr lang="en-US" b="1" smtClean="0">
                <a:solidFill>
                  <a:srgbClr val="CC00CC"/>
                </a:solidFill>
                <a:latin typeface="Times New Roman" pitchFamily="18" charset="0"/>
              </a:rPr>
              <a:t>rễ cọc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. Một số cây có nhiều rễ mọc đều nhau thành chùm, gọi là </a:t>
            </a:r>
            <a:r>
              <a:rPr lang="en-US" b="1" smtClean="0">
                <a:solidFill>
                  <a:srgbClr val="CC00CC"/>
                </a:solidFill>
                <a:latin typeface="Times New Roman" pitchFamily="18" charset="0"/>
              </a:rPr>
              <a:t>rễ chùm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. Một số cây ngoài rễ chính còn có </a:t>
            </a:r>
            <a:r>
              <a:rPr lang="en-US" b="1" smtClean="0">
                <a:solidFill>
                  <a:srgbClr val="CC00CC"/>
                </a:solidFill>
                <a:latin typeface="Times New Roman" pitchFamily="18" charset="0"/>
              </a:rPr>
              <a:t>rễ phụ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 mọc ra từ thân hoặc cành. Một số cây có rễ phình to tạo thành củ, đó là loại </a:t>
            </a:r>
            <a:r>
              <a:rPr lang="en-US" b="1" smtClean="0">
                <a:solidFill>
                  <a:srgbClr val="CC00CC"/>
                </a:solidFill>
                <a:latin typeface="Times New Roman" pitchFamily="18" charset="0"/>
              </a:rPr>
              <a:t>rễ củ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0"/>
            <a:ext cx="5943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0000FF"/>
                </a:solidFill>
              </a:rPr>
              <a:t>Thứ ba, ngày 19 tháng 1 năm 2016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590800" y="381000"/>
            <a:ext cx="40179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u="sng">
                <a:solidFill>
                  <a:srgbClr val="0000FF"/>
                </a:solidFill>
              </a:rPr>
              <a:t>Tự nhiên và Xã hội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800" u="sng">
              <a:solidFill>
                <a:srgbClr val="0000FF"/>
              </a:solidFill>
            </a:endParaRPr>
          </a:p>
        </p:txBody>
      </p:sp>
      <p:sp>
        <p:nvSpPr>
          <p:cNvPr id="28677" name="WordArt 6"/>
          <p:cNvSpPr>
            <a:spLocks noChangeArrowheads="1" noChangeShapeType="1" noTextEdit="1"/>
          </p:cNvSpPr>
          <p:nvPr/>
        </p:nvSpPr>
        <p:spPr bwMode="auto">
          <a:xfrm>
            <a:off x="2895600" y="838200"/>
            <a:ext cx="3657600" cy="914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116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9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Rễ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87338" y="0"/>
            <a:ext cx="6934200" cy="1447800"/>
            <a:chOff x="2350" y="1008"/>
            <a:chExt cx="1826" cy="534"/>
          </a:xfrm>
        </p:grpSpPr>
        <p:pic>
          <p:nvPicPr>
            <p:cNvPr id="29707" name="Picture 3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4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Picture 5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0" name="Picture 6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699" name="Picture 7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52400" y="0"/>
            <a:ext cx="4616450" cy="7162800"/>
          </a:xfrm>
        </p:spPr>
      </p:pic>
      <p:pic>
        <p:nvPicPr>
          <p:cNvPr id="29700" name="Picture 8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0"/>
            <a:ext cx="5253038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AG0017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52578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AG00612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5029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1" descr="j01740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5867400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 descr="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58674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1" name="WordArt 13"/>
          <p:cNvSpPr>
            <a:spLocks noChangeArrowheads="1" noChangeShapeType="1" noTextEdit="1"/>
          </p:cNvSpPr>
          <p:nvPr/>
        </p:nvSpPr>
        <p:spPr bwMode="auto">
          <a:xfrm>
            <a:off x="1371600" y="1066800"/>
            <a:ext cx="6553200" cy="5613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quý thầy cô sức khỏe</a:t>
            </a:r>
          </a:p>
        </p:txBody>
      </p:sp>
      <p:sp>
        <p:nvSpPr>
          <p:cNvPr id="37902" name="WordArt 14"/>
          <p:cNvSpPr>
            <a:spLocks noChangeArrowheads="1" noChangeShapeType="1" noTextEdit="1"/>
          </p:cNvSpPr>
          <p:nvPr/>
        </p:nvSpPr>
        <p:spPr bwMode="auto">
          <a:xfrm>
            <a:off x="2209800" y="3897313"/>
            <a:ext cx="5029200" cy="1131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 học giỏi</a:t>
            </a:r>
            <a:endParaRPr lang="en-US" sz="3600" kern="10">
              <a:ln w="12700">
                <a:solidFill>
                  <a:srgbClr val="FF5050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 animBg="1"/>
      <p:bldP spid="379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2065338" y="1600200"/>
            <a:ext cx="47164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/>
              <a:t>Khám phá rễ cây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201504071111_raudendolad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766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hanh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800"/>
            <a:ext cx="34956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Rễ dề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42900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Rễ hà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52425"/>
            <a:ext cx="3505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96000" y="4830763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/>
              <a:t>Rễ</a:t>
            </a:r>
            <a:r>
              <a:rPr lang="en-US" sz="3200" dirty="0"/>
              <a:t> </a:t>
            </a:r>
            <a:r>
              <a:rPr lang="en-US" sz="3200" dirty="0" err="1"/>
              <a:t>chùm</a:t>
            </a:r>
            <a:endParaRPr lang="en-US" sz="3200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447800" y="48006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/>
              <a:t>Rễ</a:t>
            </a:r>
            <a:r>
              <a:rPr lang="en-US" sz="3200" dirty="0"/>
              <a:t> </a:t>
            </a:r>
            <a:r>
              <a:rPr lang="en-US" sz="3200" dirty="0" err="1"/>
              <a:t>cọc</a:t>
            </a:r>
            <a:endParaRPr lang="en-US" sz="32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0" y="5668963"/>
            <a:ext cx="449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rễ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ây 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0"/>
            <a:ext cx="4537075" cy="3733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1219200" y="5334000"/>
            <a:ext cx="1436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Rễ phụ</a:t>
            </a:r>
          </a:p>
        </p:txBody>
      </p:sp>
      <p:sp>
        <p:nvSpPr>
          <p:cNvPr id="56324" name="TextBox 2"/>
          <p:cNvSpPr txBox="1">
            <a:spLocks noChangeArrowheads="1"/>
          </p:cNvSpPr>
          <p:nvPr/>
        </p:nvSpPr>
        <p:spPr bwMode="auto">
          <a:xfrm>
            <a:off x="1219200" y="4419600"/>
            <a:ext cx="1414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Cây đa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15000" y="446405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củ</a:t>
            </a:r>
            <a:r>
              <a:rPr lang="en-US" sz="3200" dirty="0"/>
              <a:t> </a:t>
            </a:r>
            <a:r>
              <a:rPr lang="en-US" sz="3200" dirty="0" err="1"/>
              <a:t>cải</a:t>
            </a:r>
            <a:endParaRPr lang="en-US" sz="32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91200" y="53340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FF0000"/>
                </a:solidFill>
              </a:rPr>
              <a:t>Rễ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10" descr="ANd9GcRuY_n377NdO85_1qEko2g9pfhIUz9CBd7WdNJka70U1mfIG12bZ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762000"/>
            <a:ext cx="4400550" cy="3733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ANd9GcRuY_n377NdO85_1qEko2g9pfhIUz9CBd7WdNJka70U1mfIG12bZ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6" descr="carot%28tintuconline%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33475"/>
            <a:ext cx="4495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924800" cy="1066800"/>
          </a:xfrm>
        </p:spPr>
        <p:txBody>
          <a:bodyPr anchor="b"/>
          <a:lstStyle/>
          <a:p>
            <a:pPr eaLnBrk="1" hangingPunct="1"/>
            <a:r>
              <a:rPr lang="en-US" sz="4800" b="1" smtClean="0">
                <a:solidFill>
                  <a:srgbClr val="FF00FF"/>
                </a:solidFill>
              </a:rPr>
              <a:t>Giới thiệu 1 số hình ảnh</a:t>
            </a:r>
          </a:p>
        </p:txBody>
      </p:sp>
      <p:pic>
        <p:nvPicPr>
          <p:cNvPr id="10244" name="Picture 4" descr="re_coc_va_re_chum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2640927"/>
            <a:ext cx="3048000" cy="3895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48" name="Picture 8" descr="ti%E1%BB%83u%20tr%C6%B0%E1%BB%9Dng%20xu%C3%A2n%2020k%20tr%C6%B0%E1%BB%9Dng%20sinh%20tr%E1%BA%A7u%20b%C3%A0%20d%C3%A2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0775" y="2908300"/>
            <a:ext cx="2819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50" name="Picture 10" descr="image_m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6388" y="2813050"/>
            <a:ext cx="2590799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Kết quả hình ảnh cho hình ảnh các loại rễ câ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8" descr="Kết quả hình ảnh cho hình ảnh các loại rễ câ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4524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ANd9GcRuY_n377NdO85_1qEko2g9pfhIUz9CBd7WdNJka70U1mfIG12bZ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6576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4" descr="Picture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28600"/>
            <a:ext cx="3962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3&quot;/&gt;&lt;property id=&quot;20307&quot; value=&quot;285&quot;/&gt;&lt;/object&gt;&lt;object type=&quot;3&quot; unique_id=&quot;10007&quot;&gt;&lt;property id=&quot;20148&quot; value=&quot;5&quot;/&gt;&lt;property id=&quot;20300&quot; value=&quot;Slide 2&quot;/&gt;&lt;property id=&quot;20307&quot; value=&quot;286&quot;/&gt;&lt;/object&gt;&lt;object type=&quot;3&quot; unique_id=&quot;10018&quot;&gt;&lt;property id=&quot;20148&quot; value=&quot;5&quot;/&gt;&lt;property id=&quot;20300&quot; value=&quot;Slide 29&quot;/&gt;&lt;property id=&quot;20307&quot; value=&quot;283&quot;/&gt;&lt;/object&gt;&lt;object type=&quot;3&quot; unique_id=&quot;10368&quot;&gt;&lt;property id=&quot;20148&quot; value=&quot;5&quot;/&gt;&lt;property id=&quot;20300&quot; value=&quot;Slide 7&quot;/&gt;&lt;property id=&quot;20307&quot; value=&quot;297&quot;/&gt;&lt;/object&gt;&lt;object type=&quot;3&quot; unique_id=&quot;10441&quot;&gt;&lt;property id=&quot;20148&quot; value=&quot;5&quot;/&gt;&lt;property id=&quot;20300&quot; value=&quot;Slide 4&quot;/&gt;&lt;property id=&quot;20307&quot; value=&quot;298&quot;/&gt;&lt;/object&gt;&lt;object type=&quot;3&quot; unique_id=&quot;11072&quot;&gt;&lt;property id=&quot;20148&quot; value=&quot;5&quot;/&gt;&lt;property id=&quot;20300&quot; value=&quot;Slide 19&quot;/&gt;&lt;property id=&quot;20307&quot; value=&quot;306&quot;/&gt;&lt;/object&gt;&lt;object type=&quot;3&quot; unique_id=&quot;11321&quot;&gt;&lt;property id=&quot;20148&quot; value=&quot;5&quot;/&gt;&lt;property id=&quot;20300&quot; value=&quot;Slide 22&quot;/&gt;&lt;property id=&quot;20307&quot; value=&quot;309&quot;/&gt;&lt;/object&gt;&lt;object type=&quot;3&quot; unique_id=&quot;11511&quot;&gt;&lt;property id=&quot;20148&quot; value=&quot;5&quot;/&gt;&lt;property id=&quot;20300&quot; value=&quot;Slide 23&quot;/&gt;&lt;property id=&quot;20307&quot; value=&quot;310&quot;/&gt;&lt;/object&gt;&lt;object type=&quot;3&quot; unique_id=&quot;11708&quot;&gt;&lt;property id=&quot;20148&quot; value=&quot;5&quot;/&gt;&lt;property id=&quot;20300&quot; value=&quot;Slide 24&quot;/&gt;&lt;property id=&quot;20307&quot; value=&quot;311&quot;/&gt;&lt;/object&gt;&lt;object type=&quot;3&quot; unique_id=&quot;11888&quot;&gt;&lt;property id=&quot;20148&quot; value=&quot;5&quot;/&gt;&lt;property id=&quot;20300&quot; value=&quot;Slide 1&quot;/&gt;&lt;property id=&quot;20307&quot; value=&quot;318&quot;/&gt;&lt;/object&gt;&lt;object type=&quot;3&quot; unique_id=&quot;11889&quot;&gt;&lt;property id=&quot;20148&quot; value=&quot;5&quot;/&gt;&lt;property id=&quot;20300&quot; value=&quot;Slide 5&quot;/&gt;&lt;property id=&quot;20307&quot; value=&quot;345&quot;/&gt;&lt;/object&gt;&lt;object type=&quot;3&quot; unique_id=&quot;11890&quot;&gt;&lt;property id=&quot;20148&quot; value=&quot;5&quot;/&gt;&lt;property id=&quot;20300&quot; value=&quot;Slide 6&quot;/&gt;&lt;property id=&quot;20307&quot; value=&quot;356&quot;/&gt;&lt;/object&gt;&lt;object type=&quot;3&quot; unique_id=&quot;11891&quot;&gt;&lt;property id=&quot;20148&quot; value=&quot;5&quot;/&gt;&lt;property id=&quot;20300&quot; value=&quot;Slide 8 - &amp;quot;Giới thiệu 1 số hình ảnh&amp;quot;&quot;/&gt;&lt;property id=&quot;20307&quot; value=&quot;337&quot;/&gt;&lt;/object&gt;&lt;object type=&quot;3&quot; unique_id=&quot;11892&quot;&gt;&lt;property id=&quot;20148&quot; value=&quot;5&quot;/&gt;&lt;property id=&quot;20300&quot; value=&quot;Slide 9&quot;/&gt;&lt;property id=&quot;20307&quot; value=&quot;338&quot;/&gt;&lt;/object&gt;&lt;object type=&quot;3&quot; unique_id=&quot;11893&quot;&gt;&lt;property id=&quot;20148&quot; value=&quot;5&quot;/&gt;&lt;property id=&quot;20300&quot; value=&quot;Slide 10&quot;/&gt;&lt;property id=&quot;20307&quot; value=&quot;347&quot;/&gt;&lt;/object&gt;&lt;object type=&quot;3&quot; unique_id=&quot;11894&quot;&gt;&lt;property id=&quot;20148&quot; value=&quot;5&quot;/&gt;&lt;property id=&quot;20300&quot; value=&quot;Slide 11&quot;/&gt;&lt;property id=&quot;20307&quot; value=&quot;339&quot;/&gt;&lt;/object&gt;&lt;object type=&quot;3&quot; unique_id=&quot;11895&quot;&gt;&lt;property id=&quot;20148&quot; value=&quot;5&quot;/&gt;&lt;property id=&quot;20300&quot; value=&quot;Slide 12&quot;/&gt;&lt;property id=&quot;20307&quot; value=&quot;349&quot;/&gt;&lt;/object&gt;&lt;object type=&quot;3&quot; unique_id=&quot;11896&quot;&gt;&lt;property id=&quot;20148&quot; value=&quot;5&quot;/&gt;&lt;property id=&quot;20300&quot; value=&quot;Slide 13&quot;/&gt;&lt;property id=&quot;20307&quot; value=&quot;340&quot;/&gt;&lt;/object&gt;&lt;object type=&quot;3&quot; unique_id=&quot;11897&quot;&gt;&lt;property id=&quot;20148&quot; value=&quot;5&quot;/&gt;&lt;property id=&quot;20300&quot; value=&quot;Slide 14&quot;/&gt;&lt;property id=&quot;20307&quot; value=&quot;341&quot;/&gt;&lt;/object&gt;&lt;object type=&quot;3&quot; unique_id=&quot;11898&quot;&gt;&lt;property id=&quot;20148&quot; value=&quot;5&quot;/&gt;&lt;property id=&quot;20300&quot; value=&quot;Slide 15&quot;/&gt;&lt;property id=&quot;20307&quot; value=&quot;342&quot;/&gt;&lt;/object&gt;&lt;object type=&quot;3&quot; unique_id=&quot;11899&quot;&gt;&lt;property id=&quot;20148&quot; value=&quot;5&quot;/&gt;&lt;property id=&quot;20300&quot; value=&quot;Slide 16&quot;/&gt;&lt;property id=&quot;20307&quot; value=&quot;343&quot;/&gt;&lt;/object&gt;&lt;object type=&quot;3&quot; unique_id=&quot;11900&quot;&gt;&lt;property id=&quot;20148&quot; value=&quot;5&quot;/&gt;&lt;property id=&quot;20300&quot; value=&quot;Slide 17&quot;/&gt;&lt;property id=&quot;20307&quot; value=&quot;353&quot;/&gt;&lt;/object&gt;&lt;object type=&quot;3&quot; unique_id=&quot;11901&quot;&gt;&lt;property id=&quot;20148&quot; value=&quot;5&quot;/&gt;&lt;property id=&quot;20300&quot; value=&quot;Slide 18 - &amp;quot;Hoạt động 2: Phân nhóm các loại rễ &amp;quot;&quot;/&gt;&lt;property id=&quot;20307&quot; value=&quot;352&quot;/&gt;&lt;/object&gt;&lt;object type=&quot;3&quot; unique_id=&quot;11902&quot;&gt;&lt;property id=&quot;20148&quot; value=&quot;5&quot;/&gt;&lt;property id=&quot;20300&quot; value=&quot;Slide 20&quot;/&gt;&lt;property id=&quot;20307&quot; value=&quot;320&quot;/&gt;&lt;/object&gt;&lt;object type=&quot;3&quot; unique_id=&quot;11903&quot;&gt;&lt;property id=&quot;20148&quot; value=&quot;5&quot;/&gt;&lt;property id=&quot;20300&quot; value=&quot;Slide 21&quot;/&gt;&lt;property id=&quot;20307&quot; value=&quot;322&quot;/&gt;&lt;/object&gt;&lt;object type=&quot;3&quot; unique_id=&quot;11904&quot;&gt;&lt;property id=&quot;20148&quot; value=&quot;5&quot;/&gt;&lt;property id=&quot;20300&quot; value=&quot;Slide 25&quot;/&gt;&lt;property id=&quot;20307&quot; value=&quot;334&quot;/&gt;&lt;/object&gt;&lt;object type=&quot;3&quot; unique_id=&quot;11905&quot;&gt;&lt;property id=&quot;20148&quot; value=&quot;5&quot;/&gt;&lt;property id=&quot;20300&quot; value=&quot;Slide 26&quot;/&gt;&lt;property id=&quot;20307&quot; value=&quot;336&quot;/&gt;&lt;/object&gt;&lt;object type=&quot;3&quot; unique_id=&quot;11906&quot;&gt;&lt;property id=&quot;20148&quot; value=&quot;5&quot;/&gt;&lt;property id=&quot;20300&quot; value=&quot;Slide 27&quot;/&gt;&lt;property id=&quot;20307&quot; value=&quot;355&quot;/&gt;&lt;/object&gt;&lt;object type=&quot;3&quot; unique_id=&quot;11907&quot;&gt;&lt;property id=&quot;20148&quot; value=&quot;5&quot;/&gt;&lt;property id=&quot;20300&quot; value=&quot;Slide 28&quot;/&gt;&lt;property id=&quot;20307&quot; value=&quot;354&quot;/&gt;&lt;/object&gt;&lt;object type=&quot;3&quot; unique_id=&quot;11908&quot;&gt;&lt;property id=&quot;20148&quot; value=&quot;5&quot;/&gt;&lt;property id=&quot;20300&quot; value=&quot;Slide 30&quot;/&gt;&lt;property id=&quot;20307&quot; value=&quot;35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496</Words>
  <Application>Microsoft Office PowerPoint</Application>
  <PresentationFormat>On-screen Show (4:3)</PresentationFormat>
  <Paragraphs>72</Paragraphs>
  <Slides>30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Giới thiệu 1 số hình ảnh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Hoạt động 2: Phân nhóm các loại rễ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</dc:creator>
  <cp:lastModifiedBy>Administrator</cp:lastModifiedBy>
  <cp:revision>122</cp:revision>
  <dcterms:created xsi:type="dcterms:W3CDTF">2015-01-29T01:14:53Z</dcterms:created>
  <dcterms:modified xsi:type="dcterms:W3CDTF">2019-05-16T07:36:19Z</dcterms:modified>
</cp:coreProperties>
</file>