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314" r:id="rId4"/>
    <p:sldId id="316" r:id="rId5"/>
    <p:sldId id="278" r:id="rId6"/>
    <p:sldId id="279" r:id="rId7"/>
    <p:sldId id="282" r:id="rId8"/>
    <p:sldId id="283" r:id="rId9"/>
    <p:sldId id="284" r:id="rId10"/>
    <p:sldId id="305" r:id="rId11"/>
    <p:sldId id="286" r:id="rId12"/>
    <p:sldId id="287" r:id="rId13"/>
    <p:sldId id="288" r:id="rId14"/>
    <p:sldId id="289" r:id="rId15"/>
    <p:sldId id="290" r:id="rId16"/>
    <p:sldId id="291" r:id="rId17"/>
    <p:sldId id="293" r:id="rId18"/>
    <p:sldId id="292" r:id="rId19"/>
    <p:sldId id="294" r:id="rId20"/>
    <p:sldId id="307" r:id="rId21"/>
    <p:sldId id="295" r:id="rId22"/>
    <p:sldId id="299" r:id="rId23"/>
    <p:sldId id="300" r:id="rId24"/>
    <p:sldId id="297" r:id="rId25"/>
    <p:sldId id="310" r:id="rId26"/>
    <p:sldId id="298" r:id="rId27"/>
    <p:sldId id="311" r:id="rId28"/>
    <p:sldId id="318" r:id="rId29"/>
    <p:sldId id="320" r:id="rId30"/>
    <p:sldId id="322"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023" autoAdjust="0"/>
    <p:restoredTop sz="94660"/>
  </p:normalViewPr>
  <p:slideViewPr>
    <p:cSldViewPr>
      <p:cViewPr>
        <p:scale>
          <a:sx n="98" d="100"/>
          <a:sy n="98" d="100"/>
        </p:scale>
        <p:origin x="-840" y="2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C6594-8249-46DA-8EF3-40FAA6A6B190}" type="datetimeFigureOut">
              <a:rPr lang="vi-VN" smtClean="0"/>
              <a:pPr/>
              <a:t>17/04/2020</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A06CD-5BC3-4CF1-9516-FFDBF6B2AA86}" type="slidenum">
              <a:rPr lang="vi-VN" smtClean="0"/>
              <a:pPr/>
              <a:t>‹#›</a:t>
            </a:fld>
            <a:endParaRPr lang="vi-VN"/>
          </a:p>
        </p:txBody>
      </p:sp>
    </p:spTree>
    <p:extLst>
      <p:ext uri="{BB962C8B-B14F-4D97-AF65-F5344CB8AC3E}">
        <p14:creationId xmlns:p14="http://schemas.microsoft.com/office/powerpoint/2010/main" xmlns="" val="344081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Cô Hạnh xin chào các con, chúng ta lại gặp nhau rồi. Hôm nay cô trò mình sẽ học môn Tập đọc, bài Đối đáp với vua nhé. </a:t>
            </a:r>
            <a:endParaRPr lang="en-US" dirty="0">
              <a:effectLst/>
            </a:endParaRPr>
          </a:p>
        </p:txBody>
      </p:sp>
      <p:sp>
        <p:nvSpPr>
          <p:cNvPr id="4" name="Slide Number Placeholder 3"/>
          <p:cNvSpPr>
            <a:spLocks noGrp="1"/>
          </p:cNvSpPr>
          <p:nvPr>
            <p:ph type="sldNum" sz="quarter" idx="5"/>
          </p:nvPr>
        </p:nvSpPr>
        <p:spPr/>
        <p:txBody>
          <a:bodyPr/>
          <a:lstStyle/>
          <a:p>
            <a:fld id="{E0EA06CD-5BC3-4CF1-9516-FFDBF6B2AA86}" type="slidenum">
              <a:rPr lang="vi-VN" smtClean="0"/>
              <a:pPr/>
              <a:t>1</a:t>
            </a:fld>
            <a:endParaRPr lang="vi-VN"/>
          </a:p>
        </p:txBody>
      </p:sp>
    </p:spTree>
    <p:extLst>
      <p:ext uri="{BB962C8B-B14F-4D97-AF65-F5344CB8AC3E}">
        <p14:creationId xmlns:p14="http://schemas.microsoft.com/office/powerpoint/2010/main" xmlns="" val="305618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Khi nghe vế đối của nhà vua CBQ liền lấy cảnh mình đang bị trói để đối lại vua. </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22</a:t>
            </a:fld>
            <a:endParaRPr lang="vi-VN"/>
          </a:p>
        </p:txBody>
      </p:sp>
    </p:spTree>
    <p:extLst>
      <p:ext uri="{BB962C8B-B14F-4D97-AF65-F5344CB8AC3E}">
        <p14:creationId xmlns:p14="http://schemas.microsoft.com/office/powerpoint/2010/main" xmlns="" val="1096810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Cao Bá Quát là người thông minh, tài trí</a:t>
            </a:r>
            <a:r>
              <a:rPr lang="vi-VN" sz="1200" kern="1200" dirty="0">
                <a:solidFill>
                  <a:schemeClr val="tx1"/>
                </a:solidFill>
                <a:effectLst/>
                <a:latin typeface="+mn-lt"/>
                <a:ea typeface="+mn-ea"/>
                <a:cs typeface="+mn-cs"/>
              </a:rPr>
              <a:t>. Ngoài việc thông minh tài trí CBQ còn là người đối đáp giỏi. Nhờ việc thông minh tài trí khi đối lại được vế đối của vua CBQ còn là cậu bé tự tin, lễ phép giám bày tỏ thái độ, quan điểm của mình trước mặt vua. Và các con cũng nhớ nhé trong cuộc sống các con sẽ gặp phải những tình huống đối đáp với mọi người, với cô giáo, ba mẹ, bạn bè và những người thân khi đó các con hãy nhớ đối đáp lại một cách lễ phép, tự tin bày tỏ ý kiến quan điểm của mình nhé. </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24</a:t>
            </a:fld>
            <a:endParaRPr lang="vi-VN"/>
          </a:p>
        </p:txBody>
      </p:sp>
    </p:spTree>
    <p:extLst>
      <p:ext uri="{BB962C8B-B14F-4D97-AF65-F5344CB8AC3E}">
        <p14:creationId xmlns:p14="http://schemas.microsoft.com/office/powerpoint/2010/main" xmlns="" val="276295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Quan sát vào bức tranh các con cho cô biết tranh vẽ gì?</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Tranh vẽ một cậu bé đang bị trói tay và cậu bé đang nói chuyện gì đó với vị vua. Vậy để biết cậu bé và vị vua đang nói chuyện gì chúng ta cùng tìm hiểu nội dung bài học ngày hôm nay “Đối đáp với vua’’.</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2</a:t>
            </a:fld>
            <a:endParaRPr lang="vi-VN"/>
          </a:p>
        </p:txBody>
      </p:sp>
    </p:spTree>
    <p:extLst>
      <p:ext uri="{BB962C8B-B14F-4D97-AF65-F5344CB8AC3E}">
        <p14:creationId xmlns:p14="http://schemas.microsoft.com/office/powerpoint/2010/main" xmlns="" val="58809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Quan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MM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1791 </a:t>
            </a:r>
            <a:r>
              <a:rPr lang="en-US" sz="1200" kern="1200" dirty="0" err="1">
                <a:solidFill>
                  <a:schemeClr val="tx1"/>
                </a:solidFill>
                <a:effectLst/>
                <a:latin typeface="+mn-lt"/>
                <a:ea typeface="+mn-ea"/>
                <a:cs typeface="+mn-cs"/>
              </a:rPr>
              <a:t>mất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1840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Nguyễn</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6</a:t>
            </a:fld>
            <a:endParaRPr lang="vi-VN"/>
          </a:p>
        </p:txBody>
      </p:sp>
    </p:spTree>
    <p:extLst>
      <p:ext uri="{BB962C8B-B14F-4D97-AF65-F5344CB8AC3E}">
        <p14:creationId xmlns:p14="http://schemas.microsoft.com/office/powerpoint/2010/main" xmlns="" val="319245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Huế</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Thăng</a:t>
            </a:r>
            <a:r>
              <a:rPr lang="en-US" sz="1200" kern="1200" dirty="0">
                <a:solidFill>
                  <a:schemeClr val="tx1"/>
                </a:solidFill>
                <a:effectLst/>
                <a:latin typeface="+mn-lt"/>
                <a:ea typeface="+mn-ea"/>
                <a:cs typeface="+mn-cs"/>
              </a:rPr>
              <a:t> Long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ạ</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8</a:t>
            </a:fld>
            <a:endParaRPr lang="vi-VN"/>
          </a:p>
        </p:txBody>
      </p:sp>
    </p:spTree>
    <p:extLst>
      <p:ext uri="{BB962C8B-B14F-4D97-AF65-F5344CB8AC3E}">
        <p14:creationId xmlns:p14="http://schemas.microsoft.com/office/powerpoint/2010/main" xmlns="" val="413433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TL: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cản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giúp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xảy</a:t>
            </a:r>
            <a:r>
              <a:rPr lang="en-US" sz="1200" kern="1200" dirty="0">
                <a:solidFill>
                  <a:schemeClr val="tx1"/>
                </a:solidFill>
                <a:effectLst/>
                <a:latin typeface="+mn-lt"/>
                <a:ea typeface="+mn-ea"/>
                <a:cs typeface="+mn-cs"/>
              </a:rPr>
              <a:t> ra hay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nhé</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9</a:t>
            </a:fld>
            <a:endParaRPr lang="vi-VN"/>
          </a:p>
        </p:txBody>
      </p:sp>
    </p:spTree>
    <p:extLst>
      <p:ext uri="{BB962C8B-B14F-4D97-AF65-F5344CB8AC3E}">
        <p14:creationId xmlns:p14="http://schemas.microsoft.com/office/powerpoint/2010/main" xmlns="" val="7451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Để biết được chuyện gì xảy ra khi cậu bé bị dẫn đến trước mặt vua và cậu bé bị thoát được</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12</a:t>
            </a:fld>
            <a:endParaRPr lang="vi-VN"/>
          </a:p>
        </p:txBody>
      </p:sp>
    </p:spTree>
    <p:extLst>
      <p:ext uri="{BB962C8B-B14F-4D97-AF65-F5344CB8AC3E}">
        <p14:creationId xmlns:p14="http://schemas.microsoft.com/office/powerpoint/2010/main" xmlns="" val="412558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Đây là hình ảnh của 2 câu đối và các con có thấy hình ảnh này quen thuộc không nào? Đúng rồi đây là hình ảnh quen thuộc đặc biệt là vào các dịp lễ tết người ta treo câu đối trong nhà với mong muốn năm mới bình an, may mắn và thành công.</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16</a:t>
            </a:fld>
            <a:endParaRPr lang="vi-VN"/>
          </a:p>
        </p:txBody>
      </p:sp>
    </p:spTree>
    <p:extLst>
      <p:ext uri="{BB962C8B-B14F-4D97-AF65-F5344CB8AC3E}">
        <p14:creationId xmlns:p14="http://schemas.microsoft.com/office/powerpoint/2010/main" xmlns="" val="408585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Trong đoạn có nhắc đến từ “tức cảnh” vậy các con cho cô biết tức cảnh là gì?</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TL: Tức cảnh nghĩa là thấy cảnh mà có cảm xúc liền nảy ra thơ, văn. </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18</a:t>
            </a:fld>
            <a:endParaRPr lang="vi-VN"/>
          </a:p>
        </p:txBody>
      </p:sp>
    </p:spTree>
    <p:extLst>
      <p:ext uri="{BB962C8B-B14F-4D97-AF65-F5344CB8AC3E}">
        <p14:creationId xmlns:p14="http://schemas.microsoft.com/office/powerpoint/2010/main" xmlns="" val="2456447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Quan sát tranh: Nhà vua khi ở HT ngăm cảnh khi thấy đàn cá đang đuổi nhau liền nảy ra vế đối: “</a:t>
            </a:r>
            <a:r>
              <a:rPr lang="nl-NL" sz="1200" kern="1200" dirty="0">
                <a:solidFill>
                  <a:schemeClr val="tx1"/>
                </a:solidFill>
                <a:effectLst/>
                <a:latin typeface="+mn-lt"/>
                <a:ea typeface="+mn-ea"/>
                <a:cs typeface="+mn-cs"/>
              </a:rPr>
              <a:t>Nước trong leo lẻo cá đớp cá.</a:t>
            </a:r>
            <a:r>
              <a:rPr lang="vi-VN"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19</a:t>
            </a:fld>
            <a:endParaRPr lang="vi-VN"/>
          </a:p>
        </p:txBody>
      </p:sp>
    </p:spTree>
    <p:extLst>
      <p:ext uri="{BB962C8B-B14F-4D97-AF65-F5344CB8AC3E}">
        <p14:creationId xmlns:p14="http://schemas.microsoft.com/office/powerpoint/2010/main" xmlns="" val="271710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4/17/2020</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xmlns="" val="4690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4/17/2020</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xmlns="" val="349228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4/17/2020</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xmlns="" val="414787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lIns="68580" tIns="34290" rIns="68580" bIns="34290"/>
          <a:lstStyle>
            <a:lvl1pPr>
              <a:defRPr/>
            </a:lvl1pPr>
          </a:lstStyle>
          <a:p>
            <a:pPr>
              <a:defRPr/>
            </a:pPr>
            <a:endParaRPr lang="en-US" dirty="0"/>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lIns="68580" tIns="34290" rIns="68580" bIns="34290"/>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lIns="68580" tIns="34290" rIns="68580" bIns="34290"/>
          <a:lstStyle>
            <a:lvl1pPr>
              <a:defRPr/>
            </a:lvl1pPr>
          </a:lstStyle>
          <a:p>
            <a:pPr>
              <a:defRPr/>
            </a:pPr>
            <a:fld id="{7799A93B-30F3-4A3B-AD09-8549978AAD86}" type="slidenum">
              <a:rPr lang="en-US"/>
              <a:pPr>
                <a:defRPr/>
              </a:pPr>
              <a:t>‹#›</a:t>
            </a:fld>
            <a:endParaRPr lang="en-US" dirty="0"/>
          </a:p>
        </p:txBody>
      </p:sp>
    </p:spTree>
    <p:extLst>
      <p:ext uri="{BB962C8B-B14F-4D97-AF65-F5344CB8AC3E}">
        <p14:creationId xmlns:p14="http://schemas.microsoft.com/office/powerpoint/2010/main" xmlns="" val="1831481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9FB1C01B-6E68-403B-95A4-A5A99F060003}" type="slidenum">
              <a:rPr lang="en-US" altLang="vi-VN"/>
              <a:pPr>
                <a:defRPr/>
              </a:pPr>
              <a:t>‹#›</a:t>
            </a:fld>
            <a:endParaRPr lang="en-US" altLang="vi-VN"/>
          </a:p>
        </p:txBody>
      </p:sp>
    </p:spTree>
    <p:extLst>
      <p:ext uri="{BB962C8B-B14F-4D97-AF65-F5344CB8AC3E}">
        <p14:creationId xmlns:p14="http://schemas.microsoft.com/office/powerpoint/2010/main" xmlns="" val="96948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7292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0542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4/17/2020</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xmlns="" val="73239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4/17/2020</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xmlns="" val="219682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4/17/2020</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xmlns="" val="34110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4/17/2020</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xmlns="" val="270683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4/17/2020</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xmlns="" val="159189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pPr/>
              <a:t>4/17/2020</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pPr/>
              <a:t>‹#›</a:t>
            </a:fld>
            <a:endParaRPr lang="en-US" dirty="0"/>
          </a:p>
        </p:txBody>
      </p:sp>
    </p:spTree>
    <p:extLst>
      <p:ext uri="{BB962C8B-B14F-4D97-AF65-F5344CB8AC3E}">
        <p14:creationId xmlns:p14="http://schemas.microsoft.com/office/powerpoint/2010/main" xmlns="" val="274264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142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1187624" y="2110085"/>
            <a:ext cx="618079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400" b="1" dirty="0">
                <a:ln w="0"/>
                <a:solidFill>
                  <a:srgbClr val="FF0000"/>
                </a:solidFill>
                <a:effectLst>
                  <a:outerShdw blurRad="38100" dist="25400" dir="5400000" algn="ctr" rotWithShape="0">
                    <a:srgbClr val="6E747A">
                      <a:alpha val="43000"/>
                    </a:srgbClr>
                  </a:outerShdw>
                </a:effectLst>
                <a:latin typeface="+mj-lt"/>
              </a:rPr>
              <a:t>ĐỐI ĐÁP VỚI VUA</a:t>
            </a:r>
            <a:endParaRPr lang="en-US" sz="5400" b="1" dirty="0">
              <a:ln w="0"/>
              <a:solidFill>
                <a:srgbClr val="FF0000"/>
              </a:solidFill>
              <a:effectLst>
                <a:outerShdw blurRad="38100" dist="25400" dir="5400000" algn="ctr" rotWithShape="0">
                  <a:srgbClr val="6E747A">
                    <a:alpha val="43000"/>
                  </a:srgbClr>
                </a:outerShdw>
              </a:effectLst>
            </a:endParaRPr>
          </a:p>
        </p:txBody>
      </p:sp>
      <p:sp>
        <p:nvSpPr>
          <p:cNvPr id="6" name="TextBox 5"/>
          <p:cNvSpPr txBox="1"/>
          <p:nvPr/>
        </p:nvSpPr>
        <p:spPr>
          <a:xfrm>
            <a:off x="2657842" y="1247018"/>
            <a:ext cx="3240360" cy="707886"/>
          </a:xfrm>
          <a:prstGeom prst="rect">
            <a:avLst/>
          </a:prstGeom>
          <a:noFill/>
        </p:spPr>
        <p:txBody>
          <a:bodyPr wrap="square" rtlCol="0">
            <a:spAutoFit/>
          </a:bodyPr>
          <a:lstStyle/>
          <a:p>
            <a:pPr algn="ctr"/>
            <a:r>
              <a:rPr lang="vi-VN" sz="4000" b="1" u="sng">
                <a:solidFill>
                  <a:srgbClr val="7030A0"/>
                </a:solidFill>
                <a:latin typeface="+mj-lt"/>
              </a:rPr>
              <a:t>Tập </a:t>
            </a:r>
            <a:r>
              <a:rPr lang="vi-VN" sz="4000" b="1" u="sng" smtClean="0">
                <a:solidFill>
                  <a:srgbClr val="7030A0"/>
                </a:solidFill>
                <a:latin typeface="+mj-lt"/>
              </a:rPr>
              <a:t>đọc</a:t>
            </a:r>
            <a:endParaRPr lang="en-US" sz="4000" b="1" u="sng" dirty="0">
              <a:solidFill>
                <a:srgbClr val="7030A0"/>
              </a:solidFill>
              <a:latin typeface="+mj-lt"/>
            </a:endParaRPr>
          </a:p>
        </p:txBody>
      </p:sp>
    </p:spTree>
    <p:extLst>
      <p:ext uri="{BB962C8B-B14F-4D97-AF65-F5344CB8AC3E}">
        <p14:creationId xmlns:p14="http://schemas.microsoft.com/office/powerpoint/2010/main" xmlns="" val="968568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6"/>
            <a:ext cx="4788024" cy="5142334"/>
          </a:xfrm>
          <a:prstGeom prst="rect">
            <a:avLst/>
          </a:prstGeom>
        </p:spPr>
      </p:pic>
      <p:sp>
        <p:nvSpPr>
          <p:cNvPr id="4" name="TextBox 3"/>
          <p:cNvSpPr txBox="1"/>
          <p:nvPr/>
        </p:nvSpPr>
        <p:spPr>
          <a:xfrm>
            <a:off x="4932040" y="627534"/>
            <a:ext cx="3996444" cy="3754874"/>
          </a:xfrm>
          <a:prstGeom prst="rect">
            <a:avLst/>
          </a:prstGeom>
          <a:noFill/>
        </p:spPr>
        <p:txBody>
          <a:bodyPr wrap="square" rtlCol="0">
            <a:spAutoFit/>
          </a:bodyPr>
          <a:lstStyle/>
          <a:p>
            <a:pPr algn="just"/>
            <a:r>
              <a:rPr lang="vi-VN" sz="3400" b="1" dirty="0">
                <a:latin typeface="+mj-lt"/>
              </a:rPr>
              <a:t>    Cao Bá Quát (1809 – 1855) là người ở tỉnh Bắc Ninh. Ông là người nổi tiếng văn hay, chữ tốt, có tài đối đáp. </a:t>
            </a:r>
            <a:endParaRPr lang="en-US" sz="3400" b="1" dirty="0">
              <a:latin typeface="+mj-lt"/>
            </a:endParaRPr>
          </a:p>
        </p:txBody>
      </p:sp>
    </p:spTree>
    <p:extLst>
      <p:ext uri="{BB962C8B-B14F-4D97-AF65-F5344CB8AC3E}">
        <p14:creationId xmlns:p14="http://schemas.microsoft.com/office/powerpoint/2010/main" xmlns="" val="314961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hought Bubble: Cloud 5">
            <a:extLst>
              <a:ext uri="{FF2B5EF4-FFF2-40B4-BE49-F238E27FC236}">
                <a16:creationId xmlns="" xmlns:a16="http://schemas.microsoft.com/office/drawing/2014/main" id="{AA9D3557-E631-415C-99BF-745C5A114777}"/>
              </a:ext>
            </a:extLst>
          </p:cNvPr>
          <p:cNvSpPr/>
          <p:nvPr/>
        </p:nvSpPr>
        <p:spPr>
          <a:xfrm>
            <a:off x="344240" y="113321"/>
            <a:ext cx="5235872" cy="1872208"/>
          </a:xfrm>
          <a:prstGeom prst="cloudCallout">
            <a:avLst>
              <a:gd name="adj1" fmla="val 33073"/>
              <a:gd name="adj2" fmla="val 62317"/>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 xmlns:a16="http://schemas.microsoft.com/office/drawing/2014/main" id="{DBEF5535-4D53-473A-8EF5-0EBF409D2165}"/>
              </a:ext>
            </a:extLst>
          </p:cNvPr>
          <p:cNvSpPr/>
          <p:nvPr/>
        </p:nvSpPr>
        <p:spPr>
          <a:xfrm>
            <a:off x="344240" y="2211710"/>
            <a:ext cx="8640960" cy="25202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3200" dirty="0">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latin typeface="Times New Roman" panose="02020603050405020304" pitchFamily="18" charset="0"/>
                <a:cs typeface="Times New Roman" panose="02020603050405020304" pitchFamily="18" charset="0"/>
              </a:rPr>
              <a:t>Cậu nảy ra một ý, liền cởi hết quần áo, nhảy xuống hồ tắm. Quân lính nhìn thấy, hốt hoảng xúm vào bắt trói đứa trẻ táo tợn. Cậu bé không chịu, la hét, vùng vẫy, gây nên cảnh náo động ở hồ</a:t>
            </a:r>
            <a:r>
              <a:rPr lang="vi-VN"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4870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B3B4B37-4871-4107-8F34-8AFC1CD076E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20" y="376949"/>
            <a:ext cx="2016224" cy="1656184"/>
          </a:xfrm>
          <a:prstGeom prst="rect">
            <a:avLst/>
          </a:prstGeom>
        </p:spPr>
      </p:pic>
      <p:sp>
        <p:nvSpPr>
          <p:cNvPr id="4" name="TextBox 3">
            <a:extLst>
              <a:ext uri="{FF2B5EF4-FFF2-40B4-BE49-F238E27FC236}">
                <a16:creationId xmlns="" xmlns:a16="http://schemas.microsoft.com/office/drawing/2014/main" id="{347C66E4-DFC1-4E45-8F6F-3E43FFB23E5B}"/>
              </a:ext>
            </a:extLst>
          </p:cNvPr>
          <p:cNvSpPr txBox="1"/>
          <p:nvPr/>
        </p:nvSpPr>
        <p:spPr>
          <a:xfrm>
            <a:off x="2295255" y="1102112"/>
            <a:ext cx="6408712" cy="1200329"/>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Theo em, cậu bé có thực hiện được mong muốn không?</a:t>
            </a:r>
          </a:p>
        </p:txBody>
      </p:sp>
      <p:sp>
        <p:nvSpPr>
          <p:cNvPr id="5" name="TextBox 4">
            <a:extLst>
              <a:ext uri="{FF2B5EF4-FFF2-40B4-BE49-F238E27FC236}">
                <a16:creationId xmlns="" xmlns:a16="http://schemas.microsoft.com/office/drawing/2014/main" id="{DC0139FC-9043-41A8-B1EB-CD5727C921CC}"/>
              </a:ext>
            </a:extLst>
          </p:cNvPr>
          <p:cNvSpPr txBox="1"/>
          <p:nvPr/>
        </p:nvSpPr>
        <p:spPr>
          <a:xfrm>
            <a:off x="467544" y="2571750"/>
            <a:ext cx="8208912" cy="1754326"/>
          </a:xfrm>
          <a:prstGeom prst="rect">
            <a:avLst/>
          </a:prstGeom>
          <a:noFill/>
        </p:spPr>
        <p:txBody>
          <a:bodyPr wrap="square" rtlCol="0">
            <a:spAutoFit/>
          </a:bodyPr>
          <a:lstStyle/>
          <a:p>
            <a:pPr algn="just"/>
            <a:r>
              <a:rPr lang="vi-VN" sz="3600" b="1" dirty="0">
                <a:latin typeface="Times New Roman" panose="02020603050405020304" pitchFamily="18" charset="0"/>
                <a:cs typeface="Times New Roman" panose="02020603050405020304" pitchFamily="18" charset="0"/>
                <a:sym typeface="Wingdings" panose="05000000000000000000" pitchFamily="2" charset="2"/>
              </a:rPr>
              <a:t> Cậu bé đã thực hiện được mong muốn của mình và </a:t>
            </a:r>
            <a:r>
              <a:rPr lang="vi-VN" sz="3600" b="1" dirty="0">
                <a:latin typeface="Times New Roman" panose="02020603050405020304" pitchFamily="18" charset="0"/>
                <a:cs typeface="Times New Roman" panose="02020603050405020304" pitchFamily="18" charset="0"/>
              </a:rPr>
              <a:t>vua Minh Mạng truyền lệnh dẫn cậu tới hỏi.</a:t>
            </a:r>
          </a:p>
        </p:txBody>
      </p:sp>
    </p:spTree>
    <p:extLst>
      <p:ext uri="{BB962C8B-B14F-4D97-AF65-F5344CB8AC3E}">
        <p14:creationId xmlns:p14="http://schemas.microsoft.com/office/powerpoint/2010/main" xmlns="" val="135096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74BD68E-AF85-4671-81EB-664F3F21B453}"/>
              </a:ext>
            </a:extLst>
          </p:cNvPr>
          <p:cNvSpPr txBox="1"/>
          <p:nvPr/>
        </p:nvSpPr>
        <p:spPr>
          <a:xfrm>
            <a:off x="395536" y="2067694"/>
            <a:ext cx="8568952" cy="954107"/>
          </a:xfrm>
          <a:prstGeom prst="rect">
            <a:avLst/>
          </a:prstGeom>
          <a:noFill/>
        </p:spPr>
        <p:txBody>
          <a:bodyPr wrap="square" rtlCol="0">
            <a:spAutoFit/>
          </a:bodyPr>
          <a:lstStyle/>
          <a:p>
            <a:pPr algn="just"/>
            <a:r>
              <a:rPr lang="vi-VN"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Cậu bé tự tin và tự xưng là học trò mới ở quê lên nên không biết gì.</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05FCD25-27F5-4619-81E3-A5537D64BC54}"/>
              </a:ext>
            </a:extLst>
          </p:cNvPr>
          <p:cNvSpPr txBox="1"/>
          <p:nvPr/>
        </p:nvSpPr>
        <p:spPr>
          <a:xfrm>
            <a:off x="308295" y="915566"/>
            <a:ext cx="8568952" cy="954107"/>
          </a:xfrm>
          <a:prstGeom prst="rect">
            <a:avLst/>
          </a:prstGeom>
          <a:noFill/>
        </p:spPr>
        <p:txBody>
          <a:bodyPr wrap="square" rtlCol="0">
            <a:spAutoFit/>
          </a:bodyPr>
          <a:lstStyle/>
          <a:p>
            <a:pPr algn="just"/>
            <a:r>
              <a:rPr lang="vi-VN" sz="2800" b="1" smtClean="0">
                <a:solidFill>
                  <a:srgbClr val="FF0000"/>
                </a:solidFill>
                <a:latin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Khi bị dẫn đến trước mặt nhà vua thái độ của cậu bé như thế nào?</a:t>
            </a:r>
          </a:p>
        </p:txBody>
      </p:sp>
    </p:spTree>
    <p:extLst>
      <p:ext uri="{BB962C8B-B14F-4D97-AF65-F5344CB8AC3E}">
        <p14:creationId xmlns:p14="http://schemas.microsoft.com/office/powerpoint/2010/main" xmlns="" val="340366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Speech Bubble: Oval 3">
            <a:extLst>
              <a:ext uri="{FF2B5EF4-FFF2-40B4-BE49-F238E27FC236}">
                <a16:creationId xmlns="" xmlns:a16="http://schemas.microsoft.com/office/drawing/2014/main" id="{869D78C5-6569-424C-B35F-A285C861E550}"/>
              </a:ext>
            </a:extLst>
          </p:cNvPr>
          <p:cNvSpPr/>
          <p:nvPr/>
        </p:nvSpPr>
        <p:spPr>
          <a:xfrm>
            <a:off x="280483" y="86190"/>
            <a:ext cx="5371637" cy="2520280"/>
          </a:xfrm>
          <a:prstGeom prst="wedgeEllipseCallout">
            <a:avLst>
              <a:gd name="adj1" fmla="val 48114"/>
              <a:gd name="adj2" fmla="val 63455"/>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28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Nhà vua đã làm làm gì khi nghe cậu bé xưng là học trò? </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CDBA59FA-0422-4649-9E7F-AC616A7F10C7}"/>
              </a:ext>
            </a:extLst>
          </p:cNvPr>
          <p:cNvSpPr/>
          <p:nvPr/>
        </p:nvSpPr>
        <p:spPr>
          <a:xfrm>
            <a:off x="298322" y="3219822"/>
            <a:ext cx="8395973" cy="1200329"/>
          </a:xfrm>
          <a:prstGeom prst="rect">
            <a:avLst/>
          </a:prstGeom>
        </p:spPr>
        <p:txBody>
          <a:bodyPr wrap="square">
            <a:spAutoFit/>
          </a:bodyPr>
          <a:lstStyle/>
          <a:p>
            <a:pPr algn="just"/>
            <a:r>
              <a:rPr lang="vi-VN" sz="3600" b="1" dirty="0">
                <a:latin typeface="Times New Roman" panose="02020603050405020304" pitchFamily="18" charset="0"/>
                <a:cs typeface="Times New Roman" panose="02020603050405020304" pitchFamily="18" charset="0"/>
                <a:sym typeface="Wingdings" panose="05000000000000000000" pitchFamily="2" charset="2"/>
              </a:rPr>
              <a:t> </a:t>
            </a:r>
            <a:r>
              <a:rPr lang="vi-VN" sz="3600" b="1" dirty="0">
                <a:latin typeface="Times New Roman" panose="02020603050405020304" pitchFamily="18" charset="0"/>
                <a:cs typeface="Times New Roman" panose="02020603050405020304" pitchFamily="18" charset="0"/>
              </a:rPr>
              <a:t>Thấy nói là học trò, vua ra lệnh cho cậu phải đối được một vế đối thì mới tha.</a:t>
            </a:r>
          </a:p>
        </p:txBody>
      </p:sp>
      <p:sp>
        <p:nvSpPr>
          <p:cNvPr id="6" name="TextBox 5">
            <a:extLst>
              <a:ext uri="{FF2B5EF4-FFF2-40B4-BE49-F238E27FC236}">
                <a16:creationId xmlns="" xmlns:a16="http://schemas.microsoft.com/office/drawing/2014/main" id="{DA5A3D2A-77EF-4A06-A49C-BCE8B857F743}"/>
              </a:ext>
            </a:extLst>
          </p:cNvPr>
          <p:cNvSpPr txBox="1"/>
          <p:nvPr/>
        </p:nvSpPr>
        <p:spPr>
          <a:xfrm>
            <a:off x="5344450" y="3758621"/>
            <a:ext cx="1047389"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đối</a:t>
            </a:r>
          </a:p>
        </p:txBody>
      </p:sp>
    </p:spTree>
    <p:extLst>
      <p:ext uri="{BB962C8B-B14F-4D97-AF65-F5344CB8AC3E}">
        <p14:creationId xmlns:p14="http://schemas.microsoft.com/office/powerpoint/2010/main" xmlns="" val="215320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 Box 3">
            <a:extLst>
              <a:ext uri="{FF2B5EF4-FFF2-40B4-BE49-F238E27FC236}">
                <a16:creationId xmlns="" xmlns:a16="http://schemas.microsoft.com/office/drawing/2014/main" id="{EB930D07-C02E-4D6E-BE0B-242C5C030F2D}"/>
              </a:ext>
            </a:extLst>
          </p:cNvPr>
          <p:cNvSpPr txBox="1">
            <a:spLocks noChangeArrowheads="1"/>
          </p:cNvSpPr>
          <p:nvPr/>
        </p:nvSpPr>
        <p:spPr bwMode="auto">
          <a:xfrm>
            <a:off x="3743908" y="483518"/>
            <a:ext cx="1186046" cy="707886"/>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vi-VN" altLang="vi-VN" sz="4000" b="1" dirty="0">
                <a:solidFill>
                  <a:srgbClr val="FF0000"/>
                </a:solidFill>
                <a:latin typeface="Times New Roman" pitchFamily="18" charset="0"/>
              </a:rPr>
              <a:t>Đối</a:t>
            </a:r>
            <a:endParaRPr lang="en-US" altLang="vi-VN" sz="4000" b="1" dirty="0">
              <a:solidFill>
                <a:srgbClr val="FF0000"/>
              </a:solidFill>
              <a:latin typeface="Times New Roman" pitchFamily="18" charset="0"/>
            </a:endParaRPr>
          </a:p>
        </p:txBody>
      </p:sp>
      <p:sp>
        <p:nvSpPr>
          <p:cNvPr id="3" name="Text Box 6">
            <a:extLst>
              <a:ext uri="{FF2B5EF4-FFF2-40B4-BE49-F238E27FC236}">
                <a16:creationId xmlns="" xmlns:a16="http://schemas.microsoft.com/office/drawing/2014/main" id="{C47C6646-BA0D-42AB-9EB3-82F4CEFBA22F}"/>
              </a:ext>
            </a:extLst>
          </p:cNvPr>
          <p:cNvSpPr txBox="1">
            <a:spLocks noChangeArrowheads="1"/>
          </p:cNvSpPr>
          <p:nvPr/>
        </p:nvSpPr>
        <p:spPr bwMode="auto">
          <a:xfrm>
            <a:off x="287524" y="1460511"/>
            <a:ext cx="856895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3600" b="1" dirty="0">
                <a:solidFill>
                  <a:schemeClr val="tx2">
                    <a:lumMod val="50000"/>
                  </a:schemeClr>
                </a:solidFill>
                <a:latin typeface="Times New Roman" pitchFamily="18" charset="0"/>
              </a:rPr>
              <a:t> </a:t>
            </a:r>
            <a:r>
              <a:rPr lang="vi-VN" altLang="vi-VN" sz="3600" b="1" dirty="0">
                <a:solidFill>
                  <a:schemeClr val="tx2">
                    <a:lumMod val="50000"/>
                  </a:schemeClr>
                </a:solidFill>
                <a:latin typeface="Times New Roman" pitchFamily="18" charset="0"/>
              </a:rPr>
              <a:t>+ Thể văn cũ gồm hai vế (hai câu) có số tiếng bằng nhau, đối chọi nhau về ý và lời.</a:t>
            </a:r>
            <a:endParaRPr lang="en-US" altLang="vi-VN" sz="3600" b="1" dirty="0">
              <a:solidFill>
                <a:schemeClr val="tx2">
                  <a:lumMod val="50000"/>
                </a:schemeClr>
              </a:solidFill>
              <a:latin typeface="Times New Roman" pitchFamily="18" charset="0"/>
            </a:endParaRPr>
          </a:p>
        </p:txBody>
      </p:sp>
      <p:sp>
        <p:nvSpPr>
          <p:cNvPr id="4" name="Text Box 6">
            <a:extLst>
              <a:ext uri="{FF2B5EF4-FFF2-40B4-BE49-F238E27FC236}">
                <a16:creationId xmlns="" xmlns:a16="http://schemas.microsoft.com/office/drawing/2014/main" id="{D3CB091A-1B46-4A70-A407-2BC0029702EE}"/>
              </a:ext>
            </a:extLst>
          </p:cNvPr>
          <p:cNvSpPr txBox="1">
            <a:spLocks noChangeArrowheads="1"/>
          </p:cNvSpPr>
          <p:nvPr/>
        </p:nvSpPr>
        <p:spPr bwMode="auto">
          <a:xfrm>
            <a:off x="287524" y="2787774"/>
            <a:ext cx="507656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3600" b="1" dirty="0">
                <a:solidFill>
                  <a:schemeClr val="tx2">
                    <a:lumMod val="50000"/>
                  </a:schemeClr>
                </a:solidFill>
                <a:latin typeface="Times New Roman" pitchFamily="18" charset="0"/>
              </a:rPr>
              <a:t> </a:t>
            </a:r>
            <a:r>
              <a:rPr lang="vi-VN" altLang="vi-VN" sz="3600" b="1">
                <a:solidFill>
                  <a:schemeClr val="tx2">
                    <a:lumMod val="50000"/>
                  </a:schemeClr>
                </a:solidFill>
                <a:latin typeface="Times New Roman" pitchFamily="18" charset="0"/>
              </a:rPr>
              <a:t>+ </a:t>
            </a:r>
            <a:r>
              <a:rPr lang="en-US" altLang="vi-VN" sz="3600" b="1" smtClean="0">
                <a:solidFill>
                  <a:schemeClr val="tx2">
                    <a:lumMod val="50000"/>
                  </a:schemeClr>
                </a:solidFill>
                <a:latin typeface="Times New Roman" pitchFamily="18" charset="0"/>
              </a:rPr>
              <a:t>L</a:t>
            </a:r>
            <a:r>
              <a:rPr lang="vi-VN" altLang="vi-VN" sz="3600" b="1" smtClean="0">
                <a:solidFill>
                  <a:schemeClr val="tx2">
                    <a:lumMod val="50000"/>
                  </a:schemeClr>
                </a:solidFill>
                <a:latin typeface="Times New Roman" pitchFamily="18" charset="0"/>
              </a:rPr>
              <a:t>àm </a:t>
            </a:r>
            <a:r>
              <a:rPr lang="vi-VN" altLang="vi-VN" sz="3600" b="1" dirty="0">
                <a:solidFill>
                  <a:schemeClr val="tx2">
                    <a:lumMod val="50000"/>
                  </a:schemeClr>
                </a:solidFill>
                <a:latin typeface="Times New Roman" pitchFamily="18" charset="0"/>
              </a:rPr>
              <a:t>vế đối lại.</a:t>
            </a:r>
            <a:endParaRPr lang="en-US" altLang="vi-VN" sz="3600" b="1" dirty="0">
              <a:solidFill>
                <a:schemeClr val="tx2">
                  <a:lumMod val="50000"/>
                </a:schemeClr>
              </a:solidFill>
              <a:latin typeface="Times New Roman" pitchFamily="18" charset="0"/>
            </a:endParaRPr>
          </a:p>
        </p:txBody>
      </p:sp>
    </p:spTree>
    <p:extLst>
      <p:ext uri="{BB962C8B-B14F-4D97-AF65-F5344CB8AC3E}">
        <p14:creationId xmlns:p14="http://schemas.microsoft.com/office/powerpoint/2010/main" xmlns="" val="5168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500" fill="hold"/>
                                        <p:tgtEl>
                                          <p:spTgt spid="4"/>
                                        </p:tgtEl>
                                        <p:attrNameLst>
                                          <p:attrName>ppt_x</p:attrName>
                                        </p:attrNameLst>
                                      </p:cBhvr>
                                      <p:tavLst>
                                        <p:tav tm="0">
                                          <p:val>
                                            <p:strVal val="#ppt_x-.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18E35EF-97E6-4F84-8E2A-A0D6486B5994}"/>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7504" y="0"/>
            <a:ext cx="3744416" cy="4443958"/>
          </a:xfrm>
          <a:prstGeom prst="rect">
            <a:avLst/>
          </a:prstGeom>
        </p:spPr>
      </p:pic>
      <p:pic>
        <p:nvPicPr>
          <p:cNvPr id="5" name="Picture 4">
            <a:extLst>
              <a:ext uri="{FF2B5EF4-FFF2-40B4-BE49-F238E27FC236}">
                <a16:creationId xmlns="" xmlns:a16="http://schemas.microsoft.com/office/drawing/2014/main" id="{FF3CD7B1-4516-4CB2-9124-636F394BE250}"/>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067944" y="16815"/>
            <a:ext cx="4824535" cy="4427143"/>
          </a:xfrm>
          <a:prstGeom prst="rect">
            <a:avLst/>
          </a:prstGeom>
        </p:spPr>
      </p:pic>
      <p:sp>
        <p:nvSpPr>
          <p:cNvPr id="6" name="Rectangle 5">
            <a:extLst>
              <a:ext uri="{FF2B5EF4-FFF2-40B4-BE49-F238E27FC236}">
                <a16:creationId xmlns="" xmlns:a16="http://schemas.microsoft.com/office/drawing/2014/main" id="{4358AF05-24BA-43BA-8029-4F535020DAC3}"/>
              </a:ext>
            </a:extLst>
          </p:cNvPr>
          <p:cNvSpPr/>
          <p:nvPr/>
        </p:nvSpPr>
        <p:spPr>
          <a:xfrm>
            <a:off x="3203848" y="4443958"/>
            <a:ext cx="1948306" cy="646331"/>
          </a:xfrm>
          <a:prstGeom prst="rect">
            <a:avLst/>
          </a:prstGeom>
        </p:spPr>
        <p:txBody>
          <a:bodyPr wrap="square">
            <a:spAutoFit/>
          </a:bodyPr>
          <a:lstStyle/>
          <a:p>
            <a:pPr algn="just">
              <a:spcBef>
                <a:spcPct val="0"/>
              </a:spcBef>
              <a:buFontTx/>
              <a:buNone/>
            </a:pPr>
            <a:r>
              <a:rPr lang="vi-VN" altLang="vi-VN" sz="3600" b="1" dirty="0">
                <a:solidFill>
                  <a:srgbClr val="FF0000"/>
                </a:solidFill>
                <a:latin typeface="Times New Roman" pitchFamily="18" charset="0"/>
              </a:rPr>
              <a:t>Câu đối</a:t>
            </a:r>
            <a:endParaRPr lang="en-US" altLang="vi-VN" sz="3600" b="1" dirty="0">
              <a:solidFill>
                <a:srgbClr val="FF0000"/>
              </a:solidFill>
              <a:latin typeface="Times New Roman" pitchFamily="18" charset="0"/>
            </a:endParaRPr>
          </a:p>
        </p:txBody>
      </p:sp>
    </p:spTree>
    <p:extLst>
      <p:ext uri="{BB962C8B-B14F-4D97-AF65-F5344CB8AC3E}">
        <p14:creationId xmlns:p14="http://schemas.microsoft.com/office/powerpoint/2010/main" xmlns="" val="3523632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 xmlns:a16="http://schemas.microsoft.com/office/drawing/2014/main" id="{92415B0E-6FCF-437B-88BB-9CE33084A174}"/>
              </a:ext>
            </a:extLst>
          </p:cNvPr>
          <p:cNvSpPr/>
          <p:nvPr/>
        </p:nvSpPr>
        <p:spPr>
          <a:xfrm>
            <a:off x="611560" y="195486"/>
            <a:ext cx="5256584" cy="2160240"/>
          </a:xfrm>
          <a:prstGeom prst="cloudCallout">
            <a:avLst>
              <a:gd name="adj1" fmla="val 45440"/>
              <a:gd name="adj2" fmla="val 60829"/>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spcAft>
                <a:spcPts val="0"/>
              </a:spcAft>
            </a:pP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vua bắt Cao Bá Quát đối?</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692811CA-BBEB-43A9-8CCF-C072809577B2}"/>
              </a:ext>
            </a:extLst>
          </p:cNvPr>
          <p:cNvSpPr txBox="1"/>
          <p:nvPr/>
        </p:nvSpPr>
        <p:spPr>
          <a:xfrm>
            <a:off x="395536" y="2819410"/>
            <a:ext cx="8352928" cy="1569660"/>
          </a:xfrm>
          <a:prstGeom prst="rect">
            <a:avLst/>
          </a:prstGeom>
          <a:noFill/>
        </p:spPr>
        <p:txBody>
          <a:bodyPr wrap="square" rtlCol="0">
            <a:spAutoFit/>
          </a:bodyPr>
          <a:lstStyle/>
          <a:p>
            <a:pPr algn="just">
              <a:spcBef>
                <a:spcPct val="0"/>
              </a:spcBef>
              <a:defRPr/>
            </a:pP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rPr>
              <a:t>Vì</a:t>
            </a:r>
            <a:r>
              <a:rPr lang="en-US" sz="3200" b="1" dirty="0">
                <a:latin typeface="Times New Roman" panose="02020603050405020304" pitchFamily="18" charset="0"/>
              </a:rPr>
              <a:t> </a:t>
            </a:r>
            <a:r>
              <a:rPr lang="en-US" sz="3200" b="1" dirty="0" err="1">
                <a:latin typeface="Times New Roman" panose="02020603050405020304" pitchFamily="18" charset="0"/>
              </a:rPr>
              <a:t>vua</a:t>
            </a:r>
            <a:r>
              <a:rPr lang="en-US" sz="3200" b="1" dirty="0">
                <a:latin typeface="Times New Roman" panose="02020603050405020304" pitchFamily="18" charset="0"/>
              </a:rPr>
              <a:t> </a:t>
            </a:r>
            <a:r>
              <a:rPr lang="en-US" sz="3200" b="1" dirty="0" err="1">
                <a:latin typeface="Times New Roman" panose="02020603050405020304" pitchFamily="18" charset="0"/>
              </a:rPr>
              <a:t>thấy</a:t>
            </a:r>
            <a:r>
              <a:rPr lang="en-US" sz="3200" b="1" dirty="0">
                <a:latin typeface="Times New Roman" panose="02020603050405020304" pitchFamily="18" charset="0"/>
              </a:rPr>
              <a:t> </a:t>
            </a:r>
            <a:r>
              <a:rPr lang="en-US" sz="3200" b="1" dirty="0" err="1">
                <a:latin typeface="Times New Roman" panose="02020603050405020304" pitchFamily="18" charset="0"/>
              </a:rPr>
              <a:t>cậu</a:t>
            </a:r>
            <a:r>
              <a:rPr lang="en-US" sz="3200" b="1" dirty="0">
                <a:latin typeface="Times New Roman" panose="02020603050405020304" pitchFamily="18" charset="0"/>
              </a:rPr>
              <a:t> </a:t>
            </a:r>
            <a:r>
              <a:rPr lang="en-US" sz="3200" b="1" dirty="0" err="1">
                <a:latin typeface="Times New Roman" panose="02020603050405020304" pitchFamily="18" charset="0"/>
              </a:rPr>
              <a:t>bé</a:t>
            </a:r>
            <a:r>
              <a:rPr lang="en-US" sz="3200" b="1" dirty="0">
                <a:latin typeface="Times New Roman" panose="02020603050405020304" pitchFamily="18" charset="0"/>
              </a:rPr>
              <a:t> </a:t>
            </a:r>
            <a:r>
              <a:rPr lang="en-US" sz="3200" b="1" dirty="0" err="1">
                <a:latin typeface="Times New Roman" panose="02020603050405020304" pitchFamily="18" charset="0"/>
              </a:rPr>
              <a:t>tự</a:t>
            </a:r>
            <a:r>
              <a:rPr lang="en-US" sz="3200" b="1" dirty="0">
                <a:latin typeface="Times New Roman" panose="02020603050405020304" pitchFamily="18" charset="0"/>
              </a:rPr>
              <a:t> </a:t>
            </a:r>
            <a:r>
              <a:rPr lang="en-US" sz="3200" b="1" dirty="0" err="1">
                <a:latin typeface="Times New Roman" panose="02020603050405020304" pitchFamily="18" charset="0"/>
              </a:rPr>
              <a:t>xưng</a:t>
            </a:r>
            <a:r>
              <a:rPr lang="en-US" sz="3200" b="1" dirty="0">
                <a:latin typeface="Times New Roman" panose="02020603050405020304" pitchFamily="18" charset="0"/>
              </a:rPr>
              <a:t> </a:t>
            </a:r>
            <a:r>
              <a:rPr lang="en-US" sz="3200" b="1" dirty="0" err="1">
                <a:latin typeface="Times New Roman" panose="02020603050405020304" pitchFamily="18" charset="0"/>
              </a:rPr>
              <a:t>là</a:t>
            </a:r>
            <a:r>
              <a:rPr lang="en-US" sz="3200" b="1" dirty="0">
                <a:latin typeface="Times New Roman" panose="02020603050405020304" pitchFamily="18" charset="0"/>
              </a:rPr>
              <a:t> </a:t>
            </a:r>
            <a:r>
              <a:rPr lang="en-US" sz="3200" b="1" dirty="0" err="1">
                <a:latin typeface="Times New Roman" panose="02020603050405020304" pitchFamily="18" charset="0"/>
              </a:rPr>
              <a:t>học</a:t>
            </a:r>
            <a:r>
              <a:rPr lang="en-US" sz="3200" b="1" dirty="0">
                <a:latin typeface="Times New Roman" panose="02020603050405020304" pitchFamily="18" charset="0"/>
              </a:rPr>
              <a:t> </a:t>
            </a:r>
            <a:r>
              <a:rPr lang="en-US" sz="3200" b="1" dirty="0" err="1">
                <a:latin typeface="Times New Roman" panose="02020603050405020304" pitchFamily="18" charset="0"/>
              </a:rPr>
              <a:t>trò</a:t>
            </a:r>
            <a:r>
              <a:rPr lang="en-US" sz="3200" b="1" dirty="0">
                <a:latin typeface="Times New Roman" panose="02020603050405020304" pitchFamily="18" charset="0"/>
              </a:rPr>
              <a:t> </a:t>
            </a:r>
            <a:r>
              <a:rPr lang="en-US" sz="3200" b="1" dirty="0" err="1">
                <a:latin typeface="Times New Roman" panose="02020603050405020304" pitchFamily="18" charset="0"/>
              </a:rPr>
              <a:t>nên</a:t>
            </a:r>
            <a:r>
              <a:rPr lang="en-US" sz="3200" b="1" dirty="0">
                <a:latin typeface="Times New Roman" panose="02020603050405020304" pitchFamily="18" charset="0"/>
              </a:rPr>
              <a:t> </a:t>
            </a:r>
            <a:r>
              <a:rPr lang="en-US" sz="3200" b="1" dirty="0" err="1">
                <a:latin typeface="Times New Roman" panose="02020603050405020304" pitchFamily="18" charset="0"/>
              </a:rPr>
              <a:t>muốn</a:t>
            </a:r>
            <a:r>
              <a:rPr lang="en-US" sz="3200" b="1" dirty="0">
                <a:latin typeface="Times New Roman" panose="02020603050405020304" pitchFamily="18" charset="0"/>
              </a:rPr>
              <a:t> </a:t>
            </a:r>
            <a:r>
              <a:rPr lang="en-US" sz="3200" b="1" dirty="0" err="1">
                <a:latin typeface="Times New Roman" panose="02020603050405020304" pitchFamily="18" charset="0"/>
              </a:rPr>
              <a:t>thử</a:t>
            </a:r>
            <a:r>
              <a:rPr lang="en-US" sz="3200" b="1" dirty="0">
                <a:latin typeface="Times New Roman" panose="02020603050405020304" pitchFamily="18" charset="0"/>
              </a:rPr>
              <a:t> </a:t>
            </a:r>
            <a:r>
              <a:rPr lang="en-US" sz="3200" b="1" dirty="0" err="1">
                <a:latin typeface="Times New Roman" panose="02020603050405020304" pitchFamily="18" charset="0"/>
              </a:rPr>
              <a:t>tài</a:t>
            </a:r>
            <a:r>
              <a:rPr lang="en-US" sz="3200" b="1" dirty="0">
                <a:latin typeface="Times New Roman" panose="02020603050405020304" pitchFamily="18" charset="0"/>
              </a:rPr>
              <a:t> </a:t>
            </a:r>
            <a:r>
              <a:rPr lang="en-US" sz="3200" b="1" dirty="0" err="1">
                <a:latin typeface="Times New Roman" panose="02020603050405020304" pitchFamily="18" charset="0"/>
              </a:rPr>
              <a:t>cậu</a:t>
            </a:r>
            <a:r>
              <a:rPr lang="en-US" sz="3200" b="1" dirty="0">
                <a:latin typeface="Times New Roman" panose="02020603050405020304" pitchFamily="18" charset="0"/>
              </a:rPr>
              <a:t>, </a:t>
            </a:r>
            <a:r>
              <a:rPr lang="en-US" sz="3200" b="1" dirty="0" err="1">
                <a:latin typeface="Times New Roman" panose="02020603050405020304" pitchFamily="18" charset="0"/>
              </a:rPr>
              <a:t>cho</a:t>
            </a:r>
            <a:r>
              <a:rPr lang="en-US" sz="3200" b="1" dirty="0">
                <a:latin typeface="Times New Roman" panose="02020603050405020304" pitchFamily="18" charset="0"/>
              </a:rPr>
              <a:t> </a:t>
            </a:r>
            <a:r>
              <a:rPr lang="en-US" sz="3200" b="1" dirty="0" err="1">
                <a:latin typeface="Times New Roman" panose="02020603050405020304" pitchFamily="18" charset="0"/>
              </a:rPr>
              <a:t>cậu</a:t>
            </a:r>
            <a:r>
              <a:rPr lang="en-US" sz="3200" b="1" dirty="0">
                <a:latin typeface="Times New Roman" panose="02020603050405020304" pitchFamily="18" charset="0"/>
              </a:rPr>
              <a:t> </a:t>
            </a:r>
            <a:r>
              <a:rPr lang="en-US" sz="3200" b="1" dirty="0" err="1">
                <a:latin typeface="Times New Roman" panose="02020603050405020304" pitchFamily="18" charset="0"/>
              </a:rPr>
              <a:t>có</a:t>
            </a:r>
            <a:r>
              <a:rPr lang="en-US" sz="3200" b="1" dirty="0">
                <a:latin typeface="Times New Roman" panose="02020603050405020304" pitchFamily="18" charset="0"/>
              </a:rPr>
              <a:t> </a:t>
            </a:r>
            <a:r>
              <a:rPr lang="en-US" sz="3200" b="1" dirty="0" err="1">
                <a:latin typeface="Times New Roman" panose="02020603050405020304" pitchFamily="18" charset="0"/>
              </a:rPr>
              <a:t>cơ</a:t>
            </a:r>
            <a:r>
              <a:rPr lang="en-US" sz="3200" b="1" dirty="0">
                <a:latin typeface="Times New Roman" panose="02020603050405020304" pitchFamily="18" charset="0"/>
              </a:rPr>
              <a:t> </a:t>
            </a:r>
            <a:r>
              <a:rPr lang="en-US" sz="3200" b="1" dirty="0" err="1">
                <a:latin typeface="Times New Roman" panose="02020603050405020304" pitchFamily="18" charset="0"/>
              </a:rPr>
              <a:t>hội</a:t>
            </a:r>
            <a:r>
              <a:rPr lang="en-US" sz="3200" b="1" dirty="0">
                <a:latin typeface="Times New Roman" panose="02020603050405020304" pitchFamily="18" charset="0"/>
              </a:rPr>
              <a:t> </a:t>
            </a:r>
            <a:r>
              <a:rPr lang="en-US" sz="3200" b="1" dirty="0" err="1">
                <a:latin typeface="Times New Roman" panose="02020603050405020304" pitchFamily="18" charset="0"/>
              </a:rPr>
              <a:t>để</a:t>
            </a:r>
            <a:r>
              <a:rPr lang="en-US" sz="3200" b="1" dirty="0">
                <a:latin typeface="Times New Roman" panose="02020603050405020304" pitchFamily="18" charset="0"/>
              </a:rPr>
              <a:t> </a:t>
            </a:r>
            <a:r>
              <a:rPr lang="en-US" sz="3200" b="1" dirty="0" err="1">
                <a:latin typeface="Times New Roman" panose="02020603050405020304" pitchFamily="18" charset="0"/>
              </a:rPr>
              <a:t>chuộc</a:t>
            </a:r>
            <a:r>
              <a:rPr lang="en-US" sz="3200" b="1" dirty="0">
                <a:latin typeface="Times New Roman" panose="02020603050405020304" pitchFamily="18" charset="0"/>
              </a:rPr>
              <a:t> </a:t>
            </a:r>
            <a:r>
              <a:rPr lang="en-US" sz="3200" b="1" dirty="0" err="1">
                <a:latin typeface="Times New Roman" panose="02020603050405020304" pitchFamily="18" charset="0"/>
              </a:rPr>
              <a:t>tội</a:t>
            </a:r>
            <a:r>
              <a:rPr lang="en-US" sz="3200" b="1" dirty="0">
                <a:latin typeface="Times New Roman" panose="02020603050405020304" pitchFamily="18" charset="0"/>
              </a:rPr>
              <a:t>.</a:t>
            </a:r>
          </a:p>
        </p:txBody>
      </p:sp>
    </p:spTree>
    <p:extLst>
      <p:ext uri="{BB962C8B-B14F-4D97-AF65-F5344CB8AC3E}">
        <p14:creationId xmlns:p14="http://schemas.microsoft.com/office/powerpoint/2010/main" xmlns="" val="16420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B440E612-97D1-4243-8C79-A6EBE81681A8}"/>
              </a:ext>
            </a:extLst>
          </p:cNvPr>
          <p:cNvSpPr/>
          <p:nvPr/>
        </p:nvSpPr>
        <p:spPr>
          <a:xfrm>
            <a:off x="395536" y="1017432"/>
            <a:ext cx="7488832" cy="1200329"/>
          </a:xfrm>
          <a:prstGeom prst="rect">
            <a:avLst/>
          </a:prstGeom>
        </p:spPr>
        <p:txBody>
          <a:bodyPr wrap="square">
            <a:spAutoFit/>
          </a:bodyPr>
          <a:lstStyle/>
          <a:p>
            <a:r>
              <a:rPr lang="nl-NL" sz="3600" dirty="0">
                <a:latin typeface="Times New Roman" panose="02020603050405020304" pitchFamily="18" charset="0"/>
                <a:ea typeface="Times New Roman" panose="02020603050405020304" pitchFamily="18" charset="0"/>
              </a:rPr>
              <a:t>Vua ra vế đối</a:t>
            </a:r>
            <a:r>
              <a:rPr lang="vi-VN" sz="3600" dirty="0">
                <a:latin typeface="Times New Roman" panose="02020603050405020304" pitchFamily="18" charset="0"/>
                <a:ea typeface="Times New Roman" panose="02020603050405020304" pitchFamily="18" charset="0"/>
              </a:rPr>
              <a:t>:</a:t>
            </a:r>
          </a:p>
          <a:p>
            <a:r>
              <a:rPr lang="nl-NL" sz="3600" dirty="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    </a:t>
            </a:r>
            <a:r>
              <a:rPr lang="nl-NL" sz="3600" i="1" dirty="0">
                <a:latin typeface="Times New Roman" panose="02020603050405020304" pitchFamily="18" charset="0"/>
                <a:ea typeface="Times New Roman" panose="02020603050405020304" pitchFamily="18" charset="0"/>
              </a:rPr>
              <a:t>Nước trong leo lẻo cá đớp cá.</a:t>
            </a:r>
            <a:endParaRPr lang="vi-VN" sz="3600" dirty="0"/>
          </a:p>
        </p:txBody>
      </p:sp>
      <p:sp>
        <p:nvSpPr>
          <p:cNvPr id="6" name="TextBox 5">
            <a:extLst>
              <a:ext uri="{FF2B5EF4-FFF2-40B4-BE49-F238E27FC236}">
                <a16:creationId xmlns="" xmlns:a16="http://schemas.microsoft.com/office/drawing/2014/main" id="{A43E542A-3956-453B-926D-3DEBDF6425A0}"/>
              </a:ext>
            </a:extLst>
          </p:cNvPr>
          <p:cNvSpPr txBox="1"/>
          <p:nvPr/>
        </p:nvSpPr>
        <p:spPr>
          <a:xfrm>
            <a:off x="395535" y="2135032"/>
            <a:ext cx="8352929" cy="1200329"/>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Vì sao nhà vua đưa ra vế đối: “</a:t>
            </a:r>
            <a:r>
              <a:rPr lang="nl-NL"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 trong leo lẻo cá đớp cá</a:t>
            </a:r>
            <a:r>
              <a:rPr lang="vi-VN"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89BE39B8-50FE-49FE-9396-A1D85A8EAE2C}"/>
              </a:ext>
            </a:extLst>
          </p:cNvPr>
          <p:cNvSpPr/>
          <p:nvPr/>
        </p:nvSpPr>
        <p:spPr>
          <a:xfrm>
            <a:off x="1475656" y="3270571"/>
            <a:ext cx="7416823" cy="1754326"/>
          </a:xfrm>
          <a:prstGeom prst="rect">
            <a:avLst/>
          </a:prstGeom>
        </p:spPr>
        <p:txBody>
          <a:bodyPr wrap="square">
            <a:spAutoFit/>
          </a:bodyPr>
          <a:lstStyle/>
          <a:p>
            <a:pPr algn="just"/>
            <a:r>
              <a:rPr lang="vi-VN" sz="3600" dirty="0">
                <a:latin typeface="Times New Roman" panose="02020603050405020304" pitchFamily="18" charset="0"/>
                <a:ea typeface="Times New Roman" panose="02020603050405020304" pitchFamily="18" charset="0"/>
                <a:cs typeface="Times New Roman" panose="02020603050405020304" pitchFamily="18" charset="0"/>
              </a:rPr>
              <a:t>Vì </a:t>
            </a:r>
            <a:r>
              <a:rPr lang="vi-VN" sz="3600" dirty="0">
                <a:latin typeface="Times New Roman" panose="02020603050405020304" pitchFamily="18" charset="0"/>
                <a:cs typeface="Times New Roman" panose="02020603050405020304" pitchFamily="18" charset="0"/>
              </a:rPr>
              <a:t>nhìn thấy trên mặt hồ lúc đó có đàn cá đang đuổi nhau, vua tức cảnh đọc vế đối.</a:t>
            </a:r>
          </a:p>
        </p:txBody>
      </p:sp>
      <p:sp>
        <p:nvSpPr>
          <p:cNvPr id="8" name="Rectangle 7">
            <a:extLst>
              <a:ext uri="{FF2B5EF4-FFF2-40B4-BE49-F238E27FC236}">
                <a16:creationId xmlns="" xmlns:a16="http://schemas.microsoft.com/office/drawing/2014/main" id="{50AE0507-A979-4425-BF4F-1255C473E170}"/>
              </a:ext>
            </a:extLst>
          </p:cNvPr>
          <p:cNvSpPr/>
          <p:nvPr/>
        </p:nvSpPr>
        <p:spPr>
          <a:xfrm>
            <a:off x="107504" y="373900"/>
            <a:ext cx="4592219" cy="646331"/>
          </a:xfrm>
          <a:prstGeom prst="rect">
            <a:avLst/>
          </a:prstGeom>
        </p:spPr>
        <p:txBody>
          <a:bodyPr wrap="none">
            <a:spAutoFit/>
          </a:bodyPr>
          <a:lstStyle/>
          <a:p>
            <a:pPr algn="just">
              <a:spcAft>
                <a:spcPts val="0"/>
              </a:spcAft>
            </a:pP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Vua ra vế đối thế nào?</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BA29D678-4DCD-4C19-8FAD-C736AED7463A}"/>
              </a:ext>
            </a:extLst>
          </p:cNvPr>
          <p:cNvSpPr txBox="1"/>
          <p:nvPr/>
        </p:nvSpPr>
        <p:spPr>
          <a:xfrm>
            <a:off x="5801766" y="3824569"/>
            <a:ext cx="1872208" cy="646331"/>
          </a:xfrm>
          <a:prstGeom prst="rect">
            <a:avLst/>
          </a:prstGeom>
          <a:noFill/>
        </p:spPr>
        <p:txBody>
          <a:bodyPr wrap="square" rtlCol="0">
            <a:spAutoFit/>
          </a:bodyPr>
          <a:lstStyle/>
          <a:p>
            <a:r>
              <a:rPr lang="vi-VN" sz="3600" dirty="0">
                <a:solidFill>
                  <a:srgbClr val="FF0000"/>
                </a:solidFill>
                <a:latin typeface="+mj-lt"/>
              </a:rPr>
              <a:t>tức cảnh</a:t>
            </a:r>
          </a:p>
        </p:txBody>
      </p:sp>
    </p:spTree>
    <p:extLst>
      <p:ext uri="{BB962C8B-B14F-4D97-AF65-F5344CB8AC3E}">
        <p14:creationId xmlns:p14="http://schemas.microsoft.com/office/powerpoint/2010/main" xmlns="" val="222981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1970206-9AAD-4537-B3D7-E41EC637A7E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66" y="20461"/>
            <a:ext cx="4152165" cy="4386264"/>
          </a:xfrm>
          <a:prstGeom prst="rect">
            <a:avLst/>
          </a:prstGeom>
        </p:spPr>
      </p:pic>
      <p:pic>
        <p:nvPicPr>
          <p:cNvPr id="7" name="Picture 6">
            <a:extLst>
              <a:ext uri="{FF2B5EF4-FFF2-40B4-BE49-F238E27FC236}">
                <a16:creationId xmlns="" xmlns:a16="http://schemas.microsoft.com/office/drawing/2014/main" id="{98872A43-7794-4099-B4F3-E10CCCF4A82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83968" y="0"/>
            <a:ext cx="4732784" cy="4386264"/>
          </a:xfrm>
          <a:prstGeom prst="rect">
            <a:avLst/>
          </a:prstGeom>
        </p:spPr>
      </p:pic>
      <p:sp>
        <p:nvSpPr>
          <p:cNvPr id="8" name="Rectangle 7">
            <a:extLst>
              <a:ext uri="{FF2B5EF4-FFF2-40B4-BE49-F238E27FC236}">
                <a16:creationId xmlns="" xmlns:a16="http://schemas.microsoft.com/office/drawing/2014/main" id="{71FA792C-DDBA-4A9F-A0BB-BDE0443C4129}"/>
              </a:ext>
            </a:extLst>
          </p:cNvPr>
          <p:cNvSpPr/>
          <p:nvPr/>
        </p:nvSpPr>
        <p:spPr>
          <a:xfrm>
            <a:off x="2063869" y="4386264"/>
            <a:ext cx="5168403" cy="584775"/>
          </a:xfrm>
          <a:prstGeom prst="rect">
            <a:avLst/>
          </a:prstGeom>
        </p:spPr>
        <p:txBody>
          <a:bodyPr wrap="none">
            <a:spAutoFit/>
          </a:bodyPr>
          <a:lstStyle/>
          <a:p>
            <a:r>
              <a:rPr lang="nl-NL" sz="3200" b="1" i="1" dirty="0">
                <a:solidFill>
                  <a:srgbClr val="FF0000"/>
                </a:solidFill>
                <a:latin typeface="Times New Roman" panose="02020603050405020304" pitchFamily="18" charset="0"/>
                <a:ea typeface="Times New Roman" panose="02020603050405020304" pitchFamily="18" charset="0"/>
              </a:rPr>
              <a:t>Nước trong leo lẻo cá đớp cá.</a:t>
            </a:r>
            <a:endParaRPr lang="vi-VN" sz="3200" b="1" dirty="0">
              <a:solidFill>
                <a:srgbClr val="FF0000"/>
              </a:solidFill>
            </a:endParaRPr>
          </a:p>
        </p:txBody>
      </p:sp>
    </p:spTree>
    <p:extLst>
      <p:ext uri="{BB962C8B-B14F-4D97-AF65-F5344CB8AC3E}">
        <p14:creationId xmlns:p14="http://schemas.microsoft.com/office/powerpoint/2010/main" xmlns="" val="2966074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DD Doi đap voi vu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688" y="0"/>
            <a:ext cx="9118312" cy="4371950"/>
          </a:xfrm>
          <a:prstGeom prst="rect">
            <a:avLst/>
          </a:prstGeom>
          <a:noFill/>
          <a:ln w="28575">
            <a:solidFill>
              <a:srgbClr val="99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604624" y="4299942"/>
            <a:ext cx="3960440" cy="769441"/>
          </a:xfrm>
          <a:prstGeom prst="rect">
            <a:avLst/>
          </a:prstGeom>
          <a:noFill/>
        </p:spPr>
        <p:txBody>
          <a:bodyPr wrap="square" rtlCol="0">
            <a:spAutoFit/>
          </a:bodyPr>
          <a:lstStyle/>
          <a:p>
            <a:r>
              <a:rPr lang="vi-VN" sz="4400" b="1" dirty="0">
                <a:solidFill>
                  <a:srgbClr val="7030A0"/>
                </a:solidFill>
                <a:latin typeface="+mj-lt"/>
              </a:rPr>
              <a:t>Tranh vẽ gì?</a:t>
            </a:r>
            <a:endParaRPr lang="en-US" sz="4400" b="1" dirty="0">
              <a:solidFill>
                <a:srgbClr val="7030A0"/>
              </a:solidFill>
              <a:latin typeface="+mj-lt"/>
            </a:endParaRPr>
          </a:p>
        </p:txBody>
      </p:sp>
    </p:spTree>
    <p:extLst>
      <p:ext uri="{BB962C8B-B14F-4D97-AF65-F5344CB8AC3E}">
        <p14:creationId xmlns:p14="http://schemas.microsoft.com/office/powerpoint/2010/main" xmlns="" val="385942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 xmlns:a16="http://schemas.microsoft.com/office/drawing/2014/main" id="{D6E414B6-87AF-498F-A5DC-5F50C3526067}"/>
              </a:ext>
            </a:extLst>
          </p:cNvPr>
          <p:cNvSpPr/>
          <p:nvPr/>
        </p:nvSpPr>
        <p:spPr>
          <a:xfrm>
            <a:off x="107504" y="123478"/>
            <a:ext cx="6192688" cy="2448272"/>
          </a:xfrm>
          <a:prstGeom prst="cloudCallout">
            <a:avLst>
              <a:gd name="adj1" fmla="val 53178"/>
              <a:gd name="adj2" fmla="val 5727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3200" b="1" dirty="0">
                <a:solidFill>
                  <a:srgbClr val="FF0000"/>
                </a:solidFill>
                <a:latin typeface="+mj-lt"/>
              </a:rPr>
              <a:t>Theo em khi nghe xong vế đối của Vua,  cậu bé có gặp khó khăn gì không?</a:t>
            </a:r>
          </a:p>
        </p:txBody>
      </p:sp>
      <p:pic>
        <p:nvPicPr>
          <p:cNvPr id="4" name="Picture 3">
            <a:extLst>
              <a:ext uri="{FF2B5EF4-FFF2-40B4-BE49-F238E27FC236}">
                <a16:creationId xmlns="" xmlns:a16="http://schemas.microsoft.com/office/drawing/2014/main" id="{DDFB3F89-F46F-4441-9B04-0DD6A120F9B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44208" y="1491631"/>
            <a:ext cx="2355726" cy="2592288"/>
          </a:xfrm>
          <a:prstGeom prst="rect">
            <a:avLst/>
          </a:prstGeom>
        </p:spPr>
      </p:pic>
      <p:sp>
        <p:nvSpPr>
          <p:cNvPr id="5" name="Rectangle 4">
            <a:extLst>
              <a:ext uri="{FF2B5EF4-FFF2-40B4-BE49-F238E27FC236}">
                <a16:creationId xmlns="" xmlns:a16="http://schemas.microsoft.com/office/drawing/2014/main" id="{3BB67656-83DF-45A3-88C5-D31833CE5221}"/>
              </a:ext>
            </a:extLst>
          </p:cNvPr>
          <p:cNvSpPr/>
          <p:nvPr/>
        </p:nvSpPr>
        <p:spPr>
          <a:xfrm>
            <a:off x="251520" y="3147814"/>
            <a:ext cx="6192688" cy="1481175"/>
          </a:xfrm>
          <a:prstGeom prst="rect">
            <a:avLst/>
          </a:prstGeom>
        </p:spPr>
        <p:txBody>
          <a:bodyPr wrap="square">
            <a:spAutoFit/>
          </a:bodyPr>
          <a:lstStyle/>
          <a:p>
            <a:pPr algn="just">
              <a:lnSpc>
                <a:spcPct val="150000"/>
              </a:lnSpc>
              <a:spcAft>
                <a:spcPts val="0"/>
              </a:spcAft>
            </a:pPr>
            <a:r>
              <a:rPr lang="vi-VN" sz="3200" b="1"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Không. Cậu bé không cần nghĩ ngợi lâu la gì liền đối lại luôn.</a:t>
            </a:r>
            <a:endParaRPr lang="en-US" sz="2800" b="1"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4886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E0BA600-161B-4832-B806-6725B36D285E}"/>
              </a:ext>
            </a:extLst>
          </p:cNvPr>
          <p:cNvSpPr/>
          <p:nvPr/>
        </p:nvSpPr>
        <p:spPr>
          <a:xfrm>
            <a:off x="395536" y="915566"/>
            <a:ext cx="6784230" cy="646331"/>
          </a:xfrm>
          <a:prstGeom prst="rect">
            <a:avLst/>
          </a:prstGeom>
        </p:spPr>
        <p:txBody>
          <a:bodyPr wrap="none">
            <a:spAutoFit/>
          </a:bodyPr>
          <a:lstStyle/>
          <a:p>
            <a:pPr algn="just">
              <a:spcAft>
                <a:spcPts val="0"/>
              </a:spcAft>
            </a:pP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 lại như </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 nào?</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5816C998-BA34-4BCA-9F2E-3ED391953E79}"/>
              </a:ext>
            </a:extLst>
          </p:cNvPr>
          <p:cNvSpPr/>
          <p:nvPr/>
        </p:nvSpPr>
        <p:spPr>
          <a:xfrm>
            <a:off x="272275" y="1523760"/>
            <a:ext cx="8674682" cy="1200329"/>
          </a:xfrm>
          <a:prstGeom prst="rect">
            <a:avLst/>
          </a:prstGeom>
        </p:spPr>
        <p:txBody>
          <a:bodyPr wrap="none">
            <a:spAutoFit/>
          </a:bodyPr>
          <a:lstStyle/>
          <a:p>
            <a:pPr algn="just">
              <a:spcAft>
                <a:spcPts val="0"/>
              </a:spcAft>
            </a:pPr>
            <a:r>
              <a:rPr lang="vi-VN" sz="3600" b="1"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a:spcAft>
                <a:spcPts val="0"/>
              </a:spcAft>
            </a:pPr>
            <a:r>
              <a:rPr lang="vi-VN" sz="3600" b="1" i="1" dirty="0">
                <a:latin typeface="Times New Roman" panose="02020603050405020304" pitchFamily="18" charset="0"/>
                <a:cs typeface="Times New Roman" panose="02020603050405020304" pitchFamily="18" charset="0"/>
              </a:rPr>
              <a:t>    Trời nắng chang chang người trói người.</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E8C12B4B-C4E2-4994-BAEA-4BC5044C4DB7}"/>
              </a:ext>
            </a:extLst>
          </p:cNvPr>
          <p:cNvSpPr/>
          <p:nvPr/>
        </p:nvSpPr>
        <p:spPr>
          <a:xfrm>
            <a:off x="395535" y="2808392"/>
            <a:ext cx="8551421" cy="1200329"/>
          </a:xfrm>
          <a:prstGeom prst="rect">
            <a:avLst/>
          </a:prstGeom>
        </p:spPr>
        <p:txBody>
          <a:bodyPr wrap="square">
            <a:spAutoFit/>
          </a:bodyPr>
          <a:lstStyle/>
          <a:p>
            <a:pPr algn="just">
              <a:spcAft>
                <a:spcPts val="0"/>
              </a:spcAft>
            </a:pP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lại đối lại “</a:t>
            </a:r>
            <a:r>
              <a:rPr lang="vi-VN" sz="3600" b="1" i="1" dirty="0">
                <a:solidFill>
                  <a:srgbClr val="FF0000"/>
                </a:solidFill>
                <a:latin typeface="Times New Roman" panose="02020603050405020304" pitchFamily="18" charset="0"/>
                <a:cs typeface="Times New Roman" panose="02020603050405020304" pitchFamily="18" charset="0"/>
              </a:rPr>
              <a:t>Trời nắng chang chang người trói người.</a:t>
            </a:r>
            <a:r>
              <a:rPr lang="vi-VN" sz="36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854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5D22BDF-39A4-44CA-8356-927DE6C7615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1666"/>
            <a:ext cx="9144000" cy="4278276"/>
          </a:xfrm>
          <a:prstGeom prst="rect">
            <a:avLst/>
          </a:prstGeom>
        </p:spPr>
      </p:pic>
      <p:sp>
        <p:nvSpPr>
          <p:cNvPr id="4" name="Rectangle 3">
            <a:extLst>
              <a:ext uri="{FF2B5EF4-FFF2-40B4-BE49-F238E27FC236}">
                <a16:creationId xmlns="" xmlns:a16="http://schemas.microsoft.com/office/drawing/2014/main" id="{85637879-12D7-4A5C-AEB0-9328C29600B0}"/>
              </a:ext>
            </a:extLst>
          </p:cNvPr>
          <p:cNvSpPr/>
          <p:nvPr/>
        </p:nvSpPr>
        <p:spPr>
          <a:xfrm>
            <a:off x="539552" y="4299942"/>
            <a:ext cx="8856984" cy="646331"/>
          </a:xfrm>
          <a:prstGeom prst="rect">
            <a:avLst/>
          </a:prstGeom>
        </p:spPr>
        <p:txBody>
          <a:bodyPr wrap="square">
            <a:spAutoFit/>
          </a:bodyPr>
          <a:lstStyle/>
          <a:p>
            <a:pPr algn="just">
              <a:spcAft>
                <a:spcPts val="0"/>
              </a:spcAft>
            </a:pPr>
            <a:r>
              <a:rPr lang="vi-VN" sz="3600" b="1" i="1" dirty="0">
                <a:solidFill>
                  <a:srgbClr val="FF0000"/>
                </a:solidFill>
                <a:latin typeface="Times New Roman" panose="02020603050405020304" pitchFamily="18" charset="0"/>
                <a:cs typeface="Times New Roman" panose="02020603050405020304" pitchFamily="18" charset="0"/>
              </a:rPr>
              <a:t>Trời nắng chang chang người trói người.</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75829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 xmlns:a16="http://schemas.microsoft.com/office/drawing/2014/main" id="{D4FFD598-DDA5-4CE2-82C4-56B4A789042B}"/>
              </a:ext>
            </a:extLst>
          </p:cNvPr>
          <p:cNvSpPr/>
          <p:nvPr/>
        </p:nvSpPr>
        <p:spPr>
          <a:xfrm>
            <a:off x="395536" y="123478"/>
            <a:ext cx="5904656"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b="1" dirty="0">
                <a:solidFill>
                  <a:srgbClr val="FF0000"/>
                </a:solidFill>
                <a:latin typeface="Times New Roman" panose="02020603050405020304" pitchFamily="18" charset="0"/>
                <a:ea typeface="Times New Roman" panose="02020603050405020304" pitchFamily="18" charset="0"/>
              </a:rPr>
              <a:t>Khi cậu bé đối lại thì nhà vua đã làm gì?</a:t>
            </a:r>
            <a:endParaRPr lang="vi-VN" sz="3200" b="1" dirty="0">
              <a:solidFill>
                <a:srgbClr val="FF0000"/>
              </a:solidFill>
            </a:endParaRPr>
          </a:p>
        </p:txBody>
      </p:sp>
      <p:sp>
        <p:nvSpPr>
          <p:cNvPr id="3" name="TextBox 2">
            <a:extLst>
              <a:ext uri="{FF2B5EF4-FFF2-40B4-BE49-F238E27FC236}">
                <a16:creationId xmlns="" xmlns:a16="http://schemas.microsoft.com/office/drawing/2014/main" id="{45E5BAA0-C24B-4047-BC00-7D2661D293DC}"/>
              </a:ext>
            </a:extLst>
          </p:cNvPr>
          <p:cNvSpPr txBox="1"/>
          <p:nvPr/>
        </p:nvSpPr>
        <p:spPr>
          <a:xfrm>
            <a:off x="383255" y="2859783"/>
            <a:ext cx="8208912" cy="1200329"/>
          </a:xfrm>
          <a:prstGeom prst="rect">
            <a:avLst/>
          </a:prstGeom>
          <a:noFill/>
        </p:spPr>
        <p:txBody>
          <a:bodyPr wrap="square" rtlCol="0">
            <a:spAutoFit/>
          </a:bodyPr>
          <a:lstStyle/>
          <a:p>
            <a:pPr algn="just"/>
            <a:r>
              <a:rPr lang="vi-VN" sz="3600" b="1" dirty="0">
                <a:latin typeface="Times New Roman" panose="02020603050405020304" pitchFamily="18" charset="0"/>
                <a:ea typeface="Times New Roman" panose="02020603050405020304" pitchFamily="18" charset="0"/>
                <a:sym typeface="Wingdings" panose="05000000000000000000" pitchFamily="2" charset="2"/>
              </a:rPr>
              <a:t> </a:t>
            </a:r>
            <a:r>
              <a:rPr lang="vi-VN" sz="3600" b="1" dirty="0">
                <a:latin typeface="Times New Roman" panose="02020603050405020304" pitchFamily="18" charset="0"/>
                <a:ea typeface="Times New Roman" panose="02020603050405020304" pitchFamily="18" charset="0"/>
              </a:rPr>
              <a:t>Nhà vua nguôi giận, truyền lệnh cởi trói, tha cho cậu bé.</a:t>
            </a:r>
            <a:endParaRPr lang="vi-VN" sz="3600" b="1" dirty="0"/>
          </a:p>
        </p:txBody>
      </p:sp>
    </p:spTree>
    <p:extLst>
      <p:ext uri="{BB962C8B-B14F-4D97-AF65-F5344CB8AC3E}">
        <p14:creationId xmlns:p14="http://schemas.microsoft.com/office/powerpoint/2010/main" xmlns="" val="312759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Thought Bubble: Cloud 2">
            <a:extLst>
              <a:ext uri="{FF2B5EF4-FFF2-40B4-BE49-F238E27FC236}">
                <a16:creationId xmlns="" xmlns:a16="http://schemas.microsoft.com/office/drawing/2014/main" id="{5BC66BA4-2879-455E-A568-DD8A3000EE58}"/>
              </a:ext>
            </a:extLst>
          </p:cNvPr>
          <p:cNvSpPr/>
          <p:nvPr/>
        </p:nvSpPr>
        <p:spPr>
          <a:xfrm>
            <a:off x="323528" y="0"/>
            <a:ext cx="5472608"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nl-NL" sz="3200" b="1" dirty="0">
                <a:solidFill>
                  <a:srgbClr val="FF0000"/>
                </a:solidFill>
                <a:latin typeface="Times New Roman" panose="02020603050405020304" pitchFamily="18" charset="0"/>
                <a:ea typeface="Times New Roman" panose="02020603050405020304" pitchFamily="18" charset="0"/>
              </a:rPr>
              <a:t>Em thấy Cao Bá Quát là người như thế nào?</a:t>
            </a:r>
            <a:endParaRPr lang="vi-VN" sz="3200" b="1" dirty="0">
              <a:solidFill>
                <a:srgbClr val="FF0000"/>
              </a:solidFill>
            </a:endParaRPr>
          </a:p>
        </p:txBody>
      </p:sp>
      <p:sp>
        <p:nvSpPr>
          <p:cNvPr id="4" name="TextBox 3">
            <a:extLst>
              <a:ext uri="{FF2B5EF4-FFF2-40B4-BE49-F238E27FC236}">
                <a16:creationId xmlns="" xmlns:a16="http://schemas.microsoft.com/office/drawing/2014/main" id="{3E6B04E9-7783-4DF1-8B5F-FE1AE0A5BE16}"/>
              </a:ext>
            </a:extLst>
          </p:cNvPr>
          <p:cNvSpPr txBox="1"/>
          <p:nvPr/>
        </p:nvSpPr>
        <p:spPr>
          <a:xfrm>
            <a:off x="467544" y="2715766"/>
            <a:ext cx="8208912" cy="1200329"/>
          </a:xfrm>
          <a:prstGeom prst="rect">
            <a:avLst/>
          </a:prstGeom>
          <a:noFill/>
        </p:spPr>
        <p:txBody>
          <a:bodyPr wrap="square" rtlCol="0">
            <a:spAutoFit/>
          </a:bodyPr>
          <a:lstStyle/>
          <a:p>
            <a:r>
              <a:rPr lang="vi-VN" sz="3600" b="1" dirty="0">
                <a:latin typeface="Times New Roman" panose="02020603050405020304" pitchFamily="18" charset="0"/>
                <a:ea typeface="Times New Roman" panose="02020603050405020304" pitchFamily="18" charset="0"/>
                <a:sym typeface="Wingdings" panose="05000000000000000000" pitchFamily="2" charset="2"/>
              </a:rPr>
              <a:t> </a:t>
            </a:r>
            <a:r>
              <a:rPr lang="nl-NL" sz="3600" b="1" dirty="0">
                <a:latin typeface="Times New Roman" panose="02020603050405020304" pitchFamily="18" charset="0"/>
                <a:ea typeface="Times New Roman" panose="02020603050405020304" pitchFamily="18" charset="0"/>
              </a:rPr>
              <a:t>Cao Bá Quát là người</a:t>
            </a:r>
            <a:r>
              <a:rPr lang="vi-VN" sz="3600" b="1" dirty="0">
                <a:latin typeface="Times New Roman" panose="02020603050405020304" pitchFamily="18" charset="0"/>
                <a:ea typeface="Times New Roman" panose="02020603050405020304" pitchFamily="18" charset="0"/>
              </a:rPr>
              <a:t> thông minh, tài trí và đối đáp giỏi.</a:t>
            </a:r>
            <a:endParaRPr lang="vi-VN" sz="3600" b="1" dirty="0"/>
          </a:p>
        </p:txBody>
      </p:sp>
    </p:spTree>
    <p:extLst>
      <p:ext uri="{BB962C8B-B14F-4D97-AF65-F5344CB8AC3E}">
        <p14:creationId xmlns:p14="http://schemas.microsoft.com/office/powerpoint/2010/main" xmlns="" val="323236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 xmlns:a16="http://schemas.microsoft.com/office/drawing/2014/main" id="{DD1EDAE6-4B0E-442B-BD1F-58E7D97381D5}"/>
              </a:ext>
            </a:extLst>
          </p:cNvPr>
          <p:cNvSpPr/>
          <p:nvPr/>
        </p:nvSpPr>
        <p:spPr>
          <a:xfrm>
            <a:off x="611560" y="195486"/>
            <a:ext cx="5472608"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3200" b="1" dirty="0">
                <a:solidFill>
                  <a:srgbClr val="FF0000"/>
                </a:solidFill>
                <a:latin typeface="Times New Roman" panose="02020603050405020304" pitchFamily="18" charset="0"/>
                <a:ea typeface="Times New Roman" panose="02020603050405020304" pitchFamily="18" charset="0"/>
              </a:rPr>
              <a:t>Câu chuyện ca ngợi ai? Ca ngợi điều gì?</a:t>
            </a:r>
            <a:endParaRPr lang="vi-VN" sz="3200" b="1" dirty="0">
              <a:solidFill>
                <a:srgbClr val="FF0000"/>
              </a:solidFill>
            </a:endParaRPr>
          </a:p>
        </p:txBody>
      </p:sp>
    </p:spTree>
    <p:extLst>
      <p:ext uri="{BB962C8B-B14F-4D97-AF65-F5344CB8AC3E}">
        <p14:creationId xmlns:p14="http://schemas.microsoft.com/office/powerpoint/2010/main" xmlns="" val="870442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 xmlns:a16="http://schemas.microsoft.com/office/drawing/2014/main" id="{C8FD09C8-74F7-4209-858A-DD96457BD4A9}"/>
              </a:ext>
            </a:extLst>
          </p:cNvPr>
          <p:cNvSpPr/>
          <p:nvPr/>
        </p:nvSpPr>
        <p:spPr>
          <a:xfrm>
            <a:off x="590187" y="195486"/>
            <a:ext cx="3960440" cy="1754326"/>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b="1" dirty="0">
                <a:solidFill>
                  <a:srgbClr val="FF0000"/>
                </a:solidFill>
                <a:latin typeface="Times New Roman" panose="02020603050405020304" pitchFamily="18" charset="0"/>
                <a:ea typeface="Times New Roman" panose="02020603050405020304" pitchFamily="18" charset="0"/>
              </a:rPr>
              <a:t>NỘI DUNG:</a:t>
            </a:r>
            <a:endParaRPr lang="vi-VN" sz="3200" b="1" dirty="0">
              <a:solidFill>
                <a:srgbClr val="FF0000"/>
              </a:solidFill>
            </a:endParaRPr>
          </a:p>
        </p:txBody>
      </p:sp>
      <p:sp>
        <p:nvSpPr>
          <p:cNvPr id="3" name="TextBox 2">
            <a:extLst>
              <a:ext uri="{FF2B5EF4-FFF2-40B4-BE49-F238E27FC236}">
                <a16:creationId xmlns="" xmlns:a16="http://schemas.microsoft.com/office/drawing/2014/main" id="{A1C55B77-D030-496C-8734-89C6FBF2BBEB}"/>
              </a:ext>
            </a:extLst>
          </p:cNvPr>
          <p:cNvSpPr txBox="1"/>
          <p:nvPr/>
        </p:nvSpPr>
        <p:spPr>
          <a:xfrm>
            <a:off x="899592" y="2316526"/>
            <a:ext cx="7992888" cy="1754326"/>
          </a:xfrm>
          <a:prstGeom prst="rect">
            <a:avLst/>
          </a:prstGeom>
          <a:noFill/>
        </p:spPr>
        <p:txBody>
          <a:bodyPr wrap="square" rtlCol="0">
            <a:spAutoFit/>
          </a:bodyPr>
          <a:lstStyle/>
          <a:p>
            <a:pPr algn="just"/>
            <a:r>
              <a:rPr lang="vi-VN" sz="3600" b="1" dirty="0">
                <a:latin typeface="+mj-lt"/>
              </a:rPr>
              <a:t>Câu chuyện ca ngợi Cao Bá Quát đã thể hiện tư chất thông minh từ nhỏ, giỏi đối đáp.</a:t>
            </a:r>
          </a:p>
        </p:txBody>
      </p:sp>
    </p:spTree>
    <p:extLst>
      <p:ext uri="{BB962C8B-B14F-4D97-AF65-F5344CB8AC3E}">
        <p14:creationId xmlns:p14="http://schemas.microsoft.com/office/powerpoint/2010/main" xmlns="" val="7165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 xmlns:a16="http://schemas.microsoft.com/office/drawing/2014/main" id="{3D0AE674-2ACA-43B4-959F-25A0D76D1C73}"/>
              </a:ext>
            </a:extLst>
          </p:cNvPr>
          <p:cNvSpPr/>
          <p:nvPr/>
        </p:nvSpPr>
        <p:spPr>
          <a:xfrm>
            <a:off x="590187" y="195486"/>
            <a:ext cx="3960440" cy="1754326"/>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b="1" dirty="0">
                <a:solidFill>
                  <a:srgbClr val="FF0000"/>
                </a:solidFill>
                <a:latin typeface="Times New Roman" panose="02020603050405020304" pitchFamily="18" charset="0"/>
                <a:ea typeface="Times New Roman" panose="02020603050405020304" pitchFamily="18" charset="0"/>
              </a:rPr>
              <a:t>CỦNG CỐ</a:t>
            </a:r>
            <a:endParaRPr lang="vi-VN" sz="3200" b="1" dirty="0">
              <a:solidFill>
                <a:srgbClr val="FF0000"/>
              </a:solidFill>
            </a:endParaRPr>
          </a:p>
        </p:txBody>
      </p:sp>
      <p:sp>
        <p:nvSpPr>
          <p:cNvPr id="4" name="TextBox 3">
            <a:extLst>
              <a:ext uri="{FF2B5EF4-FFF2-40B4-BE49-F238E27FC236}">
                <a16:creationId xmlns="" xmlns:a16="http://schemas.microsoft.com/office/drawing/2014/main" id="{74B5DDDA-53AE-4B8A-BFFB-961EEEFE042C}"/>
              </a:ext>
            </a:extLst>
          </p:cNvPr>
          <p:cNvSpPr txBox="1"/>
          <p:nvPr/>
        </p:nvSpPr>
        <p:spPr>
          <a:xfrm>
            <a:off x="590187" y="2839746"/>
            <a:ext cx="8158277" cy="707886"/>
          </a:xfrm>
          <a:prstGeom prst="rect">
            <a:avLst/>
          </a:prstGeom>
          <a:noFill/>
        </p:spPr>
        <p:txBody>
          <a:bodyPr wrap="square" rtlCol="0">
            <a:spAutoFit/>
          </a:bodyPr>
          <a:lstStyle/>
          <a:p>
            <a:r>
              <a:rPr lang="vi-VN" sz="4000" dirty="0">
                <a:latin typeface="+mj-lt"/>
              </a:rPr>
              <a:t>Em học được điều gì từ Cao Bá Quát?</a:t>
            </a:r>
          </a:p>
        </p:txBody>
      </p:sp>
    </p:spTree>
    <p:extLst>
      <p:ext uri="{BB962C8B-B14F-4D97-AF65-F5344CB8AC3E}">
        <p14:creationId xmlns:p14="http://schemas.microsoft.com/office/powerpoint/2010/main" xmlns="" val="1847184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p:nvPr>
        </p:nvSpPr>
        <p:spPr>
          <a:xfrm>
            <a:off x="457200" y="742950"/>
            <a:ext cx="8229600" cy="4388644"/>
          </a:xfrm>
        </p:spPr>
        <p:txBody>
          <a:bodyPr/>
          <a:lstStyle/>
          <a:p>
            <a:pPr eaLnBrk="1" hangingPunct="1">
              <a:buFontTx/>
              <a:buNone/>
            </a:pPr>
            <a:r>
              <a:rPr lang="en-US" altLang="vi-VN" dirty="0"/>
              <a:t> </a:t>
            </a:r>
            <a:r>
              <a:rPr lang="en-US" altLang="vi-VN" dirty="0" smtClean="0"/>
              <a:t>      </a:t>
            </a:r>
          </a:p>
          <a:p>
            <a:pPr eaLnBrk="1" hangingPunct="1">
              <a:buFontTx/>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Thấy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nói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học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trò</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vua</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ra</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lệnh</a:t>
            </a:r>
            <a:r>
              <a:rPr lang="en-US" altLang="vi-VN" sz="2800" b="1"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cậu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phải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đối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được</a:t>
            </a:r>
            <a:r>
              <a:rPr lang="en-US" altLang="vi-VN" sz="2800" dirty="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một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vế</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đối</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thì</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mới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tha</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Nhìn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thấy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trên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mặt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hồ</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lúc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đàn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đang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đuổi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nhau</a:t>
            </a:r>
            <a:r>
              <a:rPr lang="en-US" altLang="vi-VN" sz="2800" dirty="0" smtClean="0">
                <a:latin typeface="Times New Roman" pitchFamily="18" charset="0"/>
                <a:cs typeface="Times New Roman" pitchFamily="18" charset="0"/>
              </a:rPr>
              <a:t>,</a:t>
            </a:r>
            <a:r>
              <a:rPr lang="en-US" altLang="vi-VN" sz="2800" b="1" dirty="0" smtClean="0">
                <a:solidFill>
                  <a:srgbClr val="FF0000"/>
                </a:solidFill>
                <a:latin typeface="Times New Roman" pitchFamily="18" charset="0"/>
                <a:cs typeface="Times New Roman" pitchFamily="18" charset="0"/>
              </a:rPr>
              <a:t> / </a:t>
            </a:r>
            <a:r>
              <a:rPr lang="en-US" altLang="vi-VN" sz="2800" dirty="0" err="1" smtClean="0">
                <a:latin typeface="Times New Roman" pitchFamily="18" charset="0"/>
                <a:cs typeface="Times New Roman" pitchFamily="18" charset="0"/>
              </a:rPr>
              <a:t>vua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tức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cảnh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đọc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vế</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đối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như</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sau</a:t>
            </a:r>
            <a:r>
              <a:rPr lang="en-US" altLang="vi-VN" sz="2800" dirty="0" smtClean="0">
                <a:latin typeface="Times New Roman" pitchFamily="18" charset="0"/>
                <a:cs typeface="Times New Roman" pitchFamily="18" charset="0"/>
              </a:rPr>
              <a:t>:</a:t>
            </a:r>
            <a:r>
              <a:rPr lang="en-US" altLang="vi-VN" sz="2800" b="1" dirty="0" smtClean="0">
                <a:solidFill>
                  <a:srgbClr val="FF0000"/>
                </a:solidFill>
                <a:latin typeface="Times New Roman" pitchFamily="18" charset="0"/>
                <a:cs typeface="Times New Roman" pitchFamily="18" charset="0"/>
              </a:rPr>
              <a:t>/</a:t>
            </a:r>
          </a:p>
          <a:p>
            <a:pPr eaLnBrk="1" hangingPunct="1">
              <a:buFontTx/>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Nước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trong</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leo</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lẻo</a:t>
            </a:r>
            <a:r>
              <a:rPr lang="en-US" altLang="vi-VN" sz="2800" b="1"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cá</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đớp</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cá</a:t>
            </a:r>
            <a:r>
              <a:rPr lang="en-US" altLang="vi-VN" sz="2800" dirty="0" smtClean="0">
                <a:latin typeface="Times New Roman" pitchFamily="18" charset="0"/>
                <a:cs typeface="Times New Roman" pitchFamily="18" charset="0"/>
              </a:rPr>
              <a:t>.</a:t>
            </a:r>
            <a:r>
              <a:rPr lang="en-US" altLang="vi-VN" sz="2800" b="1" dirty="0" smtClean="0">
                <a:solidFill>
                  <a:srgbClr val="FF0000"/>
                </a:solidFill>
                <a:latin typeface="Times New Roman" pitchFamily="18" charset="0"/>
                <a:cs typeface="Times New Roman" pitchFamily="18" charset="0"/>
              </a:rPr>
              <a:t>  //</a:t>
            </a:r>
          </a:p>
          <a:p>
            <a:pPr eaLnBrk="1" hangingPunct="1">
              <a:buFontTx/>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Chẳng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cần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nghĩ</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ngợi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lâu</a:t>
            </a:r>
            <a:r>
              <a:rPr lang="en-US" altLang="vi-VN" sz="2800" dirty="0" smtClean="0">
                <a:latin typeface="Times New Roman" pitchFamily="18" charset="0"/>
                <a:cs typeface="Times New Roman" pitchFamily="18" charset="0"/>
              </a:rPr>
              <a:t> la </a:t>
            </a:r>
            <a:r>
              <a:rPr lang="en-US" altLang="vi-VN" sz="2800" dirty="0" err="1" smtClean="0">
                <a:latin typeface="Times New Roman" pitchFamily="18" charset="0"/>
                <a:cs typeface="Times New Roman" pitchFamily="18" charset="0"/>
              </a:rPr>
              <a:t>gì</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Cao </a:t>
            </a:r>
            <a:r>
              <a:rPr lang="en-US" altLang="vi-VN" sz="2800" dirty="0" err="1" smtClean="0">
                <a:latin typeface="Times New Roman" pitchFamily="18" charset="0"/>
                <a:cs typeface="Times New Roman" pitchFamily="18" charset="0"/>
              </a:rPr>
              <a:t>Bá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Quát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lấy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cảnh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mình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đang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trói</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đối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lại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luôn</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p>
          <a:p>
            <a:pPr eaLnBrk="1" hangingPunct="1">
              <a:buFontTx/>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Trời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nắng</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chang</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chang</a:t>
            </a:r>
            <a:r>
              <a:rPr lang="en-US" altLang="vi-VN" sz="2800" b="1"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người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trói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người</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p>
          <a:p>
            <a:endParaRPr lang="vi-VN" dirty="0" smtClean="0"/>
          </a:p>
        </p:txBody>
      </p:sp>
      <p:sp>
        <p:nvSpPr>
          <p:cNvPr id="3" name="Rounded Rectangle 2"/>
          <p:cNvSpPr/>
          <p:nvPr/>
        </p:nvSpPr>
        <p:spPr>
          <a:xfrm>
            <a:off x="107504" y="483518"/>
            <a:ext cx="365760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u="sng" dirty="0">
                <a:solidFill>
                  <a:srgbClr val="7030A0"/>
                </a:solidFill>
                <a:latin typeface="Times New Roman" pitchFamily="18" charset="0"/>
                <a:cs typeface="Times New Roman" pitchFamily="18" charset="0"/>
              </a:rPr>
              <a:t>3. </a:t>
            </a:r>
            <a:r>
              <a:rPr lang="en-US" sz="3200" b="1" u="sng" dirty="0" err="1">
                <a:solidFill>
                  <a:srgbClr val="7030A0"/>
                </a:solidFill>
                <a:latin typeface="Times New Roman" pitchFamily="18" charset="0"/>
                <a:cs typeface="Times New Roman" pitchFamily="18" charset="0"/>
              </a:rPr>
              <a:t>Luyện</a:t>
            </a:r>
            <a:r>
              <a:rPr lang="en-US" sz="3200" b="1" u="sng" dirty="0">
                <a:solidFill>
                  <a:srgbClr val="7030A0"/>
                </a:solidFill>
                <a:latin typeface="Times New Roman" pitchFamily="18" charset="0"/>
                <a:cs typeface="Times New Roman" pitchFamily="18" charset="0"/>
              </a:rPr>
              <a:t> đọc lại:</a:t>
            </a:r>
          </a:p>
        </p:txBody>
      </p:sp>
    </p:spTree>
    <p:extLst>
      <p:ext uri="{BB962C8B-B14F-4D97-AF65-F5344CB8AC3E}">
        <p14:creationId xmlns:p14="http://schemas.microsoft.com/office/powerpoint/2010/main" xmlns="" val="1876557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barn(inVertical)">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barn(inVertical)">
                                      <p:cBhvr>
                                        <p:cTn id="12" dur="500"/>
                                        <p:tgtEl>
                                          <p:spTgt spid="26626">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animEffect transition="in" filter="barn(inVertical)">
                                      <p:cBhvr>
                                        <p:cTn id="15" dur="500"/>
                                        <p:tgtEl>
                                          <p:spTgt spid="26626">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626">
                                            <p:txEl>
                                              <p:pRg st="3" end="3"/>
                                            </p:txEl>
                                          </p:spTgt>
                                        </p:tgtEl>
                                        <p:attrNameLst>
                                          <p:attrName>style.visibility</p:attrName>
                                        </p:attrNameLst>
                                      </p:cBhvr>
                                      <p:to>
                                        <p:strVal val="visible"/>
                                      </p:to>
                                    </p:set>
                                    <p:animEffect transition="in" filter="barn(inVertical)">
                                      <p:cBhvr>
                                        <p:cTn id="18" dur="500"/>
                                        <p:tgtEl>
                                          <p:spTgt spid="26626">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626">
                                            <p:txEl>
                                              <p:pRg st="4" end="4"/>
                                            </p:txEl>
                                          </p:spTgt>
                                        </p:tgtEl>
                                        <p:attrNameLst>
                                          <p:attrName>style.visibility</p:attrName>
                                        </p:attrNameLst>
                                      </p:cBhvr>
                                      <p:to>
                                        <p:strVal val="visible"/>
                                      </p:to>
                                    </p:set>
                                    <p:animEffect transition="in" filter="barn(inVertical)">
                                      <p:cBhvr>
                                        <p:cTn id="21" dur="5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4"/>
          <p:cNvSpPr txBox="1">
            <a:spLocks noChangeArrowheads="1"/>
          </p:cNvSpPr>
          <p:nvPr/>
        </p:nvSpPr>
        <p:spPr bwMode="auto">
          <a:xfrm>
            <a:off x="525463" y="1028701"/>
            <a:ext cx="23487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u="sng" dirty="0">
                <a:solidFill>
                  <a:srgbClr val="7030A0"/>
                </a:solidFill>
                <a:latin typeface="Times New Roman" pitchFamily="18" charset="0"/>
                <a:cs typeface="Times New Roman" pitchFamily="18" charset="0"/>
              </a:rPr>
              <a:t>KỂ CHUYỆN</a:t>
            </a:r>
          </a:p>
        </p:txBody>
      </p:sp>
      <p:sp>
        <p:nvSpPr>
          <p:cNvPr id="7" name="TextBox 6"/>
          <p:cNvSpPr txBox="1">
            <a:spLocks noChangeArrowheads="1"/>
          </p:cNvSpPr>
          <p:nvPr/>
        </p:nvSpPr>
        <p:spPr bwMode="auto">
          <a:xfrm>
            <a:off x="228600" y="1456135"/>
            <a:ext cx="89154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Sắp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Đối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đáp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với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vua</a:t>
            </a:r>
            <a:r>
              <a:rPr lang="en-US" sz="2800" b="1" dirty="0">
                <a:latin typeface="Times New Roman" pitchFamily="18" charset="0"/>
                <a:cs typeface="Times New Roman" pitchFamily="18"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3663" y="2171700"/>
            <a:ext cx="2278062"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8726" y="2171700"/>
            <a:ext cx="237807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953000" y="2000250"/>
            <a:ext cx="2057400" cy="291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973888" y="2000250"/>
            <a:ext cx="2017712" cy="291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Oval 11"/>
          <p:cNvSpPr/>
          <p:nvPr/>
        </p:nvSpPr>
        <p:spPr>
          <a:xfrm>
            <a:off x="4953000" y="218479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1</a:t>
            </a:r>
          </a:p>
        </p:txBody>
      </p:sp>
      <p:sp>
        <p:nvSpPr>
          <p:cNvPr id="13" name="Oval 12"/>
          <p:cNvSpPr/>
          <p:nvPr/>
        </p:nvSpPr>
        <p:spPr>
          <a:xfrm>
            <a:off x="127000"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2</a:t>
            </a:r>
          </a:p>
        </p:txBody>
      </p:sp>
      <p:sp>
        <p:nvSpPr>
          <p:cNvPr id="14" name="Oval 13"/>
          <p:cNvSpPr/>
          <p:nvPr/>
        </p:nvSpPr>
        <p:spPr>
          <a:xfrm>
            <a:off x="2498725"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3</a:t>
            </a:r>
          </a:p>
        </p:txBody>
      </p:sp>
      <p:sp>
        <p:nvSpPr>
          <p:cNvPr id="15" name="Oval 14"/>
          <p:cNvSpPr/>
          <p:nvPr/>
        </p:nvSpPr>
        <p:spPr>
          <a:xfrm>
            <a:off x="6973888" y="2171700"/>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4</a:t>
            </a:r>
          </a:p>
        </p:txBody>
      </p:sp>
    </p:spTree>
    <p:extLst>
      <p:ext uri="{BB962C8B-B14F-4D97-AF65-F5344CB8AC3E}">
        <p14:creationId xmlns:p14="http://schemas.microsoft.com/office/powerpoint/2010/main" xmlns="" val="1862211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3"/>
          <p:cNvSpPr txBox="1">
            <a:spLocks noChangeArrowheads="1"/>
          </p:cNvSpPr>
          <p:nvPr/>
        </p:nvSpPr>
        <p:spPr bwMode="auto">
          <a:xfrm>
            <a:off x="511127" y="339502"/>
            <a:ext cx="346120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b="1" dirty="0">
                <a:solidFill>
                  <a:srgbClr val="7030A0"/>
                </a:solidFill>
                <a:latin typeface="Times New Roman" pitchFamily="18" charset="0"/>
                <a:cs typeface="Times New Roman" pitchFamily="18" charset="0"/>
              </a:rPr>
              <a:t>1. </a:t>
            </a:r>
            <a:r>
              <a:rPr lang="en-US" sz="4400" b="1" dirty="0" err="1">
                <a:solidFill>
                  <a:srgbClr val="7030A0"/>
                </a:solidFill>
                <a:latin typeface="Times New Roman" pitchFamily="18" charset="0"/>
                <a:cs typeface="Times New Roman" pitchFamily="18" charset="0"/>
              </a:rPr>
              <a:t>Luyện</a:t>
            </a:r>
            <a:r>
              <a:rPr lang="en-US" sz="4400" b="1" dirty="0">
                <a:solidFill>
                  <a:srgbClr val="7030A0"/>
                </a:solidFill>
                <a:latin typeface="Times New Roman" pitchFamily="18" charset="0"/>
                <a:cs typeface="Times New Roman" pitchFamily="18" charset="0"/>
              </a:rPr>
              <a:t> </a:t>
            </a:r>
            <a:r>
              <a:rPr lang="en-US" sz="4400" b="1" dirty="0" err="1">
                <a:solidFill>
                  <a:srgbClr val="7030A0"/>
                </a:solidFill>
                <a:latin typeface="Times New Roman" pitchFamily="18" charset="0"/>
                <a:cs typeface="Times New Roman" pitchFamily="18" charset="0"/>
              </a:rPr>
              <a:t>đọc</a:t>
            </a:r>
            <a:r>
              <a:rPr lang="en-US" sz="4400" b="1" dirty="0">
                <a:solidFill>
                  <a:srgbClr val="7030A0"/>
                </a:solidFill>
                <a:latin typeface="Times New Roman" pitchFamily="18" charset="0"/>
                <a:cs typeface="Times New Roman" pitchFamily="18" charset="0"/>
              </a:rPr>
              <a:t>:</a:t>
            </a:r>
          </a:p>
        </p:txBody>
      </p:sp>
      <p:sp>
        <p:nvSpPr>
          <p:cNvPr id="5" name="TextBox 4"/>
          <p:cNvSpPr txBox="1">
            <a:spLocks noChangeArrowheads="1"/>
          </p:cNvSpPr>
          <p:nvPr/>
        </p:nvSpPr>
        <p:spPr bwMode="auto">
          <a:xfrm>
            <a:off x="396247" y="1137239"/>
            <a:ext cx="8208201" cy="236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đúng</a:t>
            </a:r>
            <a:r>
              <a:rPr lang="en-US" sz="4000" b="1" dirty="0">
                <a:solidFill>
                  <a:srgbClr val="FF0000"/>
                </a:solidFill>
                <a:latin typeface="Times New Roman" pitchFamily="18" charset="0"/>
                <a:cs typeface="Times New Roman" pitchFamily="18" charset="0"/>
              </a:rPr>
              <a:t>:</a:t>
            </a:r>
          </a:p>
          <a:p>
            <a:pPr marL="571500" indent="-571500" algn="just">
              <a:buFontTx/>
              <a:buChar char="-"/>
            </a:pPr>
            <a:r>
              <a:rPr lang="es-MX" sz="4000" smtClean="0">
                <a:latin typeface="Times New Roman" pitchFamily="18" charset="0"/>
                <a:cs typeface="Times New Roman" pitchFamily="18" charset="0"/>
              </a:rPr>
              <a:t>Thăng </a:t>
            </a:r>
            <a:r>
              <a:rPr lang="es-MX" sz="4000" dirty="0">
                <a:latin typeface="Times New Roman" pitchFamily="18" charset="0"/>
                <a:cs typeface="Times New Roman" pitchFamily="18" charset="0"/>
              </a:rPr>
              <a:t>Long</a:t>
            </a:r>
            <a:r>
              <a:rPr lang="es-MX" sz="4000">
                <a:latin typeface="Times New Roman" pitchFamily="18" charset="0"/>
                <a:cs typeface="Times New Roman" pitchFamily="18" charset="0"/>
              </a:rPr>
              <a:t>, </a:t>
            </a:r>
            <a:r>
              <a:rPr lang="es-MX" sz="4000" smtClean="0">
                <a:latin typeface="Times New Roman" pitchFamily="18" charset="0"/>
                <a:cs typeface="Times New Roman" pitchFamily="18" charset="0"/>
              </a:rPr>
              <a:t> </a:t>
            </a:r>
            <a:r>
              <a:rPr lang="es-MX" sz="4000" dirty="0" err="1">
                <a:latin typeface="Times New Roman" pitchFamily="18" charset="0"/>
                <a:cs typeface="Times New Roman" pitchFamily="18" charset="0"/>
              </a:rPr>
              <a:t>biểu</a:t>
            </a:r>
            <a:r>
              <a:rPr lang="es-MX" sz="4000" dirty="0">
                <a:latin typeface="Times New Roman" pitchFamily="18" charset="0"/>
                <a:cs typeface="Times New Roman" pitchFamily="18" charset="0"/>
              </a:rPr>
              <a:t> </a:t>
            </a:r>
            <a:r>
              <a:rPr lang="es-MX" sz="4000" dirty="0" err="1">
                <a:latin typeface="Times New Roman" pitchFamily="18" charset="0"/>
                <a:cs typeface="Times New Roman" pitchFamily="18" charset="0"/>
              </a:rPr>
              <a:t>lộ</a:t>
            </a:r>
            <a:r>
              <a:rPr lang="es-MX" sz="4000" dirty="0">
                <a:latin typeface="Times New Roman" pitchFamily="18" charset="0"/>
                <a:cs typeface="Times New Roman" pitchFamily="18" charset="0"/>
              </a:rPr>
              <a:t>, </a:t>
            </a:r>
            <a:r>
              <a:rPr lang="es-MX" sz="4000" dirty="0" err="1">
                <a:latin typeface="Times New Roman" pitchFamily="18" charset="0"/>
                <a:cs typeface="Times New Roman" pitchFamily="18" charset="0"/>
              </a:rPr>
              <a:t>nảy</a:t>
            </a:r>
            <a:r>
              <a:rPr lang="es-MX" sz="4000" dirty="0">
                <a:latin typeface="Times New Roman" pitchFamily="18" charset="0"/>
                <a:cs typeface="Times New Roman" pitchFamily="18" charset="0"/>
              </a:rPr>
              <a:t>, la </a:t>
            </a:r>
            <a:r>
              <a:rPr lang="es-MX" sz="4000" dirty="0" err="1">
                <a:latin typeface="Times New Roman" pitchFamily="18" charset="0"/>
                <a:cs typeface="Times New Roman" pitchFamily="18" charset="0"/>
              </a:rPr>
              <a:t>hét</a:t>
            </a:r>
            <a:r>
              <a:rPr lang="es-MX" sz="4000">
                <a:latin typeface="Times New Roman" pitchFamily="18" charset="0"/>
                <a:cs typeface="Times New Roman" pitchFamily="18" charset="0"/>
              </a:rPr>
              <a:t>, </a:t>
            </a:r>
            <a:endParaRPr lang="es-MX" sz="4000" smtClean="0">
              <a:latin typeface="Times New Roman" pitchFamily="18" charset="0"/>
              <a:cs typeface="Times New Roman" pitchFamily="18" charset="0"/>
            </a:endParaRPr>
          </a:p>
          <a:p>
            <a:pPr algn="just"/>
            <a:r>
              <a:rPr lang="es-MX" sz="4000" smtClean="0">
                <a:latin typeface="Times New Roman" pitchFamily="18" charset="0"/>
                <a:cs typeface="Times New Roman" pitchFamily="18" charset="0"/>
              </a:rPr>
              <a:t>náo </a:t>
            </a:r>
            <a:r>
              <a:rPr lang="es-MX" sz="4000" err="1">
                <a:latin typeface="Times New Roman" pitchFamily="18" charset="0"/>
                <a:cs typeface="Times New Roman" pitchFamily="18" charset="0"/>
              </a:rPr>
              <a:t>động</a:t>
            </a:r>
            <a:r>
              <a:rPr lang="es-MX" sz="4000" smtClean="0">
                <a:latin typeface="Times New Roman" pitchFamily="18" charset="0"/>
                <a:cs typeface="Times New Roman" pitchFamily="18" charset="0"/>
              </a:rPr>
              <a:t>, leo </a:t>
            </a:r>
            <a:r>
              <a:rPr lang="es-MX" sz="4000" dirty="0" err="1">
                <a:latin typeface="Times New Roman" pitchFamily="18" charset="0"/>
                <a:cs typeface="Times New Roman" pitchFamily="18" charset="0"/>
              </a:rPr>
              <a:t>lẻo</a:t>
            </a:r>
            <a:r>
              <a:rPr lang="es-MX" sz="4000" dirty="0">
                <a:latin typeface="Times New Roman" pitchFamily="18" charset="0"/>
                <a:cs typeface="Times New Roman" pitchFamily="18" charset="0"/>
              </a:rPr>
              <a:t>, </a:t>
            </a:r>
            <a:r>
              <a:rPr lang="es-MX" sz="4000" dirty="0" err="1">
                <a:latin typeface="Times New Roman" pitchFamily="18" charset="0"/>
                <a:cs typeface="Times New Roman" pitchFamily="18" charset="0"/>
              </a:rPr>
              <a:t>truyền</a:t>
            </a:r>
            <a:r>
              <a:rPr lang="es-MX" sz="4000" dirty="0">
                <a:latin typeface="Times New Roman" pitchFamily="18" charset="0"/>
                <a:cs typeface="Times New Roman" pitchFamily="18" charset="0"/>
              </a:rPr>
              <a:t> </a:t>
            </a:r>
            <a:r>
              <a:rPr lang="es-MX" sz="4000" dirty="0" err="1">
                <a:latin typeface="Times New Roman" pitchFamily="18" charset="0"/>
                <a:cs typeface="Times New Roman" pitchFamily="18" charset="0"/>
              </a:rPr>
              <a:t>lệnh</a:t>
            </a:r>
            <a:endParaRPr lang="en-US" sz="40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324971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5"/>
          <p:cNvSpPr txBox="1">
            <a:spLocks noChangeArrowheads="1"/>
          </p:cNvSpPr>
          <p:nvPr/>
        </p:nvSpPr>
        <p:spPr bwMode="auto">
          <a:xfrm>
            <a:off x="304799" y="968915"/>
            <a:ext cx="500649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i="1" dirty="0">
                <a:latin typeface="Times New Roman" pitchFamily="18" charset="0"/>
                <a:cs typeface="Times New Roman" pitchFamily="18" charset="0"/>
              </a:rPr>
              <a:t>2. </a:t>
            </a:r>
            <a:r>
              <a:rPr lang="en-US" sz="3200" b="1" i="1" dirty="0" err="1">
                <a:latin typeface="Times New Roman" pitchFamily="18" charset="0"/>
                <a:cs typeface="Times New Roman" pitchFamily="18" charset="0"/>
              </a:rPr>
              <a:t>Kể</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toàn</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bộ</a:t>
            </a:r>
            <a:r>
              <a:rPr lang="en-US" sz="3200" b="1" i="1" dirty="0" smtClean="0">
                <a:latin typeface="Times New Roman" pitchFamily="18" charset="0"/>
                <a:cs typeface="Times New Roman" pitchFamily="18" charset="0"/>
              </a:rPr>
              <a:t> </a:t>
            </a:r>
            <a:r>
              <a:rPr lang="en-US" sz="3200" b="1" i="1" dirty="0" err="1">
                <a:latin typeface="Times New Roman" pitchFamily="18" charset="0"/>
                <a:cs typeface="Times New Roman" pitchFamily="18" charset="0"/>
              </a:rPr>
              <a:t>câu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chuyện</a:t>
            </a:r>
            <a:endParaRPr lang="en-US" sz="3200" b="1" i="1" dirty="0">
              <a:latin typeface="Times New Roman" pitchFamily="18" charset="0"/>
              <a:cs typeface="Times New Roman" pitchFamily="18" charset="0"/>
            </a:endParaRPr>
          </a:p>
        </p:txBody>
      </p:sp>
      <p:pic>
        <p:nvPicPr>
          <p:cNvPr id="13318"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3601" y="1707654"/>
            <a:ext cx="2276475" cy="3207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9"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556126" y="1707654"/>
            <a:ext cx="2378075" cy="3207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0" name="Picture 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09538" y="1553690"/>
            <a:ext cx="2057400" cy="3466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1" name="Picture 9"/>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973888" y="1553690"/>
            <a:ext cx="2017712" cy="3304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Oval 10"/>
          <p:cNvSpPr/>
          <p:nvPr/>
        </p:nvSpPr>
        <p:spPr>
          <a:xfrm>
            <a:off x="76200"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1</a:t>
            </a:r>
          </a:p>
        </p:txBody>
      </p:sp>
      <p:sp>
        <p:nvSpPr>
          <p:cNvPr id="12" name="Oval 11"/>
          <p:cNvSpPr/>
          <p:nvPr/>
        </p:nvSpPr>
        <p:spPr>
          <a:xfrm>
            <a:off x="2166938" y="218479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2</a:t>
            </a:r>
          </a:p>
        </p:txBody>
      </p:sp>
      <p:sp>
        <p:nvSpPr>
          <p:cNvPr id="13" name="Oval 12"/>
          <p:cNvSpPr/>
          <p:nvPr/>
        </p:nvSpPr>
        <p:spPr>
          <a:xfrm>
            <a:off x="4556125"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3</a:t>
            </a:r>
          </a:p>
        </p:txBody>
      </p:sp>
      <p:sp>
        <p:nvSpPr>
          <p:cNvPr id="14" name="Oval 13"/>
          <p:cNvSpPr/>
          <p:nvPr/>
        </p:nvSpPr>
        <p:spPr>
          <a:xfrm>
            <a:off x="6973888" y="2171700"/>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4</a:t>
            </a:r>
          </a:p>
        </p:txBody>
      </p:sp>
    </p:spTree>
    <p:extLst>
      <p:ext uri="{BB962C8B-B14F-4D97-AF65-F5344CB8AC3E}">
        <p14:creationId xmlns:p14="http://schemas.microsoft.com/office/powerpoint/2010/main" xmlns="" val="3177102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46869" y="667881"/>
            <a:ext cx="875506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Ngắt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a:t>
            </a:r>
          </a:p>
          <a:p>
            <a:pPr marL="457200" indent="-457200">
              <a:buFontTx/>
              <a:buChar char="-"/>
            </a:pPr>
            <a:r>
              <a:rPr lang="en-US" sz="3200" i="1" dirty="0" err="1" smtClean="0">
                <a:latin typeface="Times New Roman" pitchFamily="18" charset="0"/>
                <a:cs typeface="Times New Roman" pitchFamily="18" charset="0"/>
              </a:rPr>
              <a:t>Hai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vế</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đối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đọc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cân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đối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ngắt</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nhịp</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giống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nhau</a:t>
            </a:r>
            <a:r>
              <a:rPr lang="en-US" sz="3200" i="1"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leo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lẻo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đớp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a:t>
            </a:r>
            <a:r>
              <a:rPr lang="en-US" sz="3600" smtClean="0">
                <a:latin typeface="Times New Roman" pitchFamily="18" charset="0"/>
                <a:cs typeface="Times New Roman" pitchFamily="18" charset="0"/>
              </a:rPr>
              <a:t>.  </a:t>
            </a:r>
          </a:p>
          <a:p>
            <a:r>
              <a:rPr lang="en-US" sz="3600" smtClean="0">
                <a:latin typeface="Times New Roman" pitchFamily="18" charset="0"/>
                <a:cs typeface="Times New Roman" pitchFamily="18" charset="0"/>
              </a:rPr>
              <a:t>Trời </a:t>
            </a:r>
            <a:r>
              <a:rPr lang="en-US" sz="3600" dirty="0" err="1" smtClean="0">
                <a:latin typeface="Times New Roman" pitchFamily="18" charset="0"/>
                <a:cs typeface="Times New Roman" pitchFamily="18" charset="0"/>
              </a:rPr>
              <a:t>nắng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chang</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trói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a:t>
            </a:r>
          </a:p>
        </p:txBody>
      </p:sp>
      <p:cxnSp>
        <p:nvCxnSpPr>
          <p:cNvPr id="20" name="Straight Connector 19"/>
          <p:cNvCxnSpPr/>
          <p:nvPr/>
        </p:nvCxnSpPr>
        <p:spPr>
          <a:xfrm flipH="1">
            <a:off x="4629024" y="243611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211960"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156176"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228184"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892324" y="243611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820316" y="243611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20110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7504" y="123478"/>
            <a:ext cx="3044423" cy="646331"/>
          </a:xfrm>
          <a:prstGeom prst="rect">
            <a:avLst/>
          </a:prstGeom>
        </p:spPr>
        <p:txBody>
          <a:bodyPr wrap="none">
            <a:spAutoFit/>
          </a:bodyPr>
          <a:lstStyle/>
          <a:p>
            <a:r>
              <a:rPr lang="en-US" altLang="vi-VN" sz="3600" b="1" dirty="0" smtClean="0">
                <a:solidFill>
                  <a:srgbClr val="7030A0"/>
                </a:solidFill>
                <a:latin typeface="Times New Roman" pitchFamily="18" charset="0"/>
              </a:rPr>
              <a:t>2.Tìm </a:t>
            </a:r>
            <a:r>
              <a:rPr lang="en-US" altLang="vi-VN" sz="3600" b="1" dirty="0" err="1">
                <a:solidFill>
                  <a:srgbClr val="7030A0"/>
                </a:solidFill>
                <a:latin typeface="Times New Roman" pitchFamily="18" charset="0"/>
              </a:rPr>
              <a:t>hiểu</a:t>
            </a:r>
            <a:r>
              <a:rPr lang="en-US" altLang="vi-VN" sz="3600" b="1" dirty="0">
                <a:solidFill>
                  <a:srgbClr val="7030A0"/>
                </a:solidFill>
                <a:latin typeface="Times New Roman" pitchFamily="18" charset="0"/>
              </a:rPr>
              <a:t> </a:t>
            </a:r>
            <a:r>
              <a:rPr lang="en-US" altLang="vi-VN" sz="3600" b="1" dirty="0" err="1">
                <a:solidFill>
                  <a:srgbClr val="7030A0"/>
                </a:solidFill>
                <a:latin typeface="Times New Roman" pitchFamily="18" charset="0"/>
              </a:rPr>
              <a:t>bài</a:t>
            </a:r>
            <a:endParaRPr lang="en-US" sz="3600" dirty="0">
              <a:solidFill>
                <a:srgbClr val="7030A0"/>
              </a:solidFill>
            </a:endParaRPr>
          </a:p>
        </p:txBody>
      </p:sp>
      <p:sp>
        <p:nvSpPr>
          <p:cNvPr id="3" name="TextBox 2"/>
          <p:cNvSpPr txBox="1"/>
          <p:nvPr/>
        </p:nvSpPr>
        <p:spPr>
          <a:xfrm>
            <a:off x="2699792" y="1721897"/>
            <a:ext cx="4104456" cy="584775"/>
          </a:xfrm>
          <a:prstGeom prst="rect">
            <a:avLst/>
          </a:prstGeom>
          <a:noFill/>
        </p:spPr>
        <p:txBody>
          <a:bodyPr wrap="square" rtlCol="0">
            <a:spAutoFit/>
          </a:bodyPr>
          <a:lstStyle/>
          <a:p>
            <a:r>
              <a:rPr lang="vi-VN" sz="3200" b="1" dirty="0">
                <a:solidFill>
                  <a:srgbClr val="FF0000"/>
                </a:solidFill>
                <a:latin typeface="+mj-lt"/>
              </a:rPr>
              <a:t>Đối đáp với vua</a:t>
            </a:r>
            <a:endParaRPr lang="en-US" sz="3200" b="1" dirty="0">
              <a:solidFill>
                <a:srgbClr val="FF0000"/>
              </a:solidFill>
              <a:latin typeface="+mj-lt"/>
            </a:endParaRPr>
          </a:p>
        </p:txBody>
      </p:sp>
      <p:sp>
        <p:nvSpPr>
          <p:cNvPr id="4" name="TextBox 3"/>
          <p:cNvSpPr txBox="1"/>
          <p:nvPr/>
        </p:nvSpPr>
        <p:spPr>
          <a:xfrm>
            <a:off x="323528" y="2355726"/>
            <a:ext cx="8568952" cy="2400657"/>
          </a:xfrm>
          <a:prstGeom prst="rect">
            <a:avLst/>
          </a:prstGeom>
          <a:noFill/>
        </p:spPr>
        <p:txBody>
          <a:bodyPr wrap="square" rtlCol="0">
            <a:spAutoFit/>
          </a:bodyPr>
          <a:lstStyle/>
          <a:p>
            <a:pPr algn="just"/>
            <a:r>
              <a:rPr lang="vi-VN" sz="3000" b="1" dirty="0">
                <a:latin typeface="+mj-lt"/>
              </a:rPr>
              <a:t>       1. Một lần, vua Minh Mạng từ kinh đô Huế ngự giá ra Thăng Long (Hà Nội). Vua cho xa giá đến Hồ Tây ngắm cảnh. Xa giá đi đến đâu, quân lính cũng thét đuổi tất cả mọi người, không cho ai đến gần.</a:t>
            </a:r>
            <a:endParaRPr lang="en-US" sz="3000" b="1" dirty="0">
              <a:latin typeface="+mj-lt"/>
            </a:endParaRPr>
          </a:p>
        </p:txBody>
      </p:sp>
      <p:sp>
        <p:nvSpPr>
          <p:cNvPr id="5" name="Cloud Callout 4"/>
          <p:cNvSpPr/>
          <p:nvPr/>
        </p:nvSpPr>
        <p:spPr>
          <a:xfrm>
            <a:off x="4211960" y="123478"/>
            <a:ext cx="4644887" cy="1634735"/>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200" b="1" dirty="0">
                <a:solidFill>
                  <a:srgbClr val="7030A0"/>
                </a:solidFill>
                <a:latin typeface="Times New Roman" panose="02020603050405020304" pitchFamily="18" charset="0"/>
                <a:cs typeface="Times New Roman" panose="02020603050405020304" pitchFamily="18" charset="0"/>
              </a:rPr>
              <a:t>Câu chuyện nhắc đến vị vua nào?</a:t>
            </a:r>
            <a:endParaRPr lang="en-US"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6586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lang-minh-mang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123478"/>
            <a:ext cx="3975348" cy="4280415"/>
          </a:xfrm>
          <a:prstGeom prst="rect">
            <a:avLst/>
          </a:prstGeom>
          <a:noFill/>
          <a:ln w="38100">
            <a:solidFill>
              <a:srgbClr val="99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153" name="Picture 9" descr="attachmen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4055" y="123478"/>
            <a:ext cx="4097291" cy="4280415"/>
          </a:xfrm>
          <a:prstGeom prst="rect">
            <a:avLst/>
          </a:prstGeom>
          <a:noFill/>
          <a:ln w="38100">
            <a:solidFill>
              <a:srgbClr val="99000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52830" y="4403893"/>
            <a:ext cx="3948517" cy="523220"/>
          </a:xfrm>
          <a:prstGeom prst="rect">
            <a:avLst/>
          </a:prstGeom>
        </p:spPr>
        <p:txBody>
          <a:bodyPr wrap="none">
            <a:spAutoFit/>
          </a:bodyPr>
          <a:lstStyle/>
          <a:p>
            <a:r>
              <a:rPr lang="en-US" altLang="en-US" sz="2800" b="1" dirty="0">
                <a:solidFill>
                  <a:srgbClr val="000099"/>
                </a:solidFill>
                <a:latin typeface="Times New Roman" pitchFamily="18" charset="0"/>
              </a:rPr>
              <a:t>Minh </a:t>
            </a:r>
            <a:r>
              <a:rPr lang="en-US" altLang="en-US" sz="2800" b="1" dirty="0" err="1">
                <a:solidFill>
                  <a:srgbClr val="000099"/>
                </a:solidFill>
                <a:latin typeface="Times New Roman" pitchFamily="18" charset="0"/>
              </a:rPr>
              <a:t>Mạng</a:t>
            </a:r>
            <a:r>
              <a:rPr lang="en-US" altLang="en-US" sz="2800" b="1" dirty="0">
                <a:solidFill>
                  <a:srgbClr val="000099"/>
                </a:solidFill>
                <a:latin typeface="Times New Roman" pitchFamily="18" charset="0"/>
              </a:rPr>
              <a:t> (1791- 1840)</a:t>
            </a:r>
          </a:p>
        </p:txBody>
      </p:sp>
      <p:sp>
        <p:nvSpPr>
          <p:cNvPr id="3" name="Rectangle 2"/>
          <p:cNvSpPr/>
          <p:nvPr/>
        </p:nvSpPr>
        <p:spPr>
          <a:xfrm>
            <a:off x="5148064" y="4356832"/>
            <a:ext cx="2898550" cy="523220"/>
          </a:xfrm>
          <a:prstGeom prst="rect">
            <a:avLst/>
          </a:prstGeom>
        </p:spPr>
        <p:txBody>
          <a:bodyPr wrap="none">
            <a:spAutoFit/>
          </a:bodyPr>
          <a:lstStyle/>
          <a:p>
            <a:r>
              <a:rPr lang="en-US" altLang="en-US" sz="2800" b="1" dirty="0" err="1">
                <a:solidFill>
                  <a:srgbClr val="000099"/>
                </a:solidFill>
                <a:latin typeface="Times New Roman" pitchFamily="18" charset="0"/>
              </a:rPr>
              <a:t>Lăng</a:t>
            </a:r>
            <a:r>
              <a:rPr lang="en-US" altLang="en-US" sz="2800" b="1" dirty="0">
                <a:solidFill>
                  <a:srgbClr val="000099"/>
                </a:solidFill>
                <a:latin typeface="Times New Roman" pitchFamily="18" charset="0"/>
              </a:rPr>
              <a:t> Minh </a:t>
            </a:r>
            <a:r>
              <a:rPr lang="en-US" altLang="en-US" sz="2800" b="1" dirty="0" err="1">
                <a:solidFill>
                  <a:srgbClr val="000099"/>
                </a:solidFill>
                <a:latin typeface="Times New Roman" pitchFamily="18" charset="0"/>
              </a:rPr>
              <a:t>Mạng</a:t>
            </a:r>
            <a:endParaRPr lang="en-US" altLang="en-US" sz="2800" b="1" dirty="0">
              <a:solidFill>
                <a:srgbClr val="000099"/>
              </a:solidFill>
              <a:latin typeface="Times New Roman" pitchFamily="18" charset="0"/>
            </a:endParaRPr>
          </a:p>
        </p:txBody>
      </p:sp>
    </p:spTree>
    <p:extLst>
      <p:ext uri="{BB962C8B-B14F-4D97-AF65-F5344CB8AC3E}">
        <p14:creationId xmlns:p14="http://schemas.microsoft.com/office/powerpoint/2010/main" xmlns="" val="2093601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7604" y="441314"/>
            <a:ext cx="18002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Ngự</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sp>
        <p:nvSpPr>
          <p:cNvPr id="5" name="Text Box 4"/>
          <p:cNvSpPr txBox="1">
            <a:spLocks noChangeArrowheads="1"/>
          </p:cNvSpPr>
          <p:nvPr/>
        </p:nvSpPr>
        <p:spPr bwMode="auto">
          <a:xfrm>
            <a:off x="1143498" y="2344111"/>
            <a:ext cx="144016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Xa</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pic>
        <p:nvPicPr>
          <p:cNvPr id="6" name="Picture 5" descr="hu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71978" y="0"/>
            <a:ext cx="5172021"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6"/>
          <p:cNvSpPr txBox="1">
            <a:spLocks noChangeArrowheads="1"/>
          </p:cNvSpPr>
          <p:nvPr/>
        </p:nvSpPr>
        <p:spPr bwMode="auto">
          <a:xfrm>
            <a:off x="19177" y="996284"/>
            <a:ext cx="383274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a:solidFill>
                  <a:schemeClr val="tx2">
                    <a:lumMod val="50000"/>
                  </a:schemeClr>
                </a:solidFill>
                <a:latin typeface="Times New Roman" pitchFamily="18" charset="0"/>
              </a:rPr>
              <a:t>  </a:t>
            </a:r>
            <a:r>
              <a:rPr lang="vi-VN" altLang="vi-VN" b="1" dirty="0">
                <a:solidFill>
                  <a:schemeClr val="tx2">
                    <a:lumMod val="50000"/>
                  </a:schemeClr>
                </a:solidFill>
                <a:latin typeface="Times New Roman" pitchFamily="18" charset="0"/>
              </a:rPr>
              <a:t>(</a:t>
            </a:r>
            <a:r>
              <a:rPr lang="en-US" altLang="vi-VN" b="1" dirty="0" err="1">
                <a:solidFill>
                  <a:schemeClr val="tx2">
                    <a:lumMod val="50000"/>
                  </a:schemeClr>
                </a:solidFill>
                <a:latin typeface="Times New Roman" pitchFamily="18" charset="0"/>
              </a:rPr>
              <a:t>Vua</a:t>
            </a:r>
            <a:r>
              <a:rPr lang="vi-VN" altLang="vi-VN" b="1" dirty="0">
                <a:solidFill>
                  <a:schemeClr val="tx2">
                    <a:lumMod val="50000"/>
                  </a:schemeClr>
                </a:solidFill>
                <a:latin typeface="Times New Roman" pitchFamily="18" charset="0"/>
              </a:rPr>
              <a:t>)</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ngồi</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trên</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xe</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hoặc</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kiệu</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để</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đi</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các</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nơi</a:t>
            </a:r>
            <a:r>
              <a:rPr lang="en-US" altLang="vi-VN" b="1" dirty="0">
                <a:solidFill>
                  <a:schemeClr val="tx2">
                    <a:lumMod val="50000"/>
                  </a:schemeClr>
                </a:solidFill>
                <a:latin typeface="Times New Roman" pitchFamily="18" charset="0"/>
              </a:rPr>
              <a:t>.</a:t>
            </a:r>
          </a:p>
        </p:txBody>
      </p:sp>
      <p:sp>
        <p:nvSpPr>
          <p:cNvPr id="8" name="Text Box 7"/>
          <p:cNvSpPr txBox="1">
            <a:spLocks noChangeArrowheads="1"/>
          </p:cNvSpPr>
          <p:nvPr/>
        </p:nvSpPr>
        <p:spPr bwMode="auto">
          <a:xfrm>
            <a:off x="729161" y="2928886"/>
            <a:ext cx="2136622"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vi-VN" b="1" dirty="0" err="1">
                <a:latin typeface="Times New Roman" pitchFamily="18" charset="0"/>
              </a:rPr>
              <a:t>Xe</a:t>
            </a:r>
            <a:r>
              <a:rPr lang="en-US" altLang="vi-VN" b="1" dirty="0">
                <a:latin typeface="Times New Roman" pitchFamily="18" charset="0"/>
              </a:rPr>
              <a:t> </a:t>
            </a:r>
            <a:r>
              <a:rPr lang="en-US" altLang="vi-VN" b="1" dirty="0" err="1">
                <a:latin typeface="Times New Roman" pitchFamily="18" charset="0"/>
              </a:rPr>
              <a:t>của</a:t>
            </a:r>
            <a:r>
              <a:rPr lang="en-US" altLang="vi-VN" b="1" dirty="0">
                <a:latin typeface="Times New Roman" pitchFamily="18" charset="0"/>
              </a:rPr>
              <a:t> </a:t>
            </a:r>
            <a:r>
              <a:rPr lang="en-US" altLang="vi-VN" b="1" dirty="0" err="1">
                <a:latin typeface="Times New Roman" pitchFamily="18" charset="0"/>
              </a:rPr>
              <a:t>vua</a:t>
            </a:r>
            <a:endParaRPr lang="en-US" altLang="vi-VN" b="1" dirty="0">
              <a:latin typeface="Times New Roman" pitchFamily="18" charset="0"/>
            </a:endParaRPr>
          </a:p>
        </p:txBody>
      </p:sp>
    </p:spTree>
    <p:extLst>
      <p:ext uri="{BB962C8B-B14F-4D97-AF65-F5344CB8AC3E}">
        <p14:creationId xmlns:p14="http://schemas.microsoft.com/office/powerpoint/2010/main" xmlns="" val="169486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895A9CF-3238-4082-BF0E-7D45794837D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717" y="970334"/>
            <a:ext cx="4139952" cy="3939902"/>
          </a:xfrm>
          <a:prstGeom prst="rect">
            <a:avLst/>
          </a:prstGeom>
        </p:spPr>
      </p:pic>
      <p:sp>
        <p:nvSpPr>
          <p:cNvPr id="6" name="TextBox 5">
            <a:extLst>
              <a:ext uri="{FF2B5EF4-FFF2-40B4-BE49-F238E27FC236}">
                <a16:creationId xmlns="" xmlns:a16="http://schemas.microsoft.com/office/drawing/2014/main" id="{85E6A396-FDCC-4829-9549-B39F54D7FA68}"/>
              </a:ext>
            </a:extLst>
          </p:cNvPr>
          <p:cNvSpPr txBox="1"/>
          <p:nvPr/>
        </p:nvSpPr>
        <p:spPr>
          <a:xfrm>
            <a:off x="28717" y="0"/>
            <a:ext cx="7927659"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Vua Minh Mạng ngắm cảnh ở đâu? </a:t>
            </a:r>
            <a:endParaRPr lang="vi-VN" sz="3600" b="1" dirty="0">
              <a:solidFill>
                <a:srgbClr val="FF0000"/>
              </a:solidFill>
              <a:latin typeface="+mj-lt"/>
            </a:endParaRPr>
          </a:p>
        </p:txBody>
      </p:sp>
      <p:pic>
        <p:nvPicPr>
          <p:cNvPr id="7" name="Picture 6" descr="1">
            <a:hlinkClick r:id="rId4" action="ppaction://hlinksldjump"/>
            <a:extLst>
              <a:ext uri="{FF2B5EF4-FFF2-40B4-BE49-F238E27FC236}">
                <a16:creationId xmlns="" xmlns:a16="http://schemas.microsoft.com/office/drawing/2014/main" id="{5C3654DE-8C43-4B65-A391-61D59B77DB04}"/>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55976" y="987574"/>
            <a:ext cx="4608512" cy="3939902"/>
          </a:xfrm>
          <a:prstGeom prst="rect">
            <a:avLst/>
          </a:prstGeom>
          <a:noFill/>
          <a:ln w="28575">
            <a:solidFill>
              <a:srgbClr val="99000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331640" y="4138686"/>
            <a:ext cx="1161728"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vi-VN" sz="2400" b="1">
                <a:solidFill>
                  <a:srgbClr val="FF0000"/>
                </a:solidFill>
                <a:latin typeface="+mj-lt"/>
              </a:rPr>
              <a:t>Hồ Tây</a:t>
            </a:r>
            <a:endParaRPr lang="vi-VN" sz="2400" b="1" dirty="0">
              <a:solidFill>
                <a:srgbClr val="FF0000"/>
              </a:solidFill>
              <a:latin typeface="+mj-lt"/>
            </a:endParaRPr>
          </a:p>
        </p:txBody>
      </p:sp>
      <p:sp>
        <p:nvSpPr>
          <p:cNvPr id="8" name="Rectangle 7"/>
          <p:cNvSpPr/>
          <p:nvPr/>
        </p:nvSpPr>
        <p:spPr>
          <a:xfrm>
            <a:off x="6516216" y="4011910"/>
            <a:ext cx="1161728"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vi-VN" sz="2400" b="1">
                <a:solidFill>
                  <a:srgbClr val="FF0000"/>
                </a:solidFill>
                <a:latin typeface="+mj-lt"/>
              </a:rPr>
              <a:t>Hồ Tây</a:t>
            </a:r>
            <a:endParaRPr lang="vi-VN" sz="2400" b="1" dirty="0">
              <a:solidFill>
                <a:srgbClr val="FF0000"/>
              </a:solidFill>
              <a:latin typeface="+mj-lt"/>
            </a:endParaRPr>
          </a:p>
        </p:txBody>
      </p:sp>
    </p:spTree>
    <p:extLst>
      <p:ext uri="{BB962C8B-B14F-4D97-AF65-F5344CB8AC3E}">
        <p14:creationId xmlns:p14="http://schemas.microsoft.com/office/powerpoint/2010/main" xmlns="" val="407716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4C0D04AD-798F-4DAF-AB75-DDAA5AAEBB41}"/>
              </a:ext>
            </a:extLst>
          </p:cNvPr>
          <p:cNvSpPr/>
          <p:nvPr/>
        </p:nvSpPr>
        <p:spPr>
          <a:xfrm>
            <a:off x="267486" y="853789"/>
            <a:ext cx="8712968" cy="1077218"/>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latin typeface="Times New Roman" panose="02020603050405020304" pitchFamily="18" charset="0"/>
                <a:cs typeface="Times New Roman" panose="02020603050405020304" pitchFamily="18" charset="0"/>
              </a:rPr>
              <a:t>Quân lính thét đuổi tất cả mọi người, không cho ai đến gần.</a:t>
            </a:r>
            <a:endParaRPr lang="vi-VN" sz="32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7BE0D1C0-89E0-4F28-BB28-63019864C0F4}"/>
              </a:ext>
            </a:extLst>
          </p:cNvPr>
          <p:cNvSpPr/>
          <p:nvPr/>
        </p:nvSpPr>
        <p:spPr>
          <a:xfrm>
            <a:off x="683568" y="195486"/>
            <a:ext cx="6798656" cy="584775"/>
          </a:xfrm>
          <a:prstGeom prst="rect">
            <a:avLst/>
          </a:prstGeom>
        </p:spPr>
        <p:txBody>
          <a:bodyPr wrap="none">
            <a:spAutoFit/>
          </a:bodyPr>
          <a:lstStyle/>
          <a:p>
            <a:r>
              <a:rPr lang="nl-NL" sz="3200" b="1" dirty="0">
                <a:solidFill>
                  <a:srgbClr val="FF0000"/>
                </a:solidFill>
                <a:latin typeface="Times New Roman" panose="02020603050405020304" pitchFamily="18" charset="0"/>
                <a:cs typeface="Times New Roman" panose="02020603050405020304" pitchFamily="18" charset="0"/>
              </a:rPr>
              <a:t>Quân lính đã có những hành động gì?</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3568" y="2202417"/>
            <a:ext cx="5767926" cy="584775"/>
          </a:xfrm>
          <a:prstGeom prst="rect">
            <a:avLst/>
          </a:prstGeom>
        </p:spPr>
        <p:txBody>
          <a:bodyPr wrap="non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Cao Bá Quát có mong muốn gì?</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DD490035-8696-47A3-B4BD-4FA8C2AF4B7A}"/>
              </a:ext>
            </a:extLst>
          </p:cNvPr>
          <p:cNvSpPr/>
          <p:nvPr/>
        </p:nvSpPr>
        <p:spPr>
          <a:xfrm>
            <a:off x="179512" y="3003798"/>
            <a:ext cx="8800942" cy="584775"/>
          </a:xfrm>
          <a:prstGeom prst="rect">
            <a:avLst/>
          </a:prstGeom>
        </p:spPr>
        <p:txBody>
          <a:bodyPr wrap="square">
            <a:spAutoFit/>
          </a:bodyPr>
          <a:lstStyle/>
          <a:p>
            <a:pPr marL="457200" indent="-457200" algn="just">
              <a:buFont typeface="Wingdings" panose="05000000000000000000" pitchFamily="2" charset="2"/>
              <a:buChar char="è"/>
            </a:pPr>
            <a:r>
              <a:rPr lang="vi-VN" sz="3200" b="1" dirty="0">
                <a:latin typeface="Times New Roman" panose="02020603050405020304" pitchFamily="18" charset="0"/>
                <a:cs typeface="Times New Roman" panose="02020603050405020304" pitchFamily="18" charset="0"/>
              </a:rPr>
              <a:t>Cao Bá Quát có mong muốn nhìn rõ mặt vua</a:t>
            </a:r>
          </a:p>
        </p:txBody>
      </p:sp>
    </p:spTree>
    <p:extLst>
      <p:ext uri="{BB962C8B-B14F-4D97-AF65-F5344CB8AC3E}">
        <p14:creationId xmlns:p14="http://schemas.microsoft.com/office/powerpoint/2010/main" xmlns="" val="328705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1446</Words>
  <Application>Microsoft Office PowerPoint</Application>
  <PresentationFormat>On-screen Show (16:9)</PresentationFormat>
  <Paragraphs>110</Paragraphs>
  <Slides>30</Slides>
  <Notes>11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A</cp:lastModifiedBy>
  <cp:revision>174</cp:revision>
  <dcterms:created xsi:type="dcterms:W3CDTF">2020-03-27T01:42:07Z</dcterms:created>
  <dcterms:modified xsi:type="dcterms:W3CDTF">2020-04-17T08:40:12Z</dcterms:modified>
</cp:coreProperties>
</file>