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26"/>
  </p:notesMasterIdLst>
  <p:sldIdLst>
    <p:sldId id="279" r:id="rId4"/>
    <p:sldId id="280" r:id="rId5"/>
    <p:sldId id="294" r:id="rId6"/>
    <p:sldId id="295" r:id="rId7"/>
    <p:sldId id="296" r:id="rId8"/>
    <p:sldId id="297" r:id="rId9"/>
    <p:sldId id="298" r:id="rId10"/>
    <p:sldId id="299" r:id="rId11"/>
    <p:sldId id="260" r:id="rId12"/>
    <p:sldId id="286" r:id="rId13"/>
    <p:sldId id="263" r:id="rId14"/>
    <p:sldId id="270" r:id="rId15"/>
    <p:sldId id="266" r:id="rId16"/>
    <p:sldId id="267" r:id="rId17"/>
    <p:sldId id="269" r:id="rId18"/>
    <p:sldId id="264" r:id="rId19"/>
    <p:sldId id="288" r:id="rId20"/>
    <p:sldId id="289" r:id="rId21"/>
    <p:sldId id="290" r:id="rId22"/>
    <p:sldId id="291" r:id="rId23"/>
    <p:sldId id="292" r:id="rId24"/>
    <p:sldId id="293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99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27" autoAdjust="0"/>
    <p:restoredTop sz="94533" autoAdjust="0"/>
  </p:normalViewPr>
  <p:slideViewPr>
    <p:cSldViewPr snapToGrid="0">
      <p:cViewPr>
        <p:scale>
          <a:sx n="77" d="100"/>
          <a:sy n="77" d="100"/>
        </p:scale>
        <p:origin x="-107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A97C4-1D63-4B1F-866B-2BD741614C0B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C16A7-C244-4572-BA7A-792A72CC2C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9439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6374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5768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956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8374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-9525" y="-12700"/>
            <a:ext cx="9153599" cy="6870800"/>
          </a:xfrm>
          <a:prstGeom prst="frame">
            <a:avLst>
              <a:gd name="adj1" fmla="val 6469"/>
            </a:avLst>
          </a:prstGeom>
          <a:solidFill>
            <a:srgbClr val="FFFFFF">
              <a:alpha val="5037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2" cstate="print">
            <a:alphaModFix/>
          </a:blip>
          <a:srcRect r="17197" b="18533"/>
          <a:stretch/>
        </p:blipFill>
        <p:spPr>
          <a:xfrm>
            <a:off x="6915151" y="3852832"/>
            <a:ext cx="2228849" cy="3005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3" cstate="print">
            <a:alphaModFix/>
          </a:blip>
          <a:srcRect l="49259" b="18374"/>
          <a:stretch/>
        </p:blipFill>
        <p:spPr>
          <a:xfrm rot="5400000">
            <a:off x="171754" y="-193979"/>
            <a:ext cx="1971064" cy="2333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46170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78C21-95BF-49B7-A4F4-32CB9F7F86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726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176C3-088E-4890-A627-D6E434F7F3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4498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E1ED8-AA81-4327-B98D-8B36F511A6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0808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C870E-D0BB-483F-8670-A72C6B0800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594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3858-C53B-48E3-90F7-A163A23B4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741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34FAF-617C-46B7-9C94-1A1F8B1260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143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0D520-F3E4-4586-821A-930648C8CB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14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6992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2FF77-C735-40A6-896E-29AAC5FC55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522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121A6-8FE7-4062-88D1-2577025726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643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27549-96C9-404A-BF7B-B428568BDC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327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0E63F-F484-426E-A21E-404874062F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983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E169B-5725-4B0C-8DAC-22171548CC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049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78C21-95BF-49B7-A4F4-32CB9F7F86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080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176C3-088E-4890-A627-D6E434F7F3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409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E1ED8-AA81-4327-B98D-8B36F511A6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051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C870E-D0BB-483F-8670-A72C6B0800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054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3858-C53B-48E3-90F7-A163A23B4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62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3365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34FAF-617C-46B7-9C94-1A1F8B1260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2576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0D520-F3E4-4586-821A-930648C8CB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2203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2FF77-C735-40A6-896E-29AAC5FC55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816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121A6-8FE7-4062-88D1-2577025726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629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27549-96C9-404A-BF7B-B428568BDC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2390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0E63F-F484-426E-A21E-404874062F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7817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E169B-5725-4B0C-8DAC-22171548CC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717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340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305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148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054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498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5ACB-4DD4-4CE9-B7FA-912F96F7AA45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833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95ACB-4DD4-4CE9-B7FA-912F96F7AA45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F0103-80B2-4351-9871-9B4E0C6509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32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FE573-B965-480F-BFBD-2A111C490C8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77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FE573-B965-480F-BFBD-2A111C490C8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01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8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vi-VN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ập đọc – Kể chuyệ</a:t>
            </a:r>
            <a:r>
              <a:rPr lang="en-US" alt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5334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 tổ nghề thêu</a:t>
            </a:r>
            <a:endParaRPr lang="en-US" alt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22024"/>
            <a:ext cx="9144000" cy="553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2667000" y="1219200"/>
            <a:ext cx="2744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i="1">
                <a:solidFill>
                  <a:srgbClr val="0000FF"/>
                </a:solidFill>
                <a:cs typeface="Arial" charset="0"/>
              </a:rPr>
              <a:t>     </a:t>
            </a:r>
            <a:endParaRPr lang="en-US" sz="3200" i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581400" y="27432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.VnTimeH" pitchFamily="34" charset="0"/>
                <a:cs typeface="Arial" charset="0"/>
              </a:rPr>
              <a:t> 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0" y="4191000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>
                <a:cs typeface="Arial" charset="0"/>
              </a:rPr>
              <a:t>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/>
          </a:p>
        </p:txBody>
      </p:sp>
      <p:pic>
        <p:nvPicPr>
          <p:cNvPr id="8198" name="Picture 15" descr="50616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6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WordArt 14"/>
          <p:cNvSpPr>
            <a:spLocks noChangeArrowheads="1" noChangeShapeType="1" noTextEdit="1"/>
          </p:cNvSpPr>
          <p:nvPr/>
        </p:nvSpPr>
        <p:spPr bwMode="auto">
          <a:xfrm>
            <a:off x="609600" y="1408670"/>
            <a:ext cx="7696200" cy="1096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2. </a:t>
            </a:r>
            <a:r>
              <a:rPr lang="vi-VN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Tìm </a:t>
            </a:r>
            <a:r>
              <a:rPr lang="vi-VN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hiểu bài</a:t>
            </a:r>
          </a:p>
        </p:txBody>
      </p:sp>
      <p:pic>
        <p:nvPicPr>
          <p:cNvPr id="9" name="Picture 10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9802" y="3216925"/>
            <a:ext cx="5354198" cy="364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983" y="3267348"/>
            <a:ext cx="8710729" cy="252108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4400" b="1" dirty="0" smtClean="0">
                <a:latin typeface="Times New Roman" panose="02020603050405020304" pitchFamily="18" charset="0"/>
              </a:rPr>
              <a:t>- Trần </a:t>
            </a:r>
            <a:r>
              <a:rPr lang="en-US" altLang="en-US" sz="4400" b="1" dirty="0">
                <a:latin typeface="Times New Roman" panose="02020603050405020304" pitchFamily="18" charset="0"/>
              </a:rPr>
              <a:t>Quốc Khái học cả khi đi đốn củi, lúc kéo vó tôm.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Tối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4400" b="1" dirty="0">
                <a:latin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nghèo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đèn</a:t>
            </a:r>
            <a:r>
              <a:rPr lang="en-US" altLang="en-US" sz="4400" b="1" dirty="0">
                <a:latin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cậu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bắt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đom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đóm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bỏ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vỏ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trứng</a:t>
            </a:r>
            <a:r>
              <a:rPr lang="en-US" altLang="en-US" sz="4400" b="1" dirty="0">
                <a:latin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lấy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ánh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sáng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mà</a:t>
            </a:r>
            <a:r>
              <a:rPr lang="en-US" altLang="en-US" sz="4400" b="1" dirty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4400" b="1" dirty="0">
                <a:latin typeface="Times New Roman" panose="02020603050405020304" pitchFamily="18" charset="0"/>
              </a:rPr>
              <a:t>.</a:t>
            </a:r>
            <a:endParaRPr lang="en-US" altLang="en-US" sz="4000" b="1" dirty="0">
              <a:latin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</a:pP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176270" y="0"/>
            <a:ext cx="8560105" cy="2873154"/>
            <a:chOff x="878682" y="1225121"/>
            <a:chExt cx="7483440" cy="2559234"/>
          </a:xfrm>
        </p:grpSpPr>
        <p:sp>
          <p:nvSpPr>
            <p:cNvPr id="5" name="Cloud 4"/>
            <p:cNvSpPr/>
            <p:nvPr/>
          </p:nvSpPr>
          <p:spPr>
            <a:xfrm>
              <a:off x="878682" y="1225121"/>
              <a:ext cx="7483440" cy="2559234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86263" y="1899650"/>
              <a:ext cx="6268278" cy="1781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4400" b="1" u="sng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</a:t>
              </a:r>
              <a:r>
                <a:rPr lang="en-US" altLang="en-US" sz="4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Hồi nhỏ Trần Quốc Khái ham học như thế </a:t>
              </a:r>
              <a:r>
                <a:rPr lang="en-US" altLang="en-US" sz="4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en-US" sz="40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28013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529" y="424071"/>
            <a:ext cx="8706679" cy="6122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529" y="424071"/>
            <a:ext cx="4353339" cy="612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758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304" y="3437263"/>
            <a:ext cx="8813493" cy="3188028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Vua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Trung Quốc dựng một cái lầu 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cao, mời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Trần Quốc khái lên chơi và cất thang đi.</a:t>
            </a:r>
          </a:p>
        </p:txBody>
      </p:sp>
      <p:sp>
        <p:nvSpPr>
          <p:cNvPr id="5" name="Cloud 4"/>
          <p:cNvSpPr/>
          <p:nvPr/>
        </p:nvSpPr>
        <p:spPr>
          <a:xfrm>
            <a:off x="178409" y="173079"/>
            <a:ext cx="8756271" cy="292266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6471" y="518231"/>
            <a:ext cx="683811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4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</a:p>
          <a:p>
            <a:pPr algn="ctr"/>
            <a:endParaRPr 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261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5590" y="316862"/>
            <a:ext cx="85380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altLang="en-US" sz="44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Trần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 Khái 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làm như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nào:</a:t>
            </a:r>
          </a:p>
          <a:p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Để không bỏ phí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xuống đất bình yên vô sự?</a:t>
            </a:r>
          </a:p>
          <a:p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53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017" y="3279564"/>
            <a:ext cx="8630612" cy="155556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Trần Quốc Khái là người đã truyền dạy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 dân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226948" y="0"/>
            <a:ext cx="8674681" cy="301862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1260" y="391275"/>
            <a:ext cx="626827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alt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99235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 idx="4294967295"/>
          </p:nvPr>
        </p:nvSpPr>
        <p:spPr>
          <a:xfrm>
            <a:off x="0" y="1200150"/>
            <a:ext cx="8477250" cy="4457700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1800" i="1" dirty="0">
                <a:solidFill>
                  <a:srgbClr val="FFFFFF"/>
                </a:solidFill>
              </a:rPr>
              <a:t>Want big impact?</a:t>
            </a:r>
          </a:p>
          <a:p>
            <a:pPr algn="ctr">
              <a:spcBef>
                <a:spcPts val="0"/>
              </a:spcBef>
            </a:pPr>
            <a:r>
              <a:rPr lang="en" sz="1800" dirty="0">
                <a:solidFill>
                  <a:srgbClr val="FFFFFF"/>
                </a:solidFill>
              </a:rPr>
              <a:t>Use big image.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7287" y="1894901"/>
            <a:ext cx="8956713" cy="41703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5300" b="1" dirty="0" smtClean="0"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altLang="en-US" sz="5300" b="1" dirty="0">
                <a:latin typeface="Times New Roman" pitchFamily="18" charset="0"/>
                <a:cs typeface="Times New Roman" pitchFamily="18" charset="0"/>
              </a:rPr>
              <a:t>ngợi Trần Quốc Khái thông minh, ham học hỏi, giàu trí sáng tạo. </a:t>
            </a:r>
            <a:r>
              <a:rPr lang="en-US" altLang="en-US" sz="53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b="1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alt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b="1" dirty="0" err="1">
                <a:latin typeface="Times New Roman" pitchFamily="18" charset="0"/>
                <a:cs typeface="Times New Roman" pitchFamily="18" charset="0"/>
              </a:rPr>
              <a:t>lọng</a:t>
            </a:r>
            <a:r>
              <a:rPr lang="en-US" alt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alt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5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5300" b="1" dirty="0">
                <a:latin typeface="Times New Roman" pitchFamily="18" charset="0"/>
                <a:cs typeface="Times New Roman" pitchFamily="18" charset="0"/>
              </a:rPr>
              <a:t> ta.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2353" y="512155"/>
            <a:ext cx="4076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5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: </a:t>
            </a:r>
            <a:endParaRPr lang="en-US" sz="5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2625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2723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9217025" cy="33115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5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LUYỆN ĐỌC LẠI</a:t>
            </a:r>
          </a:p>
        </p:txBody>
      </p:sp>
      <p:pic>
        <p:nvPicPr>
          <p:cNvPr id="4" name="Picture 10" descr="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9970" y="3291844"/>
            <a:ext cx="5244029" cy="356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"/>
          <p:cNvSpPr>
            <a:spLocks noChangeArrowheads="1"/>
          </p:cNvSpPr>
          <p:nvPr/>
        </p:nvSpPr>
        <p:spPr bwMode="auto">
          <a:xfrm>
            <a:off x="169672" y="771980"/>
            <a:ext cx="889859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/>
              <a:t>      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Bụng đói, mà không có cơm ăn  Trần Quốc Khái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lẩm nhẩm ba chữ thêu trên bức trướng  rồi mỉm cười .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Ông bẻ tay pho tượng nếm thử . Thì ra  hai pho tượng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ấy nặn bằng bột chè lam. Từ đó,  ngày hai bữa, ông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cứ ung dung bẻ dần tượng mà ăn.  Nhân được nhàn rỗi,  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mày mò quan sát, nhớ nhập tâm cách thêu và làm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lọng. </a:t>
            </a: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403034" y="1657120"/>
            <a:ext cx="13716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3603434" y="2066695"/>
            <a:ext cx="1295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746184" y="2495320"/>
            <a:ext cx="1143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707834" y="2923945"/>
            <a:ext cx="1371600" cy="28575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2193734" y="3333520"/>
            <a:ext cx="1295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4374959" y="3333520"/>
            <a:ext cx="1343025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 flipH="1">
            <a:off x="2263048" y="851052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H="1">
            <a:off x="5556130" y="836478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H="1">
            <a:off x="6270434" y="1352320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 flipH="1">
            <a:off x="8404034" y="1276120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 flipH="1">
            <a:off x="8480234" y="1276120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 flipH="1">
            <a:off x="4975034" y="1733320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 flipH="1">
            <a:off x="5051234" y="1733320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 flipH="1">
            <a:off x="6249219" y="1733320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 flipH="1">
            <a:off x="3898709" y="2200045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 flipH="1">
            <a:off x="3974909" y="2200045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 flipH="1">
            <a:off x="5051234" y="2190520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 flipH="1">
            <a:off x="7371625" y="2166928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 flipH="1">
            <a:off x="5279834" y="2571520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 flipH="1">
            <a:off x="5356034" y="2571520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 flipH="1">
            <a:off x="8556434" y="2585808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 flipH="1">
            <a:off x="3527234" y="3028720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 flipH="1">
            <a:off x="1012634" y="3485920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 flipH="1">
            <a:off x="964646" y="3485920"/>
            <a:ext cx="152400" cy="3810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3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5334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Kể chuyện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438400" y="3352800"/>
            <a:ext cx="342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cs typeface="Arial" charset="0"/>
            </a:endParaRPr>
          </a:p>
        </p:txBody>
      </p:sp>
      <p:pic>
        <p:nvPicPr>
          <p:cNvPr id="5" name="Picture 10" descr="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99142"/>
            <a:ext cx="9143999" cy="545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gtbrd01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Subtitle 2"/>
          <p:cNvSpPr txBox="1">
            <a:spLocks/>
          </p:cNvSpPr>
          <p:nvPr/>
        </p:nvSpPr>
        <p:spPr bwMode="auto">
          <a:xfrm>
            <a:off x="1295400" y="2563813"/>
            <a:ext cx="6629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7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6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endParaRPr lang="en-US" sz="6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6438" y="461791"/>
            <a:ext cx="8382000" cy="1143000"/>
          </a:xfrm>
          <a:solidFill>
            <a:schemeClr val="bg1"/>
          </a:solidFill>
          <a:ln w="76200" cmpd="tri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 tên cho các đoạn truyện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09321" y="2027104"/>
            <a:ext cx="8934680" cy="4103821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 1: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Cậu bé ham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 2: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Thử tài.</a:t>
            </a:r>
          </a:p>
          <a:p>
            <a:pPr eaLnBrk="1" hangingPunct="1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 3: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Tài trí của Trần Quốc Khái.</a:t>
            </a:r>
          </a:p>
          <a:p>
            <a:pPr eaLnBrk="1" hangingPunct="1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 4: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Trần Quốc Khái vượt qua thử thách.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846762" y="2569684"/>
            <a:ext cx="1606550" cy="1141413"/>
            <a:chOff x="384" y="2544"/>
            <a:chExt cx="1012" cy="719"/>
          </a:xfrm>
        </p:grpSpPr>
        <p:sp>
          <p:nvSpPr>
            <p:cNvPr id="12316" name="Oval 5"/>
            <p:cNvSpPr>
              <a:spLocks noChangeArrowheads="1"/>
            </p:cNvSpPr>
            <p:nvPr/>
          </p:nvSpPr>
          <p:spPr bwMode="gray">
            <a:xfrm rot="-1543677">
              <a:off x="699" y="2964"/>
              <a:ext cx="697" cy="20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366" name="Oval 6"/>
            <p:cNvSpPr>
              <a:spLocks noChangeArrowheads="1"/>
            </p:cNvSpPr>
            <p:nvPr/>
          </p:nvSpPr>
          <p:spPr bwMode="gray">
            <a:xfrm>
              <a:off x="384" y="2544"/>
              <a:ext cx="745" cy="719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95782" tIns="47891" rIns="95782" bIns="47891" anchor="ctr"/>
            <a:lstStyle/>
            <a:p>
              <a:pPr algn="ctr" defTabSz="957263">
                <a:defRPr/>
              </a:pPr>
              <a:endParaRPr lang="en-US" sz="1900"/>
            </a:p>
          </p:txBody>
        </p:sp>
        <p:sp>
          <p:nvSpPr>
            <p:cNvPr id="12318" name="Text Box 7"/>
            <p:cNvSpPr txBox="1">
              <a:spLocks noChangeArrowheads="1"/>
            </p:cNvSpPr>
            <p:nvPr/>
          </p:nvSpPr>
          <p:spPr bwMode="gray">
            <a:xfrm>
              <a:off x="414" y="2784"/>
              <a:ext cx="72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782" tIns="47891" rIns="95782" bIns="47891">
              <a:spAutoFit/>
            </a:bodyPr>
            <a:lstStyle/>
            <a:p>
              <a:pPr defTabSz="957263" eaLnBrk="0" hangingPunct="0"/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</a:rPr>
                <a:t>Đoạn 1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36562" y="2722084"/>
            <a:ext cx="1546225" cy="1143000"/>
            <a:chOff x="1824" y="720"/>
            <a:chExt cx="974" cy="720"/>
          </a:xfrm>
        </p:grpSpPr>
        <p:sp>
          <p:nvSpPr>
            <p:cNvPr id="12313" name="Oval 9"/>
            <p:cNvSpPr>
              <a:spLocks noChangeArrowheads="1"/>
            </p:cNvSpPr>
            <p:nvPr/>
          </p:nvSpPr>
          <p:spPr bwMode="gray">
            <a:xfrm rot="-1543677">
              <a:off x="2101" y="1166"/>
              <a:ext cx="697" cy="199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gray">
            <a:xfrm>
              <a:off x="1824" y="720"/>
              <a:ext cx="747" cy="72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95782" tIns="47891" rIns="95782" bIns="47891" anchor="ctr"/>
            <a:lstStyle/>
            <a:p>
              <a:pPr algn="ctr" defTabSz="957263">
                <a:defRPr/>
              </a:pPr>
              <a:endParaRPr lang="en-US" sz="1900"/>
            </a:p>
          </p:txBody>
        </p:sp>
        <p:sp>
          <p:nvSpPr>
            <p:cNvPr id="12315" name="Text Box 11"/>
            <p:cNvSpPr txBox="1">
              <a:spLocks noChangeArrowheads="1"/>
            </p:cNvSpPr>
            <p:nvPr/>
          </p:nvSpPr>
          <p:spPr bwMode="gray">
            <a:xfrm>
              <a:off x="1857" y="944"/>
              <a:ext cx="70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5782" tIns="47891" rIns="95782" bIns="47891">
              <a:spAutoFit/>
            </a:bodyPr>
            <a:lstStyle/>
            <a:p>
              <a:pPr defTabSz="957263" eaLnBrk="0" hangingPunct="0"/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Đoạn 2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112962" y="2645884"/>
            <a:ext cx="1674813" cy="1143000"/>
            <a:chOff x="2832" y="720"/>
            <a:chExt cx="1055" cy="720"/>
          </a:xfrm>
        </p:grpSpPr>
        <p:sp>
          <p:nvSpPr>
            <p:cNvPr id="12310" name="Oval 13"/>
            <p:cNvSpPr>
              <a:spLocks noChangeArrowheads="1"/>
            </p:cNvSpPr>
            <p:nvPr/>
          </p:nvSpPr>
          <p:spPr bwMode="gray">
            <a:xfrm rot="-1543677">
              <a:off x="3190" y="1141"/>
              <a:ext cx="697" cy="199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gray">
            <a:xfrm>
              <a:off x="2832" y="720"/>
              <a:ext cx="705" cy="72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rgbClr val="001D3A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lIns="95782" tIns="47891" rIns="95782" bIns="47891" anchor="ctr"/>
            <a:lstStyle/>
            <a:p>
              <a:pPr algn="ctr" defTabSz="957263">
                <a:defRPr/>
              </a:pPr>
              <a:endParaRPr lang="en-US" sz="1900" b="1"/>
            </a:p>
          </p:txBody>
        </p:sp>
        <p:sp>
          <p:nvSpPr>
            <p:cNvPr id="12312" name="Text Box 15"/>
            <p:cNvSpPr txBox="1">
              <a:spLocks noChangeArrowheads="1"/>
            </p:cNvSpPr>
            <p:nvPr/>
          </p:nvSpPr>
          <p:spPr bwMode="gray">
            <a:xfrm>
              <a:off x="2852" y="936"/>
              <a:ext cx="70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5782" tIns="47891" rIns="95782" bIns="47891">
              <a:spAutoFit/>
            </a:bodyPr>
            <a:lstStyle/>
            <a:p>
              <a:pPr defTabSz="957263" eaLnBrk="0" hangingPunct="0"/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Đoạn 3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170362" y="2569684"/>
            <a:ext cx="1573213" cy="1143000"/>
            <a:chOff x="4224" y="2832"/>
            <a:chExt cx="991" cy="720"/>
          </a:xfrm>
        </p:grpSpPr>
        <p:sp>
          <p:nvSpPr>
            <p:cNvPr id="12306" name="Oval 17"/>
            <p:cNvSpPr>
              <a:spLocks noChangeArrowheads="1"/>
            </p:cNvSpPr>
            <p:nvPr/>
          </p:nvSpPr>
          <p:spPr bwMode="gray">
            <a:xfrm rot="-1543677">
              <a:off x="4518" y="3226"/>
              <a:ext cx="697" cy="228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4224" y="2832"/>
              <a:ext cx="705" cy="720"/>
              <a:chOff x="4128" y="2544"/>
              <a:chExt cx="705" cy="720"/>
            </a:xfrm>
          </p:grpSpPr>
          <p:sp>
            <p:nvSpPr>
              <p:cNvPr id="12308" name="Oval 19"/>
              <p:cNvSpPr>
                <a:spLocks noChangeArrowheads="1"/>
              </p:cNvSpPr>
              <p:nvPr/>
            </p:nvSpPr>
            <p:spPr bwMode="gray">
              <a:xfrm>
                <a:off x="4128" y="2544"/>
                <a:ext cx="705" cy="720"/>
              </a:xfrm>
              <a:prstGeom prst="ellipse">
                <a:avLst/>
              </a:prstGeom>
              <a:gradFill rotWithShape="1">
                <a:gsLst>
                  <a:gs pos="0">
                    <a:srgbClr val="350000"/>
                  </a:gs>
                  <a:gs pos="50000">
                    <a:srgbClr val="990000"/>
                  </a:gs>
                  <a:gs pos="100000">
                    <a:srgbClr val="3500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5782" tIns="47891" rIns="95782" bIns="47891" anchor="ctr"/>
              <a:lstStyle/>
              <a:p>
                <a:pPr algn="ctr" defTabSz="957263"/>
                <a:endParaRPr lang="vi-VN" sz="1900" b="1"/>
              </a:p>
            </p:txBody>
          </p:sp>
          <p:sp>
            <p:nvSpPr>
              <p:cNvPr id="12309" name="Text Box 20"/>
              <p:cNvSpPr txBox="1">
                <a:spLocks noChangeArrowheads="1"/>
              </p:cNvSpPr>
              <p:nvPr/>
            </p:nvSpPr>
            <p:spPr bwMode="gray">
              <a:xfrm>
                <a:off x="4128" y="2736"/>
                <a:ext cx="702" cy="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5782" tIns="47891" rIns="95782" bIns="47891">
                <a:spAutoFit/>
              </a:bodyPr>
              <a:lstStyle/>
              <a:p>
                <a:pPr defTabSz="957263" eaLnBrk="0" hangingPunct="0"/>
                <a:r>
                  <a:rPr lang="en-US" sz="2400" b="1">
                    <a:solidFill>
                      <a:schemeClr val="bg1"/>
                    </a:solidFill>
                    <a:latin typeface="Times New Roman" pitchFamily="18" charset="0"/>
                  </a:rPr>
                  <a:t>Đoạn 4</a:t>
                </a:r>
              </a:p>
            </p:txBody>
          </p:sp>
        </p:grpSp>
      </p:grpSp>
      <p:pic>
        <p:nvPicPr>
          <p:cNvPr id="15384" name="Picture 24" descr="hồng phấn"/>
          <p:cNvPicPr>
            <a:picLocks noChangeAspect="1" noChangeArrowheads="1"/>
          </p:cNvPicPr>
          <p:nvPr/>
        </p:nvPicPr>
        <p:blipFill>
          <a:blip r:embed="rId2" cstate="print"/>
          <a:srcRect l="11111" t="2083" r="12964" b="6250"/>
          <a:stretch>
            <a:fillRect/>
          </a:stretch>
        </p:blipFill>
        <p:spPr bwMode="auto">
          <a:xfrm>
            <a:off x="360362" y="2569684"/>
            <a:ext cx="1600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25" descr="1266507552_20112191912"/>
          <p:cNvPicPr>
            <a:picLocks noChangeAspect="1" noChangeArrowheads="1"/>
          </p:cNvPicPr>
          <p:nvPr/>
        </p:nvPicPr>
        <p:blipFill>
          <a:blip r:embed="rId3" cstate="print"/>
          <a:srcRect l="24615" t="16154" r="24615" b="19231"/>
          <a:stretch>
            <a:fillRect/>
          </a:stretch>
        </p:blipFill>
        <p:spPr bwMode="auto">
          <a:xfrm>
            <a:off x="5770562" y="2493484"/>
            <a:ext cx="1557338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26" descr="he1bb93ng-xanh"/>
          <p:cNvPicPr>
            <a:picLocks noChangeAspect="1" noChangeArrowheads="1"/>
          </p:cNvPicPr>
          <p:nvPr/>
        </p:nvPicPr>
        <p:blipFill>
          <a:blip r:embed="rId4" cstate="print"/>
          <a:srcRect l="15454" t="20589" r="26364" b="12354"/>
          <a:stretch>
            <a:fillRect/>
          </a:stretch>
        </p:blipFill>
        <p:spPr bwMode="auto">
          <a:xfrm>
            <a:off x="2032000" y="2526822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27" descr="20319115248"/>
          <p:cNvPicPr>
            <a:picLocks noChangeAspect="1" noChangeArrowheads="1"/>
          </p:cNvPicPr>
          <p:nvPr/>
        </p:nvPicPr>
        <p:blipFill>
          <a:blip r:embed="rId5" cstate="print"/>
          <a:srcRect l="4199" b="20667"/>
          <a:stretch>
            <a:fillRect/>
          </a:stretch>
        </p:blipFill>
        <p:spPr bwMode="auto">
          <a:xfrm>
            <a:off x="4017962" y="2569684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0" y="266241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</a:rPr>
              <a:t>2) Kể lại một đoạn của câu chuyện.</a:t>
            </a:r>
          </a:p>
        </p:txBody>
      </p: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7537450" y="2569684"/>
            <a:ext cx="1606550" cy="1141413"/>
            <a:chOff x="4368" y="2160"/>
            <a:chExt cx="1012" cy="719"/>
          </a:xfrm>
        </p:grpSpPr>
        <p:sp>
          <p:nvSpPr>
            <p:cNvPr id="12303" name="Oval 35"/>
            <p:cNvSpPr>
              <a:spLocks noChangeArrowheads="1"/>
            </p:cNvSpPr>
            <p:nvPr/>
          </p:nvSpPr>
          <p:spPr bwMode="gray">
            <a:xfrm rot="-1543677">
              <a:off x="4683" y="2580"/>
              <a:ext cx="697" cy="200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304" name="Oval 36"/>
            <p:cNvSpPr>
              <a:spLocks noChangeArrowheads="1"/>
            </p:cNvSpPr>
            <p:nvPr/>
          </p:nvSpPr>
          <p:spPr bwMode="gray">
            <a:xfrm>
              <a:off x="4368" y="2160"/>
              <a:ext cx="745" cy="719"/>
            </a:xfrm>
            <a:prstGeom prst="ellipse">
              <a:avLst/>
            </a:prstGeom>
            <a:gradFill rotWithShape="1">
              <a:gsLst>
                <a:gs pos="0">
                  <a:srgbClr val="660066">
                    <a:alpha val="29999"/>
                  </a:srgbClr>
                </a:gs>
                <a:gs pos="100000">
                  <a:srgbClr val="06000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95782" tIns="47891" rIns="95782" bIns="47891" anchor="ctr"/>
            <a:lstStyle/>
            <a:p>
              <a:pPr algn="ctr" defTabSz="957263"/>
              <a:endParaRPr lang="vi-VN" sz="1900"/>
            </a:p>
          </p:txBody>
        </p:sp>
        <p:sp>
          <p:nvSpPr>
            <p:cNvPr id="12305" name="Text Box 37"/>
            <p:cNvSpPr txBox="1">
              <a:spLocks noChangeArrowheads="1"/>
            </p:cNvSpPr>
            <p:nvPr/>
          </p:nvSpPr>
          <p:spPr bwMode="gray">
            <a:xfrm>
              <a:off x="4398" y="2400"/>
              <a:ext cx="720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5782" tIns="47891" rIns="95782" bIns="47891">
              <a:spAutoFit/>
            </a:bodyPr>
            <a:lstStyle/>
            <a:p>
              <a:pPr defTabSz="957263" eaLnBrk="0" hangingPunct="0"/>
              <a:r>
                <a:rPr lang="en-US" sz="2400" b="1">
                  <a:solidFill>
                    <a:schemeClr val="bg1"/>
                  </a:solidFill>
                  <a:latin typeface="Times New Roman" pitchFamily="18" charset="0"/>
                </a:rPr>
                <a:t>Đoạn 5</a:t>
              </a:r>
            </a:p>
          </p:txBody>
        </p:sp>
      </p:grpSp>
      <p:pic>
        <p:nvPicPr>
          <p:cNvPr id="15399" name="Picture 39" descr="post-47-11064424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3162" y="2493484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23566" name="WordArt 14"/>
          <p:cNvSpPr>
            <a:spLocks noChangeArrowheads="1" noChangeShapeType="1" noTextEdit="1"/>
          </p:cNvSpPr>
          <p:nvPr/>
        </p:nvSpPr>
        <p:spPr bwMode="auto">
          <a:xfrm>
            <a:off x="457200" y="1981200"/>
            <a:ext cx="7696200" cy="3657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CÁC EM 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763000" cy="36576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đốn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đom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đóm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67000" y="687388"/>
            <a:ext cx="3810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 tổ nghề thêu</a:t>
            </a:r>
          </a:p>
        </p:txBody>
      </p:sp>
    </p:spTree>
    <p:extLst>
      <p:ext uri="{BB962C8B-B14F-4D97-AF65-F5344CB8AC3E}">
        <p14:creationId xmlns:p14="http://schemas.microsoft.com/office/powerpoint/2010/main" xmlns="" val="102617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362585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lầu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đành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lầu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Lầu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pho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Phật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lọng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trướng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Phật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021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377825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lẩm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trướng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bẻ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pho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nếm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pho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lam.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bẻ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pho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rỗi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mày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lọng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4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36576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lọng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chao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chao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bay,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lọng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tiệc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78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3321050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lọng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endParaRPr lang="vi-VN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03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63750" y="3838575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lọng</a:t>
            </a:r>
            <a:endParaRPr lang="en-US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063749" y="3162300"/>
            <a:ext cx="27924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ặn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chè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81200" y="1219200"/>
            <a:ext cx="495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endParaRPr lang="en-US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2749550" y="2362200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2825750" y="3048000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3078163" y="3048000"/>
            <a:ext cx="7635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2157413" y="3657600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141538" y="4322763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2749550" y="4322763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60563" y="1803400"/>
            <a:ext cx="1881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85019" y="2505118"/>
            <a:ext cx="27860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trướng</a:t>
            </a:r>
            <a:endParaRPr lang="en-US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95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4901" y="0"/>
            <a:ext cx="4505899" cy="914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 câu:</a:t>
            </a:r>
            <a:endParaRPr lang="en-US" alt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" y="1253915"/>
            <a:ext cx="9143999" cy="514137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Lầu 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có hai pho tượng Phật, hai cái lọng, một bức trướng thêu 3 chữ “Phật trong </a:t>
            </a:r>
            <a:r>
              <a:rPr lang="en-US" alt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lòng” 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một vò nước</a:t>
            </a:r>
            <a:r>
              <a:rPr lang="en-US" alt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Thấy 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con dơi xòe cánh chao đi chao lại như chiếc lá bay</a:t>
            </a:r>
            <a:r>
              <a:rPr lang="en-US" alt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liền </a:t>
            </a:r>
            <a:r>
              <a:rPr lang="en-US" alt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ôm 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lọng nhảy xuống đất </a:t>
            </a:r>
            <a:r>
              <a:rPr lang="en-US" alt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 </a:t>
            </a:r>
            <a:r>
              <a:rPr lang="en-US" alt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vô </a:t>
            </a:r>
            <a:r>
              <a:rPr lang="en-US" altLang="en-US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sự.</a:t>
            </a:r>
            <a:endParaRPr lang="en-US" altLang="en-US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600" b="1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831335" y="2147649"/>
            <a:ext cx="113243" cy="4082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328752" y="1434746"/>
            <a:ext cx="131484" cy="4491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122843" y="2731684"/>
            <a:ext cx="92847" cy="4742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555036" y="5277079"/>
            <a:ext cx="77120" cy="4847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729648" y="4663979"/>
            <a:ext cx="132157" cy="4368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579605" y="4650440"/>
            <a:ext cx="112181" cy="4393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8901629" y="2677099"/>
            <a:ext cx="33051" cy="4737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989764" y="2699133"/>
            <a:ext cx="11017" cy="4737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366092" y="5987184"/>
            <a:ext cx="163058" cy="4136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454227" y="5998200"/>
            <a:ext cx="182098" cy="4356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382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5&quot;/&gt;&lt;/object&gt;&lt;object type=&quot;3&quot; unique_id=&quot;10004&quot;&gt;&lt;property id=&quot;20148&quot; value=&quot;5&quot;/&gt;&lt;property id=&quot;20300&quot; value=&quot;Slide 2&quot;/&gt;&lt;property id=&quot;20307&quot; value=&quot;277&quot;/&gt;&lt;/object&gt;&lt;object type=&quot;3&quot; unique_id=&quot;10005&quot;&gt;&lt;property id=&quot;20148&quot; value=&quot;5&quot;/&gt;&lt;property id=&quot;20300&quot; value=&quot;Slide 3&quot;/&gt;&lt;property id=&quot;20307&quot; value=&quot;276&quot;/&gt;&lt;/object&gt;&lt;object type=&quot;3&quot; unique_id=&quot;10006&quot;&gt;&lt;property id=&quot;20148&quot; value=&quot;5&quot;/&gt;&lt;property id=&quot;20300&quot; value=&quot;Slide 4&quot;/&gt;&lt;property id=&quot;20307&quot; value=&quot;279&quot;/&gt;&lt;/object&gt;&lt;object type=&quot;3&quot; unique_id=&quot;10007&quot;&gt;&lt;property id=&quot;20148&quot; value=&quot;5&quot;/&gt;&lt;property id=&quot;20300&quot; value=&quot;Slide 5&quot;/&gt;&lt;property id=&quot;20307&quot; value=&quot;280&quot;/&gt;&lt;/object&gt;&lt;object type=&quot;3&quot; unique_id=&quot;10008&quot;&gt;&lt;property id=&quot;20148&quot; value=&quot;5&quot;/&gt;&lt;property id=&quot;20300&quot; value=&quot;Slide 6&quot;/&gt;&lt;property id=&quot;20307&quot; value=&quot;259&quot;/&gt;&lt;/object&gt;&lt;object type=&quot;3&quot; unique_id=&quot;10009&quot;&gt;&lt;property id=&quot;20148&quot; value=&quot;5&quot;/&gt;&lt;property id=&quot;20300&quot; value=&quot;Slide 7 - &amp;quot;Ngắt câu:&amp;quot;&quot;/&gt;&lt;property id=&quot;20307&quot; value=&quot;260&quot;/&gt;&lt;/object&gt;&lt;object type=&quot;3&quot; unique_id=&quot;10010&quot;&gt;&lt;property id=&quot;20148&quot; value=&quot;5&quot;/&gt;&lt;property id=&quot;20300&quot; value=&quot;Slide 8&quot;/&gt;&lt;property id=&quot;20307&quot; value=&quot;281&quot;/&gt;&lt;/object&gt;&lt;object type=&quot;3&quot; unique_id=&quot;10011&quot;&gt;&lt;property id=&quot;20148&quot; value=&quot;5&quot;/&gt;&lt;property id=&quot;20300&quot; value=&quot;Slide 9&quot;/&gt;&lt;property id=&quot;20307&quot; value=&quot;282&quot;/&gt;&lt;/object&gt;&lt;object type=&quot;3&quot; unique_id=&quot;10012&quot;&gt;&lt;property id=&quot;20148&quot; value=&quot;5&quot;/&gt;&lt;property id=&quot;20300&quot; value=&quot;Slide 10&quot;/&gt;&lt;property id=&quot;20307&quot; value=&quot;283&quot;/&gt;&lt;/object&gt;&lt;object type=&quot;3&quot; unique_id=&quot;10013&quot;&gt;&lt;property id=&quot;20148&quot; value=&quot;5&quot;/&gt;&lt;property id=&quot;20300&quot; value=&quot;Slide 11&quot;/&gt;&lt;property id=&quot;20307&quot; value=&quot;284&quot;/&gt;&lt;/object&gt;&lt;object type=&quot;3&quot; unique_id=&quot;10014&quot;&gt;&lt;property id=&quot;20148&quot; value=&quot;5&quot;/&gt;&lt;property id=&quot;20300&quot; value=&quot;Slide 12&quot;/&gt;&lt;property id=&quot;20307&quot; value=&quot;285&quot;/&gt;&lt;/object&gt;&lt;object type=&quot;3&quot; unique_id=&quot;10015&quot;&gt;&lt;property id=&quot;20148&quot; value=&quot;5&quot;/&gt;&lt;property id=&quot;20300&quot; value=&quot;Slide 13&quot;/&gt;&lt;property id=&quot;20307&quot; value=&quot;286&quot;/&gt;&lt;/object&gt;&lt;object type=&quot;3&quot; unique_id=&quot;10016&quot;&gt;&lt;property id=&quot;20148&quot; value=&quot;5&quot;/&gt;&lt;property id=&quot;20300&quot; value=&quot;Slide 14&quot;/&gt;&lt;property id=&quot;20307&quot; value=&quot;263&quot;/&gt;&lt;/object&gt;&lt;object type=&quot;3&quot; unique_id=&quot;10017&quot;&gt;&lt;property id=&quot;20148&quot; value=&quot;5&quot;/&gt;&lt;property id=&quot;20300&quot; value=&quot;Slide 15&quot;/&gt;&lt;property id=&quot;20307&quot; value=&quot;270&quot;/&gt;&lt;/object&gt;&lt;object type=&quot;3&quot; unique_id=&quot;10018&quot;&gt;&lt;property id=&quot;20148&quot; value=&quot;5&quot;/&gt;&lt;property id=&quot;20300&quot; value=&quot;Slide 16&quot;/&gt;&lt;property id=&quot;20307&quot; value=&quot;266&quot;/&gt;&lt;/object&gt;&lt;object type=&quot;3&quot; unique_id=&quot;10019&quot;&gt;&lt;property id=&quot;20148&quot; value=&quot;5&quot;/&gt;&lt;property id=&quot;20300&quot; value=&quot;Slide 17&quot;/&gt;&lt;property id=&quot;20307&quot; value=&quot;267&quot;/&gt;&lt;/object&gt;&lt;object type=&quot;3&quot; unique_id=&quot;10020&quot;&gt;&lt;property id=&quot;20148&quot; value=&quot;5&quot;/&gt;&lt;property id=&quot;20300&quot; value=&quot;Slide 18&quot;/&gt;&lt;property id=&quot;20307&quot; value=&quot;269&quot;/&gt;&lt;/object&gt;&lt;object type=&quot;3&quot; unique_id=&quot;10021&quot;&gt;&lt;property id=&quot;20148&quot; value=&quot;5&quot;/&gt;&lt;property id=&quot;20300&quot; value=&quot;Slide 19 - &amp;quot;Want big impact?&amp;#x0D;Use big image.&amp;quot;&quot;/&gt;&lt;property id=&quot;20307&quot; value=&quot;264&quot;/&gt;&lt;/object&gt;&lt;object type=&quot;3&quot; unique_id=&quot;10022&quot;&gt;&lt;property id=&quot;20148&quot; value=&quot;5&quot;/&gt;&lt;property id=&quot;20300&quot; value=&quot;Slide 20&quot;/&gt;&lt;property id=&quot;20307&quot; value=&quot;287&quot;/&gt;&lt;/object&gt;&lt;object type=&quot;3&quot; unique_id=&quot;10023&quot;&gt;&lt;property id=&quot;20148&quot; value=&quot;5&quot;/&gt;&lt;property id=&quot;20300&quot; value=&quot;Slide 21&quot;/&gt;&lt;property id=&quot;20307&quot; value=&quot;288&quot;/&gt;&lt;/object&gt;&lt;object type=&quot;3&quot; unique_id=&quot;10024&quot;&gt;&lt;property id=&quot;20148&quot; value=&quot;5&quot;/&gt;&lt;property id=&quot;20300&quot; value=&quot;Slide 22&quot;/&gt;&lt;property id=&quot;20307&quot; value=&quot;289&quot;/&gt;&lt;/object&gt;&lt;object type=&quot;3&quot; unique_id=&quot;10025&quot;&gt;&lt;property id=&quot;20148&quot; value=&quot;5&quot;/&gt;&lt;property id=&quot;20300&quot; value=&quot;Slide 23&quot;/&gt;&lt;property id=&quot;20307&quot; value=&quot;290&quot;/&gt;&lt;/object&gt;&lt;object type=&quot;3&quot; unique_id=&quot;10026&quot;&gt;&lt;property id=&quot;20148&quot; value=&quot;5&quot;/&gt;&lt;property id=&quot;20300&quot; value=&quot;Slide 24 - &amp;quot;Đặt tên cho các đoạn truyện&amp;quot;&quot;/&gt;&lt;property id=&quot;20307&quot; value=&quot;291&quot;/&gt;&lt;/object&gt;&lt;object type=&quot;3&quot; unique_id=&quot;10027&quot;&gt;&lt;property id=&quot;20148&quot; value=&quot;5&quot;/&gt;&lt;property id=&quot;20300&quot; value=&quot;Slide 25&quot;/&gt;&lt;property id=&quot;20307&quot; value=&quot;292&quot;/&gt;&lt;/object&gt;&lt;object type=&quot;3&quot; unique_id=&quot;10028&quot;&gt;&lt;property id=&quot;20148&quot; value=&quot;5&quot;/&gt;&lt;property id=&quot;20300&quot; value=&quot;Slide 26&quot;/&gt;&lt;property id=&quot;20307&quot; value=&quot;293&quot;/&gt;&lt;/object&gt;&lt;/object&gt;&lt;object type=&quot;8&quot; unique_id=&quot;1005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532</TotalTime>
  <Words>721</Words>
  <Application>Microsoft Office PowerPoint</Application>
  <PresentationFormat>On-screen Show (4:3)</PresentationFormat>
  <Paragraphs>58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Default Design</vt:lpstr>
      <vt:lpstr>1_Default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Ngắt câu:</vt:lpstr>
      <vt:lpstr>Slide 10</vt:lpstr>
      <vt:lpstr>Slide 11</vt:lpstr>
      <vt:lpstr>Slide 12</vt:lpstr>
      <vt:lpstr>Slide 13</vt:lpstr>
      <vt:lpstr>Slide 14</vt:lpstr>
      <vt:lpstr>Slide 15</vt:lpstr>
      <vt:lpstr>Want big impact? Use big image.</vt:lpstr>
      <vt:lpstr>Slide 17</vt:lpstr>
      <vt:lpstr>Slide 18</vt:lpstr>
      <vt:lpstr>Slide 19</vt:lpstr>
      <vt:lpstr>Đặt tên cho các đoạn truyện</vt:lpstr>
      <vt:lpstr>Slide 21</vt:lpstr>
      <vt:lpstr>Slide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iTmax</dc:creator>
  <cp:lastModifiedBy>A</cp:lastModifiedBy>
  <cp:revision>59</cp:revision>
  <dcterms:created xsi:type="dcterms:W3CDTF">2018-01-12T05:27:13Z</dcterms:created>
  <dcterms:modified xsi:type="dcterms:W3CDTF">2020-04-07T15:02:20Z</dcterms:modified>
</cp:coreProperties>
</file>