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  <p:sldMasterId id="2147484033" r:id="rId2"/>
    <p:sldMasterId id="2147484228" r:id="rId3"/>
  </p:sldMasterIdLst>
  <p:notesMasterIdLst>
    <p:notesMasterId r:id="rId25"/>
  </p:notesMasterIdLst>
  <p:sldIdLst>
    <p:sldId id="304" r:id="rId4"/>
    <p:sldId id="302" r:id="rId5"/>
    <p:sldId id="297" r:id="rId6"/>
    <p:sldId id="298" r:id="rId7"/>
    <p:sldId id="308" r:id="rId8"/>
    <p:sldId id="278" r:id="rId9"/>
    <p:sldId id="279" r:id="rId10"/>
    <p:sldId id="260" r:id="rId11"/>
    <p:sldId id="261" r:id="rId12"/>
    <p:sldId id="303" r:id="rId13"/>
    <p:sldId id="287" r:id="rId14"/>
    <p:sldId id="286" r:id="rId15"/>
    <p:sldId id="288" r:id="rId16"/>
    <p:sldId id="310" r:id="rId17"/>
    <p:sldId id="272" r:id="rId18"/>
    <p:sldId id="309" r:id="rId19"/>
    <p:sldId id="266" r:id="rId20"/>
    <p:sldId id="267" r:id="rId21"/>
    <p:sldId id="268" r:id="rId22"/>
    <p:sldId id="269" r:id="rId23"/>
    <p:sldId id="290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000099"/>
    <a:srgbClr val="FFFF99"/>
    <a:srgbClr val="CC0000"/>
    <a:srgbClr val="003300"/>
    <a:srgbClr val="FFCCFF"/>
    <a:srgbClr val="006600"/>
    <a:srgbClr val="CC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7" autoAdjust="0"/>
    <p:restoredTop sz="94660"/>
  </p:normalViewPr>
  <p:slideViewPr>
    <p:cSldViewPr>
      <p:cViewPr varScale="1">
        <p:scale>
          <a:sx n="73" d="100"/>
          <a:sy n="73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A16BD92-7DB6-4E14-8DCA-9628BF4461B1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CCD42-30F1-4AC9-AD3F-8A77AFEFA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00122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EED98A9-8A30-4394-B47C-8091D0A3F90D}" type="slidenum">
              <a:rPr lang="vi-VN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lang="vi-VN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7167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B6216A-33AF-4753-9C37-8D112D2E7EC5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xmlns="" val="3469381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3542A2-DC58-4673-B067-A2A4D0D91F28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xmlns="" val="1643428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79011-8F88-483B-ADDB-695FF7F438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3179878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E5E80-F956-4A41-8AB1-A2BA99E765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58833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FB371-2ABF-4C12-BFE3-235B634901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68836593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29E71-2017-431A-A27E-5B4CDBB66D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06253774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84145-4B26-4B4F-9AF5-8DD7F0FF73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767549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D3017-4CBD-44A8-8A14-EC2D70A890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5683599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6C417-9A17-4B4C-B01E-0A64BBE65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1991751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74B7A-158F-4B0E-94E7-506796827B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56567331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52AE0-1132-4360-B11D-A2A0A57E5E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26748285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DEFA1-05E1-4F39-8ADB-538545C280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45704253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19E9D-DC99-463F-928F-2260608646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2890472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99EFC-6B35-46B1-BDEE-CFD34192C4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36439194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966EB-A4BE-4488-801E-0FD1BF536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30844400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B84ED-C47D-4BE3-969C-7CC21238AE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78446092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72C54-08CB-43B0-A501-EEBDAB6DED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8575123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ED0F226-42F6-4CAD-A561-D00795D41C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8043609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8A85C80-E96D-4A5B-A9EB-55EBD60F51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29323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A4DC59A4-012E-4709-A64C-3F90041343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322126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3B392A61-A8C7-48F2-B505-BDFB2F68B8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711668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A643ECC6-B60C-489A-9F89-CECD1BB70F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957807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D61E3042-8CF3-428E-8E74-DBC420CB5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365862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B77174C2-B9DB-4325-8DE6-C7C1005295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3492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61BE8-4A34-4AB2-97DA-9E212B37EB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67835052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C51981E4-152A-4990-98F4-17E1FDA86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071799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CDD74CAF-E01E-409C-8159-B1819C7CD1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2060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264F963-977B-4464-94D1-3C611AA11C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198551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007C51E2-E035-471F-9AAA-7A214DB764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150290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fld id="{8A180868-2193-4A4A-8A83-7D7417DE58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2546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FB470-4C70-4BFB-B745-F786F49EB9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5905957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3F9A7-ED73-472E-A37E-423B3FB871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5625323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CBF31-8922-4BB1-BC72-739504D9FE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0177816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70C0B-7654-4B3A-9946-635468EFBB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4566914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61D7D-E23E-4CA3-B6E4-5A5A1F91C5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5798189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06444-0319-4513-9FC4-00A48555B4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4213384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  <a:endParaRPr lang="en-US" altLang="en-US" smtClean="0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</a:p>
          <a:p>
            <a:pPr lvl="1"/>
            <a:r>
              <a:rPr lang="vi-VN" altLang="en-US" smtClean="0"/>
              <a:t>Mức hai</a:t>
            </a:r>
          </a:p>
          <a:p>
            <a:pPr lvl="2"/>
            <a:r>
              <a:rPr lang="vi-VN" altLang="en-US" smtClean="0"/>
              <a:t>Mức ba</a:t>
            </a:r>
          </a:p>
          <a:p>
            <a:pPr lvl="3"/>
            <a:r>
              <a:rPr lang="vi-VN" altLang="en-US" smtClean="0"/>
              <a:t>Mức bốn</a:t>
            </a:r>
          </a:p>
          <a:p>
            <a:pPr lvl="4"/>
            <a:r>
              <a:rPr lang="vi-VN" altLang="en-US" smtClean="0"/>
              <a:t>Mức năm</a:t>
            </a:r>
            <a:endParaRPr lang="en-US" altLang="en-US" smtClean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08C24E7-B184-4ACF-A1C4-3EA203B17CF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2" r:id="rId1"/>
    <p:sldLayoutId id="2147484253" r:id="rId2"/>
    <p:sldLayoutId id="2147484254" r:id="rId3"/>
    <p:sldLayoutId id="2147484255" r:id="rId4"/>
    <p:sldLayoutId id="2147484256" r:id="rId5"/>
    <p:sldLayoutId id="2147484257" r:id="rId6"/>
    <p:sldLayoutId id="2147484258" r:id="rId7"/>
    <p:sldLayoutId id="2147484259" r:id="rId8"/>
    <p:sldLayoutId id="2147484260" r:id="rId9"/>
    <p:sldLayoutId id="2147484261" r:id="rId10"/>
    <p:sldLayoutId id="2147484262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  <a:endParaRPr lang="en-US" altLang="en-US" smtClean="0"/>
          </a:p>
        </p:txBody>
      </p:sp>
      <p:sp>
        <p:nvSpPr>
          <p:cNvPr id="2051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</a:p>
          <a:p>
            <a:pPr lvl="1"/>
            <a:r>
              <a:rPr lang="vi-VN" altLang="en-US" smtClean="0"/>
              <a:t>Mức hai</a:t>
            </a:r>
          </a:p>
          <a:p>
            <a:pPr lvl="2"/>
            <a:r>
              <a:rPr lang="vi-VN" altLang="en-US" smtClean="0"/>
              <a:t>Mức ba</a:t>
            </a:r>
          </a:p>
          <a:p>
            <a:pPr lvl="3"/>
            <a:r>
              <a:rPr lang="vi-VN" altLang="en-US" smtClean="0"/>
              <a:t>Mức bốn</a:t>
            </a:r>
          </a:p>
          <a:p>
            <a:pPr lvl="4"/>
            <a:r>
              <a:rPr lang="vi-VN" altLang="en-US" smtClean="0"/>
              <a:t>Mức năm</a:t>
            </a:r>
            <a:endParaRPr lang="en-US" altLang="en-US" smtClean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FE2E0BF-E0E1-4ACD-B08A-835C2DFD10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  <p:sldLayoutId id="2147484274" r:id="rId12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.VnTime" panose="020B7200000000000000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.VnTime" panose="020B7200000000000000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.VnTime" panose="020B7200000000000000" pitchFamily="34" charset="0"/>
              </a:defRPr>
            </a:lvl1pPr>
          </a:lstStyle>
          <a:p>
            <a:fld id="{7485400B-2813-4883-905E-F3703E057C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slide" Target="slide9.xml"/><Relationship Id="rId4" Type="http://schemas.openxmlformats.org/officeDocument/2006/relationships/image" Target="../media/image10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slide" Target="slide10.xml"/><Relationship Id="rId4" Type="http://schemas.openxmlformats.org/officeDocument/2006/relationships/image" Target="../media/image10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slide" Target="slide11.xml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slide" Target="slide12.xml"/><Relationship Id="rId4" Type="http://schemas.openxmlformats.org/officeDocument/2006/relationships/image" Target="../media/image10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MCj043580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62525"/>
            <a:ext cx="12192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2300" y="2636838"/>
            <a:ext cx="190500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8" descr="Book-0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2863" y="3509963"/>
            <a:ext cx="16764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WordArt 10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078" name="WordArt 9">
            <a:extLst>
              <a:ext uri="{FF2B5EF4-FFF2-40B4-BE49-F238E27FC236}"/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1905000"/>
            <a:ext cx="8382000" cy="2216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Nhân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hóa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.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đặt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trả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lời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câu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hỏi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Như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thế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nào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16391" name="Picture 12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4825" y="2890838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WordArt 9"/>
          <p:cNvSpPr>
            <a:spLocks noChangeArrowheads="1" noChangeShapeType="1" noTextEdit="1"/>
          </p:cNvSpPr>
          <p:nvPr/>
        </p:nvSpPr>
        <p:spPr bwMode="auto">
          <a:xfrm>
            <a:off x="2286000" y="4822825"/>
            <a:ext cx="4214813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MÔN: LUYỆN TỪ VÀ CÂU - LỚP 3</a:t>
            </a:r>
          </a:p>
        </p:txBody>
      </p:sp>
    </p:spTree>
  </p:cSld>
  <p:clrMapOvr>
    <a:masterClrMapping/>
  </p:clrMapOvr>
  <p:transition spd="slow" advTm="6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495300" y="381000"/>
            <a:ext cx="8153400" cy="62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Bằng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cách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nhân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hóa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tác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giả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đã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cho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chúng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ta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thấy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được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hình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ảnh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về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chiếc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của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chiếc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hồ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báo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thức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thật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động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-Kim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giờ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nên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được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gọi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bằng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tức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người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lớn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vì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luôn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thận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trọng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trong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hành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động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ấy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chỉ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nhích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li,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li. </a:t>
            </a:r>
            <a:endParaRPr lang="en-US" altLang="en-US" sz="2800" b="1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-Kim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phút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thì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nhỏ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hơn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ít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nên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được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gọi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bằng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nhanh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hơn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giờ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bước</a:t>
            </a:r>
            <a:r>
              <a:rPr lang="en-US" altLang="en-US" sz="2800" b="1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từng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bước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. </a:t>
            </a:r>
          </a:p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-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Trong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thì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giây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bé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nhất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lại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chạy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nhanh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nhất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giống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đứa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trẻ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nghịch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. </a:t>
            </a:r>
          </a:p>
          <a:p>
            <a:pPr>
              <a:lnSpc>
                <a:spcPct val="110000"/>
              </a:lnSpc>
            </a:pP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-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Khi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cùng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tới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đích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giờ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đã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định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trước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thì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chuông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reo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để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báo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thức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cho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em</a:t>
            </a:r>
            <a:r>
              <a:rPr lang="en-US" altLang="en-US" sz="28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n-US" sz="3200" dirty="0">
              <a:latin typeface="VNtimes new roman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163" y="3810000"/>
            <a:ext cx="92202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u="sng">
                <a:solidFill>
                  <a:srgbClr val="0000CC"/>
                </a:solidFill>
              </a:rPr>
              <a:t>Bài 2</a:t>
            </a:r>
            <a:r>
              <a:rPr lang="en-US" altLang="en-US" sz="3200">
                <a:solidFill>
                  <a:srgbClr val="6600FF"/>
                </a:solidFill>
              </a:rPr>
              <a:t>:</a:t>
            </a:r>
            <a:r>
              <a:rPr lang="en-US" altLang="en-US" sz="3200" b="1">
                <a:solidFill>
                  <a:srgbClr val="000099"/>
                </a:solidFill>
              </a:rPr>
              <a:t>Dựa vào nội dung bài thơ trên, trả lời câu hỏi:</a:t>
            </a:r>
          </a:p>
          <a:p>
            <a:pPr eaLnBrk="1" hangingPunct="1"/>
            <a:r>
              <a:rPr lang="en-US" altLang="en-US" sz="3200">
                <a:solidFill>
                  <a:srgbClr val="000000"/>
                </a:solidFill>
              </a:rPr>
              <a:t>- Bác kim giờ nhích về phía trước như thế nào?</a:t>
            </a:r>
          </a:p>
          <a:p>
            <a:pPr eaLnBrk="1" hangingPunct="1"/>
            <a:r>
              <a:rPr lang="en-US" altLang="en-US" sz="3200">
                <a:solidFill>
                  <a:srgbClr val="000000"/>
                </a:solidFill>
              </a:rPr>
              <a:t>- Anh kim phút đi như thế nào?</a:t>
            </a:r>
          </a:p>
          <a:p>
            <a:pPr eaLnBrk="1" hangingPunct="1"/>
            <a:r>
              <a:rPr lang="en-US" altLang="en-US" sz="3200">
                <a:solidFill>
                  <a:srgbClr val="000000"/>
                </a:solidFill>
              </a:rPr>
              <a:t>- Bé kim giây chạy lên trước hàng  hàng như thế nào?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60338" y="371475"/>
            <a:ext cx="8983662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6600FF"/>
                </a:solidFill>
              </a:rPr>
              <a:t>                                 Đồng hồ báo thức</a:t>
            </a:r>
          </a:p>
          <a:p>
            <a:pPr eaLnBrk="1" hangingPunct="1"/>
            <a:endParaRPr lang="en-US" altLang="en-US" sz="2200" b="1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</a:rPr>
              <a:t>Bác kim giờ thận trọng            Bé kim giây tinh nghịch</a:t>
            </a: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</a:rPr>
              <a:t>Nhích từng li, từng li               Chạy vút lên trước hàng</a:t>
            </a: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</a:rPr>
              <a:t>Anh kim phút lầm lì                Ba kim cùng tới đích</a:t>
            </a:r>
          </a:p>
          <a:p>
            <a:pPr eaLnBrk="1" hangingPunct="1"/>
            <a:r>
              <a:rPr lang="en-US" altLang="en-US" sz="2800" b="1">
                <a:solidFill>
                  <a:srgbClr val="000000"/>
                </a:solidFill>
              </a:rPr>
              <a:t>Đi từng bước, từng bước.        Rung một hồi chuông vang.</a:t>
            </a:r>
            <a:endParaRPr lang="en-US" altLang="en-US" sz="2200" b="1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en-US" sz="2200" b="1">
                <a:solidFill>
                  <a:srgbClr val="000000"/>
                </a:solidFill>
              </a:rPr>
              <a:t>				</a:t>
            </a:r>
            <a:r>
              <a:rPr lang="en-US" altLang="en-US" sz="2800" b="1">
                <a:solidFill>
                  <a:srgbClr val="6600FF"/>
                </a:solidFill>
              </a:rPr>
              <a:t>Hoài Khánh</a:t>
            </a:r>
            <a:endParaRPr lang="en-US" altLang="en-US" sz="2400" b="1">
              <a:solidFill>
                <a:srgbClr val="6600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00" decel="100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0" decel="100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36"/>
          <p:cNvSpPr txBox="1">
            <a:spLocks noChangeArrowheads="1"/>
          </p:cNvSpPr>
          <p:nvPr/>
        </p:nvSpPr>
        <p:spPr bwMode="auto">
          <a:xfrm>
            <a:off x="47625" y="41275"/>
            <a:ext cx="9263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2327DD"/>
                </a:solidFill>
              </a:rPr>
              <a:t>Bài 2</a:t>
            </a:r>
            <a:r>
              <a:rPr lang="en-US" altLang="en-US" sz="3200" b="1">
                <a:solidFill>
                  <a:srgbClr val="2327DD"/>
                </a:solidFill>
              </a:rPr>
              <a:t>:Dựa vào nội dung bài thơ trên, trả lời câu hỏi: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14288" y="727075"/>
            <a:ext cx="8859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a) </a:t>
            </a:r>
            <a:r>
              <a:rPr lang="en-US" altLang="en-US" sz="3200" b="1" dirty="0" err="1">
                <a:solidFill>
                  <a:srgbClr val="FF0000"/>
                </a:solidFill>
              </a:rPr>
              <a:t>Bác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kim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giờ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nhích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về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phía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trước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như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thế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nào</a:t>
            </a:r>
            <a:r>
              <a:rPr lang="en-US" altLang="en-US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-20638" y="4338638"/>
            <a:ext cx="8824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c) Bé kim giây chạy lên trước hàng như thế nào?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65870" y="2538413"/>
            <a:ext cx="891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b) Anh kim phút đi như thế nào?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17463" y="1289050"/>
            <a:ext cx="8921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Bác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về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phía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li,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li.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23813" y="3257550"/>
            <a:ext cx="8915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Anh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đi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lầm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lì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-4763" y="4867275"/>
            <a:ext cx="84534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Bé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giây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lên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hàng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rất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nhanh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14288" y="1768475"/>
            <a:ext cx="9296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Bác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giờ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về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phía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cách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 smtClean="0">
                <a:solidFill>
                  <a:srgbClr val="0000FF"/>
                </a:solidFill>
              </a:rPr>
              <a:t>thận</a:t>
            </a:r>
            <a:r>
              <a:rPr lang="en-US" altLang="en-US" sz="3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trọng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11113" y="3786188"/>
            <a:ext cx="8915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</a:rPr>
              <a:t>- </a:t>
            </a:r>
            <a:r>
              <a:rPr lang="en-US" altLang="en-US" sz="3000" b="1" dirty="0" err="1">
                <a:solidFill>
                  <a:srgbClr val="0000FF"/>
                </a:solidFill>
              </a:rPr>
              <a:t>Anh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kim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phút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đi</a:t>
            </a:r>
            <a:r>
              <a:rPr lang="en-US" altLang="en-US" sz="3000" b="1" dirty="0">
                <a:solidFill>
                  <a:srgbClr val="0000FF"/>
                </a:solidFill>
              </a:rPr>
              <a:t> thong </a:t>
            </a:r>
            <a:r>
              <a:rPr lang="en-US" altLang="en-US" sz="3000" b="1" dirty="0" err="1">
                <a:solidFill>
                  <a:srgbClr val="0000FF"/>
                </a:solidFill>
              </a:rPr>
              <a:t>thả</a:t>
            </a:r>
            <a:r>
              <a:rPr lang="en-US" altLang="en-US" sz="3000" b="1" dirty="0">
                <a:solidFill>
                  <a:srgbClr val="0000FF"/>
                </a:solidFill>
              </a:rPr>
              <a:t>, </a:t>
            </a:r>
            <a:r>
              <a:rPr lang="en-US" altLang="en-US" sz="30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3000" b="1" dirty="0">
                <a:solidFill>
                  <a:srgbClr val="0000FF"/>
                </a:solidFill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0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-23813" y="5378450"/>
            <a:ext cx="9129713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900" b="1" dirty="0">
                <a:solidFill>
                  <a:srgbClr val="0000FF"/>
                </a:solidFill>
              </a:rPr>
              <a:t>- </a:t>
            </a:r>
            <a:r>
              <a:rPr lang="en-US" altLang="en-US" sz="2900" b="1" dirty="0" err="1">
                <a:solidFill>
                  <a:srgbClr val="0000FF"/>
                </a:solidFill>
              </a:rPr>
              <a:t>Bé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kim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giây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lên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hàng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một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cách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tinh</a:t>
            </a:r>
            <a:r>
              <a:rPr lang="en-US" altLang="en-US" sz="2900" b="1" dirty="0">
                <a:solidFill>
                  <a:srgbClr val="0000FF"/>
                </a:solidFill>
              </a:rPr>
              <a:t> </a:t>
            </a:r>
            <a:r>
              <a:rPr lang="en-US" altLang="en-US" sz="29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2900" b="1" dirty="0">
                <a:solidFill>
                  <a:srgbClr val="0000FF"/>
                </a:solidFill>
              </a:rPr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715000" y="1760718"/>
            <a:ext cx="2266951" cy="7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715000" y="2256504"/>
            <a:ext cx="3211513" cy="35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0400" y="3721208"/>
            <a:ext cx="449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90930" y="4312094"/>
            <a:ext cx="414807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690315" y="5386207"/>
            <a:ext cx="163044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48300" y="5927609"/>
            <a:ext cx="337892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2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67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9253" grpId="0"/>
      <p:bldP spid="9254" grpId="0"/>
      <p:bldP spid="9255" grpId="0"/>
      <p:bldP spid="9256" grpId="0"/>
      <p:bldP spid="9257" grpId="0"/>
      <p:bldP spid="9258" grpId="0"/>
      <p:bldP spid="9259" grpId="0"/>
      <p:bldP spid="9260" grpId="0"/>
      <p:bldP spid="92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25"/>
          <p:cNvSpPr txBox="1">
            <a:spLocks noChangeArrowheads="1"/>
          </p:cNvSpPr>
          <p:nvPr/>
        </p:nvSpPr>
        <p:spPr bwMode="auto">
          <a:xfrm>
            <a:off x="160361" y="1178209"/>
            <a:ext cx="9144000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a. </a:t>
            </a:r>
            <a:r>
              <a:rPr lang="en-US" altLang="en-US" sz="3200" dirty="0" err="1"/>
              <a:t>Trương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Vĩnh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Ký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hiểu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biết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rất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rộng</a:t>
            </a:r>
            <a:r>
              <a:rPr lang="en-US" altLang="en-US" sz="3200" b="1" i="1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b="1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b. Ê-</a:t>
            </a:r>
            <a:r>
              <a:rPr lang="en-US" altLang="en-US" sz="3200" dirty="0" err="1"/>
              <a:t>đi</a:t>
            </a:r>
            <a:r>
              <a:rPr lang="en-US" altLang="en-US" sz="3200" dirty="0"/>
              <a:t>-</a:t>
            </a:r>
            <a:r>
              <a:rPr lang="en-US" altLang="en-US" sz="3200" dirty="0" err="1"/>
              <a:t>xơn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việc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miệt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mài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suốt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ngày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đêm</a:t>
            </a:r>
            <a:r>
              <a:rPr lang="en-US" altLang="en-US" sz="32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c. </a:t>
            </a:r>
            <a:r>
              <a:rPr lang="en-US" altLang="en-US" sz="3200" dirty="0" err="1"/>
              <a:t>Hai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chị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em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thán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phục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nhìn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chú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Lý</a:t>
            </a:r>
            <a:r>
              <a:rPr lang="en-US" altLang="en-US" sz="32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dirty="0"/>
              <a:t>d</a:t>
            </a:r>
            <a:r>
              <a:rPr lang="en-US" altLang="en-US" sz="3200" dirty="0" smtClean="0"/>
              <a:t>. </a:t>
            </a:r>
            <a:r>
              <a:rPr lang="en-US" altLang="en-US" sz="3200" dirty="0" err="1" smtClean="0"/>
              <a:t>Tiếng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nhạc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nổi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lên</a:t>
            </a:r>
            <a:r>
              <a:rPr lang="en-US" altLang="en-US" sz="3200" dirty="0"/>
              <a:t> </a:t>
            </a:r>
            <a:r>
              <a:rPr lang="en-US" altLang="en-US" sz="3200" b="1" i="1" dirty="0" err="1"/>
              <a:t>réo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rắt</a:t>
            </a:r>
            <a:r>
              <a:rPr lang="en-US" altLang="en-US" sz="3200" b="1" i="1" dirty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altLang="en-US" sz="3200" b="1" i="1" dirty="0">
              <a:solidFill>
                <a:srgbClr val="FF0000"/>
              </a:solidFill>
            </a:endParaRP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57200" y="1751013"/>
            <a:ext cx="7181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latin typeface="TRSON_TV1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Trương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Vĩnh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Ký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hiểu</a:t>
            </a:r>
            <a:r>
              <a:rPr lang="en-US" altLang="en-US" sz="3200" b="1" i="1" dirty="0">
                <a:solidFill>
                  <a:srgbClr val="2327DD"/>
                </a:solidFill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</a:rPr>
              <a:t>biết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54025" y="2984500"/>
            <a:ext cx="601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Ê-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xơn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làm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việc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54025" y="4192588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Hai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chị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em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nhìn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chú</a:t>
            </a:r>
            <a:r>
              <a:rPr lang="en-US" altLang="en-US" sz="3200" b="1" i="1" dirty="0">
                <a:solidFill>
                  <a:srgbClr val="2327DD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2327DD"/>
                </a:solidFill>
                <a:cs typeface="Times New Roman" panose="02020603050405020304" pitchFamily="18" charset="0"/>
              </a:rPr>
              <a:t>Lý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như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thế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436563" y="5424488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2327DD"/>
                </a:solidFill>
                <a:cs typeface="Times New Roman" panose="02020603050405020304" pitchFamily="18" charset="0"/>
              </a:rPr>
              <a:t>- Tiếng nhạc nổi lên</a:t>
            </a:r>
            <a:r>
              <a:rPr lang="en-US" altLang="en-US" sz="3200" b="1" i="1">
                <a:solidFill>
                  <a:srgbClr val="FF3300"/>
                </a:solidFill>
                <a:cs typeface="Times New Roman" panose="02020603050405020304" pitchFamily="18" charset="0"/>
              </a:rPr>
              <a:t> như thế nào?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14300" y="179388"/>
            <a:ext cx="891540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600" b="1" u="sng" dirty="0" err="1"/>
              <a:t>Bài</a:t>
            </a:r>
            <a:r>
              <a:rPr lang="en-US" altLang="en-US" sz="3600" b="1" u="sng" dirty="0"/>
              <a:t> 3</a:t>
            </a:r>
            <a:r>
              <a:rPr lang="en-US" altLang="en-US" sz="3600" u="sng" dirty="0"/>
              <a:t>:</a:t>
            </a:r>
            <a:r>
              <a:rPr lang="en-US" altLang="en-US" sz="3600" dirty="0"/>
              <a:t> </a:t>
            </a:r>
            <a:r>
              <a:rPr lang="en-US" altLang="en-US" sz="3600" dirty="0" err="1"/>
              <a:t>Đặt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câu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hỏi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cho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bộ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phận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câu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được</a:t>
            </a:r>
            <a:r>
              <a:rPr lang="en-US" altLang="en-US" sz="3600" dirty="0"/>
              <a:t> </a:t>
            </a:r>
            <a:r>
              <a:rPr lang="en-US" altLang="en-US" sz="3600" b="1" i="1" dirty="0"/>
              <a:t>in </a:t>
            </a:r>
            <a:r>
              <a:rPr lang="en-US" altLang="en-US" sz="3600" b="1" i="1" dirty="0" err="1" smtClean="0"/>
              <a:t>đậm</a:t>
            </a:r>
            <a:endParaRPr lang="en-US" altLang="en-US" sz="3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90" grpId="0"/>
      <p:bldP spid="11291" grpId="0"/>
      <p:bldP spid="11292" grpId="0"/>
      <p:bldP spid="11293" grpId="0"/>
      <p:bldP spid="1127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3152103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 err="1">
                <a:solidFill>
                  <a:srgbClr val="0000CC"/>
                </a:solidFill>
              </a:rPr>
              <a:t>Trương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Vĩnh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Ký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hiểu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dirty="0" err="1">
                <a:solidFill>
                  <a:srgbClr val="0000CC"/>
                </a:solidFill>
              </a:rPr>
              <a:t>biết</a:t>
            </a:r>
            <a:r>
              <a:rPr lang="en-US" altLang="en-US" sz="3200" dirty="0">
                <a:solidFill>
                  <a:srgbClr val="0000CC"/>
                </a:solidFill>
              </a:rPr>
              <a:t> </a:t>
            </a:r>
            <a:r>
              <a:rPr lang="en-US" altLang="en-US" sz="3200" b="1" i="1" dirty="0" err="1">
                <a:solidFill>
                  <a:srgbClr val="0000CC"/>
                </a:solidFill>
              </a:rPr>
              <a:t>rất</a:t>
            </a:r>
            <a:r>
              <a:rPr lang="en-US" altLang="en-US" sz="3200" b="1" i="1" dirty="0">
                <a:solidFill>
                  <a:srgbClr val="0000CC"/>
                </a:solidFill>
              </a:rPr>
              <a:t> </a:t>
            </a:r>
            <a:r>
              <a:rPr lang="en-US" altLang="en-US" sz="3200" b="1" i="1" dirty="0" err="1">
                <a:solidFill>
                  <a:srgbClr val="0000CC"/>
                </a:solidFill>
              </a:rPr>
              <a:t>rộng</a:t>
            </a:r>
            <a:r>
              <a:rPr lang="en-US" altLang="en-US" sz="3200" b="1" i="1" dirty="0">
                <a:solidFill>
                  <a:srgbClr val="0000CC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9423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biệt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bộ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phận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trả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lời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câu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hỏi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Như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thế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nào</a:t>
            </a:r>
            <a:r>
              <a:rPr lang="en-US" sz="3200" b="1" i="1" dirty="0" smtClean="0">
                <a:solidFill>
                  <a:srgbClr val="FF0000"/>
                </a:solidFill>
              </a:rPr>
              <a:t>? </a:t>
            </a:r>
            <a:r>
              <a:rPr lang="en-US" sz="3200" dirty="0" err="1" smtClean="0">
                <a:solidFill>
                  <a:srgbClr val="FF0000"/>
                </a:solidFill>
              </a:rPr>
              <a:t>và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bộ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phận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trả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lời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câu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hỏi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Thế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nào</a:t>
            </a:r>
            <a:r>
              <a:rPr lang="en-US" sz="3200" b="1" i="1" dirty="0" smtClean="0">
                <a:solidFill>
                  <a:srgbClr val="FF0000"/>
                </a:solidFill>
              </a:rPr>
              <a:t>? </a:t>
            </a:r>
            <a:r>
              <a:rPr lang="en-US" sz="3200" dirty="0" smtClean="0">
                <a:solidFill>
                  <a:srgbClr val="FF0000"/>
                </a:solidFill>
              </a:rPr>
              <a:t>(</a:t>
            </a:r>
            <a:r>
              <a:rPr lang="en-US" sz="3200" dirty="0" err="1" smtClean="0">
                <a:solidFill>
                  <a:srgbClr val="FF0000"/>
                </a:solidFill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kiểu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câu</a:t>
            </a:r>
            <a:r>
              <a:rPr lang="en-US" sz="3200" dirty="0" smtClean="0">
                <a:solidFill>
                  <a:srgbClr val="FF0000"/>
                </a:solidFill>
              </a:rPr>
              <a:t> Ai </a:t>
            </a:r>
            <a:r>
              <a:rPr lang="en-US" sz="3200" dirty="0" err="1" smtClean="0">
                <a:solidFill>
                  <a:srgbClr val="FF0000"/>
                </a:solidFill>
              </a:rPr>
              <a:t>thế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nào</a:t>
            </a:r>
            <a:r>
              <a:rPr lang="en-US" sz="3200" dirty="0" smtClean="0">
                <a:solidFill>
                  <a:srgbClr val="FF0000"/>
                </a:solidFill>
              </a:rPr>
              <a:t>?)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643647" y="3228303"/>
            <a:ext cx="762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3710187"/>
            <a:ext cx="2438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19847" y="3685502"/>
            <a:ext cx="283335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19847" y="3761703"/>
            <a:ext cx="283335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91000" y="3832188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Thế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nào</a:t>
            </a:r>
            <a:r>
              <a:rPr lang="en-US" sz="2800" i="1" dirty="0" smtClean="0"/>
              <a:t> ?</a:t>
            </a:r>
            <a:endParaRPr lang="en-US" sz="28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3815015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Ai ?</a:t>
            </a:r>
            <a:endParaRPr lang="en-US" sz="2800" i="1" dirty="0"/>
          </a:p>
        </p:txBody>
      </p:sp>
      <p:sp>
        <p:nvSpPr>
          <p:cNvPr id="2" name="Oval 1"/>
          <p:cNvSpPr/>
          <p:nvPr/>
        </p:nvSpPr>
        <p:spPr>
          <a:xfrm>
            <a:off x="5181600" y="3044262"/>
            <a:ext cx="1676400" cy="9014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6046631" y="1908466"/>
            <a:ext cx="3021170" cy="914400"/>
          </a:xfrm>
          <a:prstGeom prst="wedgeEllipseCallout">
            <a:avLst>
              <a:gd name="adj1" fmla="val -45058"/>
              <a:gd name="adj2" fmla="val 7376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72289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4" grpId="0"/>
      <p:bldP spid="2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02" name="Group 11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01272727"/>
              </p:ext>
            </p:extLst>
          </p:nvPr>
        </p:nvGraphicFramePr>
        <p:xfrm>
          <a:off x="676275" y="34925"/>
          <a:ext cx="8391525" cy="2651143"/>
        </p:xfrm>
        <a:graphic>
          <a:graphicData uri="http://schemas.openxmlformats.org/drawingml/2006/table">
            <a:tbl>
              <a:tblPr/>
              <a:tblGrid>
                <a:gridCol w="1559487"/>
                <a:gridCol w="2599145"/>
                <a:gridCol w="4232893"/>
              </a:tblGrid>
              <a:tr h="38077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Sự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vật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được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nhân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</a:rPr>
                        <a:t>hóa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Times New Roman" pitchFamily="18" charset="0"/>
                        </a:rPr>
                        <a:t>Cách nhân hóa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7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Từ dùng để gọi sự vật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ngữ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dùng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để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miêu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tả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sự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vật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Times New Roman" pitchFamily="18" charset="0"/>
                        </a:rPr>
                        <a:t>Kim giờ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bác 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Thận trọng, nhích từng li, từng li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Times New Roman" pitchFamily="18" charset="0"/>
                        </a:rPr>
                        <a:t>Kim phút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anh 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Lầm lì, đi từng bước, từng bước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Times New Roman" pitchFamily="18" charset="0"/>
                        </a:rPr>
                        <a:t>Kim giây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bé 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Tinh nghịch,chạy vút lên trước hàng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Times New Roman" pitchFamily="18" charset="0"/>
                        </a:rPr>
                        <a:t>Cả ba kim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Cùng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tới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đích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, rung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một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hồi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chuông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vang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50" name="Rectangle 97"/>
          <p:cNvSpPr>
            <a:spLocks noChangeArrowheads="1"/>
          </p:cNvSpPr>
          <p:nvPr/>
        </p:nvSpPr>
        <p:spPr bwMode="auto">
          <a:xfrm>
            <a:off x="104775" y="34925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b="1"/>
              <a:t> </a:t>
            </a:r>
            <a:r>
              <a:rPr lang="en-US" altLang="en-US" sz="2400" b="1" u="sng"/>
              <a:t>Bài 1:</a:t>
            </a:r>
          </a:p>
        </p:txBody>
      </p:sp>
      <p:sp>
        <p:nvSpPr>
          <p:cNvPr id="30751" name="Text Box 100"/>
          <p:cNvSpPr txBox="1">
            <a:spLocks noChangeArrowheads="1"/>
          </p:cNvSpPr>
          <p:nvPr/>
        </p:nvSpPr>
        <p:spPr bwMode="auto">
          <a:xfrm>
            <a:off x="219075" y="2672687"/>
            <a:ext cx="5056188" cy="423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700" b="1">
                <a:solidFill>
                  <a:srgbClr val="6600FF"/>
                </a:solidFill>
              </a:rPr>
              <a:t>        </a:t>
            </a:r>
            <a:r>
              <a:rPr lang="en-US" altLang="en-US" sz="1800" b="1"/>
              <a:t>Dựa vào nội dung bài thơ trên, trả lời câu hỏi</a:t>
            </a:r>
          </a:p>
          <a:p>
            <a:pPr eaLnBrk="1" hangingPunct="1"/>
            <a:r>
              <a:rPr lang="en-US" altLang="en-US" sz="1800" b="1" i="1">
                <a:solidFill>
                  <a:srgbClr val="FF0066"/>
                </a:solidFill>
              </a:rPr>
              <a:t>-Bác kim giờ nhích về phía trước như thế nào?</a:t>
            </a:r>
          </a:p>
          <a:p>
            <a:r>
              <a:rPr lang="en-US" altLang="en-US" sz="1800" b="1">
                <a:solidFill>
                  <a:srgbClr val="0000CC"/>
                </a:solidFill>
              </a:rPr>
              <a:t>- Bác kim giờ nhích về phía trước một cách rất thận trọng.</a:t>
            </a:r>
          </a:p>
          <a:p>
            <a:r>
              <a:rPr lang="en-US" altLang="en-US" sz="1800" b="1">
                <a:solidFill>
                  <a:srgbClr val="0000CC"/>
                </a:solidFill>
              </a:rPr>
              <a:t>- Bác kim giờ nhích về phía trước từng li, từng li.</a:t>
            </a:r>
          </a:p>
          <a:p>
            <a:pPr eaLnBrk="1" hangingPunct="1">
              <a:buFontTx/>
              <a:buChar char="-"/>
            </a:pPr>
            <a:r>
              <a:rPr lang="en-US" altLang="en-US" sz="1800" b="1" i="1">
                <a:solidFill>
                  <a:srgbClr val="FF0066"/>
                </a:solidFill>
              </a:rPr>
              <a:t>Anh kim phút đi như thế nào?</a:t>
            </a:r>
          </a:p>
          <a:p>
            <a:r>
              <a:rPr lang="en-US" altLang="en-US" sz="1800" b="1">
                <a:solidFill>
                  <a:srgbClr val="0000CC"/>
                </a:solidFill>
              </a:rPr>
              <a:t>- Anh kim phút đi từng bước, từng bước.</a:t>
            </a:r>
          </a:p>
          <a:p>
            <a:r>
              <a:rPr lang="en-US" altLang="en-US" sz="1800" b="1">
                <a:solidFill>
                  <a:srgbClr val="0000CC"/>
                </a:solidFill>
              </a:rPr>
              <a:t>- Anh kim phút đi từng bước lầm lì về phía trước.</a:t>
            </a:r>
          </a:p>
          <a:p>
            <a:pPr eaLnBrk="1" hangingPunct="1"/>
            <a:r>
              <a:rPr lang="en-US" altLang="en-US" sz="1800" b="1">
                <a:solidFill>
                  <a:srgbClr val="009900"/>
                </a:solidFill>
              </a:rPr>
              <a:t>-</a:t>
            </a:r>
            <a:r>
              <a:rPr lang="en-US" altLang="en-US" sz="1800" b="1" i="1">
                <a:solidFill>
                  <a:srgbClr val="FF0066"/>
                </a:solidFill>
              </a:rPr>
              <a:t>Bé kim giây chạy lên trước hàng  hàng như thế nào?</a:t>
            </a:r>
          </a:p>
          <a:p>
            <a:r>
              <a:rPr lang="en-US" altLang="en-US" sz="1800" b="1">
                <a:solidFill>
                  <a:srgbClr val="0033CC"/>
                </a:solidFill>
              </a:rPr>
              <a:t>- Bé kim giây tinh nghịch chạy vút lên trước hàng.</a:t>
            </a:r>
          </a:p>
          <a:p>
            <a:r>
              <a:rPr lang="en-US" altLang="en-US" sz="1800" b="1">
                <a:solidFill>
                  <a:srgbClr val="0033CC"/>
                </a:solidFill>
              </a:rPr>
              <a:t>- Bé kim giây chạy vút một cái đã lên trước hàng.</a:t>
            </a:r>
          </a:p>
          <a:p>
            <a:r>
              <a:rPr lang="en-US" altLang="en-US" sz="1800" b="1">
                <a:solidFill>
                  <a:srgbClr val="0033CC"/>
                </a:solidFill>
              </a:rPr>
              <a:t>- Bé kim giây chạy lên trước hàng thật nhanh.</a:t>
            </a:r>
          </a:p>
          <a:p>
            <a:pPr eaLnBrk="1" hangingPunct="1"/>
            <a:endParaRPr lang="en-US" altLang="en-US" sz="1700" b="1">
              <a:solidFill>
                <a:srgbClr val="6600FF"/>
              </a:solidFill>
            </a:endParaRPr>
          </a:p>
        </p:txBody>
      </p:sp>
      <p:sp>
        <p:nvSpPr>
          <p:cNvPr id="30752" name="Rectangle 101"/>
          <p:cNvSpPr>
            <a:spLocks noChangeArrowheads="1"/>
          </p:cNvSpPr>
          <p:nvPr/>
        </p:nvSpPr>
        <p:spPr bwMode="auto">
          <a:xfrm>
            <a:off x="-9525" y="26670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 u="sng">
                <a:cs typeface="Times New Roman" panose="02020603050405020304" pitchFamily="18" charset="0"/>
              </a:rPr>
              <a:t>Bài 2:</a:t>
            </a:r>
            <a:endParaRPr lang="en-US" altLang="en-US" sz="1800" b="1" u="sng">
              <a:cs typeface="Times New Roman" panose="02020603050405020304" pitchFamily="18" charset="0"/>
            </a:endParaRPr>
          </a:p>
        </p:txBody>
      </p:sp>
      <p:sp>
        <p:nvSpPr>
          <p:cNvPr id="30753" name="Text Box 107"/>
          <p:cNvSpPr txBox="1">
            <a:spLocks noChangeArrowheads="1"/>
          </p:cNvSpPr>
          <p:nvPr/>
        </p:nvSpPr>
        <p:spPr bwMode="auto">
          <a:xfrm>
            <a:off x="5275263" y="2667000"/>
            <a:ext cx="3792537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400" b="1" u="sng"/>
              <a:t>Bài 3</a:t>
            </a:r>
            <a:r>
              <a:rPr lang="en-US" altLang="en-US" sz="2000" b="1"/>
              <a:t>: </a:t>
            </a:r>
            <a:r>
              <a:rPr lang="en-US" altLang="en-US" sz="1800" b="1"/>
              <a:t>Đặt câu hỏi cho bộ phận câu được in đậm (gạch dưới):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1800" b="1">
                <a:solidFill>
                  <a:srgbClr val="0033CC"/>
                </a:solidFill>
              </a:rPr>
              <a:t> Trương Vĩnh Ký hiểu biết rất rộng.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i="1">
                <a:solidFill>
                  <a:srgbClr val="FF0066"/>
                </a:solidFill>
              </a:rPr>
              <a:t>- Trương Vĩnh Ký hiểu biết như thế nào?</a:t>
            </a:r>
            <a:endParaRPr lang="en-US" altLang="en-US" sz="1800" b="1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1800" b="1">
                <a:solidFill>
                  <a:srgbClr val="0033CC"/>
                </a:solidFill>
              </a:rPr>
              <a:t> Ê-đi- xơn làm việc miệt mài suốt ngày đêm.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i="1">
                <a:solidFill>
                  <a:srgbClr val="FF0066"/>
                </a:solidFill>
              </a:rPr>
              <a:t>- Ê- đi- xơn làm việc như thế nào?</a:t>
            </a:r>
            <a:endParaRPr lang="en-US" altLang="en-US" sz="1800" b="1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1800" b="1">
                <a:solidFill>
                  <a:srgbClr val="0033CC"/>
                </a:solidFill>
              </a:rPr>
              <a:t> Hai chị em thán phục nhìn chú Lý.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i="1">
                <a:solidFill>
                  <a:srgbClr val="FF0066"/>
                </a:solidFill>
              </a:rPr>
              <a:t>- Hai chị em nhìn chú Lý như thế nào?</a:t>
            </a:r>
            <a:endParaRPr lang="en-US" altLang="en-US" sz="1800" b="1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1800" b="1">
                <a:solidFill>
                  <a:srgbClr val="0033CC"/>
                </a:solidFill>
              </a:rPr>
              <a:t>Tiếng nhạc nổi lên réo rắt</a:t>
            </a:r>
            <a:r>
              <a:rPr lang="en-US" altLang="en-US" sz="1800" b="1" i="1">
                <a:solidFill>
                  <a:srgbClr val="0033CC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i="1">
                <a:solidFill>
                  <a:srgbClr val="FF0066"/>
                </a:solidFill>
              </a:rPr>
              <a:t>- Tiếng nhạc nổi lên như thế nào?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-38636"/>
            <a:ext cx="9144000" cy="6896636"/>
            <a:chOff x="8" y="0"/>
            <a:chExt cx="5760" cy="4320"/>
          </a:xfrm>
        </p:grpSpPr>
        <p:pic>
          <p:nvPicPr>
            <p:cNvPr id="4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7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Rectangle 1"/>
          <p:cNvSpPr/>
          <p:nvPr/>
        </p:nvSpPr>
        <p:spPr>
          <a:xfrm>
            <a:off x="840750" y="1295400"/>
            <a:ext cx="594105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600" b="1" kern="1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.VnTime"/>
              </a:rPr>
              <a:t>Ai nhanh hơn ?</a:t>
            </a:r>
            <a:endParaRPr lang="en-US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2" descr="Bemu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7783" y="5585446"/>
            <a:ext cx="198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Bemu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9300" y="5667783"/>
            <a:ext cx="19050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3276600" y="2640380"/>
            <a:ext cx="1905000" cy="1905000"/>
          </a:xfrm>
          <a:prstGeom prst="star32">
            <a:avLst>
              <a:gd name="adj" fmla="val 4167"/>
            </a:avLst>
          </a:prstGeom>
          <a:solidFill>
            <a:srgbClr val="33CC33"/>
          </a:solidFill>
          <a:ln w="28575" algn="ctr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OURGL_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7800" y="0"/>
            <a:ext cx="134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AutoShape 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04800" y="4953000"/>
            <a:ext cx="2133600" cy="1905000"/>
          </a:xfrm>
          <a:prstGeom prst="sun">
            <a:avLst>
              <a:gd name="adj" fmla="val 25000"/>
            </a:avLst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28600" y="493713"/>
            <a:ext cx="8153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i="1">
                <a:solidFill>
                  <a:srgbClr val="FF0000"/>
                </a:solidFill>
                <a:latin typeface="Arial" panose="020B0604020202020204" pitchFamily="34" charset="0"/>
              </a:rPr>
              <a:t>     Chọn câu hỏi cho bộ phận gạch chân trong câu sau :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04800" y="1681163"/>
            <a:ext cx="7620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 smtClean="0">
                <a:latin typeface="Arial" panose="020B0604020202020204" pitchFamily="34" charset="0"/>
              </a:rPr>
              <a:t>Đàn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voi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bước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đi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đủng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đỉnh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trong</a:t>
            </a:r>
            <a:r>
              <a:rPr lang="en-US" altLang="en-US" sz="3200" dirty="0" smtClean="0"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</a:rPr>
              <a:t>rừng</a:t>
            </a:r>
            <a:r>
              <a:rPr lang="en-US" altLang="en-US" sz="3200" dirty="0" smtClean="0">
                <a:latin typeface="Arial" panose="020B0604020202020204" pitchFamily="34" charset="0"/>
              </a:rPr>
              <a:t>.</a:t>
            </a:r>
            <a:endParaRPr lang="en-US" altLang="en-US" sz="3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3200" dirty="0">
              <a:latin typeface="Arial" panose="020B0604020202020204" pitchFamily="34" charset="0"/>
            </a:endParaRP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3427927" y="2166937"/>
            <a:ext cx="1780504" cy="31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429000" y="2932113"/>
            <a:ext cx="2667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rgbClr val="6600FF"/>
                </a:solidFill>
                <a:latin typeface="Arial" panose="020B0604020202020204" pitchFamily="34" charset="0"/>
              </a:rPr>
              <a:t>a. </a:t>
            </a:r>
            <a:r>
              <a:rPr lang="en-US" altLang="en-US" sz="3600" dirty="0" err="1" smtClean="0">
                <a:solidFill>
                  <a:srgbClr val="6600FF"/>
                </a:solidFill>
                <a:latin typeface="Arial" panose="020B0604020202020204" pitchFamily="34" charset="0"/>
              </a:rPr>
              <a:t>thế</a:t>
            </a:r>
            <a:r>
              <a:rPr lang="en-US" altLang="en-US" sz="3600" dirty="0" smtClean="0">
                <a:solidFill>
                  <a:srgbClr val="66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6600FF"/>
                </a:solidFill>
                <a:latin typeface="Arial" panose="020B0604020202020204" pitchFamily="34" charset="0"/>
              </a:rPr>
              <a:t>nào</a:t>
            </a:r>
            <a:r>
              <a:rPr lang="en-US" altLang="en-US" sz="3600" dirty="0">
                <a:solidFill>
                  <a:srgbClr val="6600FF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479800" y="3519488"/>
            <a:ext cx="3048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6600FF"/>
                </a:solidFill>
                <a:latin typeface="Arial" panose="020B0604020202020204" pitchFamily="34" charset="0"/>
              </a:rPr>
              <a:t>b. để làm gì?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479800" y="4114800"/>
            <a:ext cx="414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6600FF"/>
                </a:solidFill>
                <a:latin typeface="Arial" panose="020B0604020202020204" pitchFamily="34" charset="0"/>
              </a:rPr>
              <a:t>c. như thế nào?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6" grpId="0"/>
      <p:bldP spid="27657" grpId="0"/>
      <p:bldP spid="276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OURGL_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7800" y="0"/>
            <a:ext cx="134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52400" y="1827213"/>
            <a:ext cx="86106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Bộ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phận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câu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trả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lời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cho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câu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hỏi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</a:t>
            </a:r>
            <a:r>
              <a:rPr lang="en-US" sz="3600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Như</a:t>
            </a:r>
            <a:r>
              <a:rPr lang="en-US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thế</a:t>
            </a:r>
            <a:r>
              <a:rPr lang="en-US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nào</a:t>
            </a:r>
            <a:r>
              <a:rPr lang="en-US" sz="3600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?”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cần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điền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vào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chỗ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chấm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là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: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57200" y="838200"/>
            <a:ext cx="6781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  <a:latin typeface="Arial" panose="020B0604020202020204" pitchFamily="34" charset="0"/>
              </a:rPr>
              <a:t>- Ê-đi-xơn là một nhà bác học…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971800" y="3397250"/>
            <a:ext cx="2514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6600FF"/>
                </a:solidFill>
                <a:latin typeface="Arial" panose="020B0604020202020204" pitchFamily="34" charset="0"/>
              </a:rPr>
              <a:t>a.nổi tiếng 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035300" y="499745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6600FF"/>
                </a:solidFill>
                <a:latin typeface="Arial" panose="020B0604020202020204" pitchFamily="34" charset="0"/>
              </a:rPr>
              <a:t>c. để làm giàu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806700" y="419735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6600FF"/>
                </a:solidFill>
                <a:latin typeface="Arial" panose="020B0604020202020204" pitchFamily="34" charset="0"/>
              </a:rPr>
              <a:t>  b. rất nổi tiếng</a:t>
            </a:r>
          </a:p>
        </p:txBody>
      </p:sp>
      <p:sp>
        <p:nvSpPr>
          <p:cNvPr id="2868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62000" y="4343400"/>
            <a:ext cx="1752600" cy="1828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4800">
              <a:latin typeface=".VnTime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3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8" grpId="0"/>
      <p:bldP spid="2867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OURGL_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7800" y="0"/>
            <a:ext cx="134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6563" y="381000"/>
            <a:ext cx="741203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Điền</a:t>
            </a:r>
            <a:r>
              <a:rPr lang="en-US" sz="3200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từ</a:t>
            </a:r>
            <a:r>
              <a:rPr lang="en-US" sz="3200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thích</a:t>
            </a:r>
            <a:r>
              <a:rPr lang="en-US" sz="3200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hợp</a:t>
            </a:r>
            <a:r>
              <a:rPr lang="en-US" sz="3200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i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vào</a:t>
            </a:r>
            <a:r>
              <a:rPr lang="en-US" sz="3200" i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i="1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chỗ</a:t>
            </a:r>
            <a:r>
              <a:rPr lang="en-US" sz="3200" i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chấm để có hình ảnh nhân hóa</a:t>
            </a:r>
            <a:r>
              <a:rPr lang="en-US" sz="320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85800" y="1585913"/>
            <a:ext cx="71628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Tôi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là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...........</a:t>
            </a:r>
          </a:p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Quanh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năm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tôi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bảo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vệ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Những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bạn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cây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trong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vườn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Những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bạn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cây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dễ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thương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</a:t>
            </a:r>
          </a:p>
          <a:p>
            <a:pPr eaLnBrk="1" hangingPunct="1">
              <a:defRPr/>
            </a:pP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Hiền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lành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và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chăm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chỉ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238375" y="4427538"/>
            <a:ext cx="2255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6600FF"/>
                </a:solidFill>
                <a:latin typeface="Arial" panose="020B0604020202020204" pitchFamily="34" charset="0"/>
              </a:rPr>
              <a:t>a. hàng rào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86000" y="5097463"/>
            <a:ext cx="2895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6600FF"/>
                </a:solidFill>
                <a:latin typeface="Arial" panose="020B0604020202020204" pitchFamily="34" charset="0"/>
              </a:rPr>
              <a:t>b. ngôi nhà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86000" y="5618163"/>
            <a:ext cx="1798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6600FF"/>
                </a:solidFill>
                <a:latin typeface="Arial" panose="020B0604020202020204" pitchFamily="34" charset="0"/>
              </a:rPr>
              <a:t>c. bầu trời</a:t>
            </a:r>
          </a:p>
        </p:txBody>
      </p:sp>
      <p:sp>
        <p:nvSpPr>
          <p:cNvPr id="29704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81000" y="5181600"/>
            <a:ext cx="1447800" cy="1447800"/>
          </a:xfrm>
          <a:prstGeom prst="smileyFace">
            <a:avLst>
              <a:gd name="adj" fmla="val 4653"/>
            </a:avLst>
          </a:prstGeom>
          <a:solidFill>
            <a:srgbClr val="FFCCFF"/>
          </a:solidFill>
          <a:ln w="9525">
            <a:solidFill>
              <a:srgbClr val="FF505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vi-VN" altLang="en-US" sz="1800">
              <a:solidFill>
                <a:srgbClr val="FF505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2" grpId="0"/>
      <p:bldP spid="29703" grpId="0"/>
      <p:bldP spid="297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1322388"/>
            <a:ext cx="6172200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1350" smtClean="0"/>
          </a:p>
        </p:txBody>
      </p:sp>
      <p:sp>
        <p:nvSpPr>
          <p:cNvPr id="4108" name="WordArt 12"/>
          <p:cNvSpPr>
            <a:spLocks noChangeArrowheads="1" noChangeShapeType="1" noTextEdit="1"/>
          </p:cNvSpPr>
          <p:nvPr/>
        </p:nvSpPr>
        <p:spPr bwMode="auto">
          <a:xfrm>
            <a:off x="1524000" y="685800"/>
            <a:ext cx="25146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KIỂM TRA BÀI CŨ: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865188" y="1258888"/>
            <a:ext cx="7593012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cs typeface="Times New Roman" panose="02020603050405020304" pitchFamily="18" charset="0"/>
              </a:rPr>
              <a:t>H: </a:t>
            </a:r>
            <a:r>
              <a:rPr lang="en-US" altLang="en-US" sz="3200" b="1">
                <a:solidFill>
                  <a:srgbClr val="FF0000"/>
                </a:solidFill>
              </a:rPr>
              <a:t>Hãy nêu một số từ ngữ chỉ trí thức?</a:t>
            </a:r>
          </a:p>
          <a:p>
            <a:pPr>
              <a:spcBef>
                <a:spcPct val="50000"/>
              </a:spcBef>
            </a:pPr>
            <a:endParaRPr lang="en-US" altLang="en-US" sz="2400" b="1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788988" y="1778000"/>
            <a:ext cx="7620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</a:rPr>
              <a:t>- Bác sĩ, kĩ sư, dược sĩ, thầy giáo, cô giáo, nhà văn, nhà thơ, nhà bác học, nhà nghiên cứu, nhà thông thái,…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90575" y="3228975"/>
            <a:ext cx="7848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cs typeface="Times New Roman" panose="02020603050405020304" pitchFamily="18" charset="0"/>
              </a:rPr>
              <a:t>H: </a:t>
            </a:r>
            <a:r>
              <a:rPr lang="en-US" altLang="en-US" sz="3200" b="1">
                <a:solidFill>
                  <a:srgbClr val="FF0000"/>
                </a:solidFill>
              </a:rPr>
              <a:t>Hãy nêu một số từ ngữ chỉ hoạt động của trí thức?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88988" y="4225925"/>
            <a:ext cx="774541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cs typeface="Times New Roman" panose="02020603050405020304" pitchFamily="18" charset="0"/>
              </a:rPr>
              <a:t>- Chữa bệnh, chế thuốc chữa bệnh, thiết kế nhà cửa, cầu cống, chế tạo máy móc, dạy học, sáng tác, nghiên cứu khoa học, …</a:t>
            </a:r>
            <a:endParaRPr lang="en-US" altLang="en-US" sz="3200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nimBg="1"/>
      <p:bldP spid="4109" grpId="0"/>
      <p:bldP spid="4110" grpId="0"/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" y="1676400"/>
            <a:ext cx="85344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Tớ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sinh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từ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biển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từ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sông</a:t>
            </a:r>
            <a:endParaRPr lang="en-US" sz="3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Bay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lên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lơ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lửng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mênh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mông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lưng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trời</a:t>
            </a:r>
            <a:endParaRPr lang="en-US" sz="3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Cõi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tiên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thơ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thẩn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rong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chơi</a:t>
            </a:r>
            <a:endParaRPr lang="en-US" sz="3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Gặp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miền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giá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rét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lại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rơi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xuống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trần</a:t>
            </a:r>
            <a:r>
              <a:rPr lang="en-US" sz="3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.</a:t>
            </a:r>
          </a:p>
          <a:p>
            <a:pPr algn="ctr" eaLnBrk="1" hangingPunct="1"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en-US" sz="3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36867" name="Picture 3" descr="HOURGL_1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97800" y="0"/>
            <a:ext cx="134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057400" y="4235450"/>
            <a:ext cx="2667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6600FF"/>
                </a:solidFill>
                <a:latin typeface="Arial" panose="020B0604020202020204" pitchFamily="34" charset="0"/>
              </a:rPr>
              <a:t>a. Làn gió 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133600" y="4800600"/>
            <a:ext cx="2819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6600FF"/>
                </a:solidFill>
                <a:latin typeface="Arial" panose="020B0604020202020204" pitchFamily="34" charset="0"/>
              </a:rPr>
              <a:t>b. Tia</a:t>
            </a:r>
            <a:r>
              <a:rPr lang="en-US" altLang="en-US" sz="4000">
                <a:solidFill>
                  <a:srgbClr val="66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>
                <a:solidFill>
                  <a:srgbClr val="6600FF"/>
                </a:solidFill>
                <a:latin typeface="Arial" panose="020B0604020202020204" pitchFamily="34" charset="0"/>
              </a:rPr>
              <a:t>nắng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133600" y="5486400"/>
            <a:ext cx="2597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6600FF"/>
                </a:solidFill>
                <a:latin typeface="Arial" panose="020B0604020202020204" pitchFamily="34" charset="0"/>
              </a:rPr>
              <a:t>c. Giọt mưa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743200" y="476250"/>
            <a:ext cx="3352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Tớ là ai?</a:t>
            </a:r>
          </a:p>
        </p:txBody>
      </p:sp>
      <p:sp>
        <p:nvSpPr>
          <p:cNvPr id="30728" name="Music">
            <a:hlinkClick r:id="rId5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0" y="152400"/>
            <a:ext cx="1447800" cy="15049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5 w 21600"/>
              <a:gd name="T16" fmla="*/ 923 h 21600"/>
              <a:gd name="T17" fmla="*/ 20935 w 21600"/>
              <a:gd name="T18" fmla="*/ 5354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  <p:bldP spid="30726" grpId="0"/>
      <p:bldP spid="307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uk-UA" altLang="en-US">
              <a:latin typeface=".VnTime" panose="020B7200000000000000" pitchFamily="34" charset="0"/>
            </a:endParaRPr>
          </a:p>
        </p:txBody>
      </p:sp>
      <p:sp>
        <p:nvSpPr>
          <p:cNvPr id="38915" name="WordArt 5"/>
          <p:cNvSpPr>
            <a:spLocks noChangeArrowheads="1" noChangeShapeType="1" noTextEdit="1"/>
          </p:cNvSpPr>
          <p:nvPr/>
        </p:nvSpPr>
        <p:spPr bwMode="auto">
          <a:xfrm>
            <a:off x="609600" y="1600200"/>
            <a:ext cx="7967663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Chúc các em chăm ngoan, học tốt !</a:t>
            </a:r>
          </a:p>
        </p:txBody>
      </p:sp>
      <p:sp>
        <p:nvSpPr>
          <p:cNvPr id="38916" name="Rectangle 6"/>
          <p:cNvSpPr>
            <a:spLocks noChangeArrowheads="1"/>
          </p:cNvSpPr>
          <p:nvPr/>
        </p:nvSpPr>
        <p:spPr bwMode="auto">
          <a:xfrm>
            <a:off x="0" y="5002213"/>
            <a:ext cx="9144000" cy="1855787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uk-UA" altLang="en-US">
              <a:latin typeface=".VnTime" panose="020B7200000000000000" pitchFamily="34" charset="0"/>
            </a:endParaRPr>
          </a:p>
        </p:txBody>
      </p:sp>
      <p:pic>
        <p:nvPicPr>
          <p:cNvPr id="38917" name="Picture 7" descr="FIREWRK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76600"/>
            <a:ext cx="3698875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10" descr="peace_dove_olive_branch_hg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3048000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14400" y="-228600"/>
            <a:ext cx="6172200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1350" smtClean="0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28600" y="139041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Thế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nào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là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nhân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hóa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? </a:t>
            </a:r>
            <a:r>
              <a:rPr lang="en-US" altLang="en-US" sz="3200" b="1" dirty="0" err="1" smtClean="0">
                <a:solidFill>
                  <a:srgbClr val="FF0000"/>
                </a:solidFill>
              </a:rPr>
              <a:t>Hãy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</a:rPr>
              <a:t>chọn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</a:rPr>
              <a:t>đáp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</a:rPr>
              <a:t>án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</a:rPr>
              <a:t>em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</a:rPr>
              <a:t>cho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</a:rPr>
              <a:t>là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</a:rPr>
              <a:t>đúng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57200" y="1828800"/>
            <a:ext cx="86868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algn="just" eaLnBrk="1" hangingPunct="1">
              <a:spcBef>
                <a:spcPct val="50000"/>
              </a:spcBef>
              <a:buAutoNum type="alphaUcPeriod"/>
            </a:pPr>
            <a:r>
              <a:rPr lang="en-US" altLang="en-US" sz="3200" b="1" dirty="0" err="1" smtClean="0">
                <a:solidFill>
                  <a:srgbClr val="000000"/>
                </a:solidFill>
              </a:rPr>
              <a:t>Nhân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hoá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là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gọi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sự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vật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bằng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những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từ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ngữ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vốn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để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gọi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và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tả</a:t>
            </a:r>
            <a:r>
              <a:rPr lang="en-US" altLang="en-US" sz="3200" b="1" dirty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</a:rPr>
              <a:t>người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.</a:t>
            </a:r>
          </a:p>
          <a:p>
            <a:pPr marL="514350" indent="-514350" algn="just" eaLnBrk="1" hangingPunct="1">
              <a:spcBef>
                <a:spcPct val="50000"/>
              </a:spcBef>
              <a:buAutoNum type="alphaUcPeriod"/>
            </a:pPr>
            <a:r>
              <a:rPr lang="en-US" altLang="en-US" sz="3200" b="1" dirty="0" err="1" smtClean="0">
                <a:solidFill>
                  <a:srgbClr val="000000"/>
                </a:solidFill>
              </a:rPr>
              <a:t>Nhân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hóa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là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so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sánh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sự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vật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với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một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sự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vật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khác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có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đặc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điểm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giống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nhau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để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làm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nổi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bật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sự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vật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đã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00"/>
                </a:solidFill>
              </a:rPr>
              <a:t>cho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.</a:t>
            </a:r>
            <a:endParaRPr lang="en-US" altLang="en-US" sz="3200" b="1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86366" y="1828800"/>
            <a:ext cx="685800" cy="6801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/>
      <p:bldP spid="4110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1042988"/>
            <a:ext cx="6172200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1350" smtClean="0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0" y="495300"/>
            <a:ext cx="86868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</a:rPr>
              <a:t>- 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Trong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các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ý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dưới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đây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, ý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nào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thể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hiện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cách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nhân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hóa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?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19100" y="1905000"/>
            <a:ext cx="7848600" cy="31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err="1" smtClean="0">
                <a:solidFill>
                  <a:srgbClr val="0033CC"/>
                </a:solidFill>
              </a:rPr>
              <a:t>Gọi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sự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vật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bằng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từ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dung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để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gọi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Tả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vật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bằng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từ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tả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đặc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điểm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</a:rPr>
              <a:t>hoạt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động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của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người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err="1" smtClean="0">
                <a:solidFill>
                  <a:srgbClr val="0033CC"/>
                </a:solidFill>
              </a:rPr>
              <a:t>Trò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chuyện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với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sự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vật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như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trò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chuyện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với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spcBef>
                <a:spcPct val="50000"/>
              </a:spcBef>
              <a:buAutoNum type="alphaUcPeriod"/>
            </a:pPr>
            <a:r>
              <a:rPr lang="en-US" altLang="en-US" sz="3200" b="1" dirty="0" err="1" smtClean="0">
                <a:solidFill>
                  <a:srgbClr val="0033CC"/>
                </a:solidFill>
              </a:rPr>
              <a:t>Cả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3 ý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trên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.</a:t>
            </a:r>
            <a:endParaRPr lang="en-US" altLang="en-US" sz="3200" b="1" dirty="0">
              <a:solidFill>
                <a:srgbClr val="0033CC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304800" y="4434625"/>
            <a:ext cx="685800" cy="68012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/>
      <p:bldP spid="4110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339010"/>
            <a:ext cx="8229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en-US" sz="4000" b="1" dirty="0" err="1">
                <a:solidFill>
                  <a:srgbClr val="FF0000"/>
                </a:solidFill>
              </a:rPr>
              <a:t>Nhân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hoá</a:t>
            </a:r>
            <a:r>
              <a:rPr lang="en-US" altLang="en-US" sz="4000" b="1" dirty="0">
                <a:solidFill>
                  <a:srgbClr val="FF0000"/>
                </a:solidFill>
              </a:rPr>
              <a:t>. </a:t>
            </a:r>
            <a:r>
              <a:rPr lang="en-US" altLang="en-US" sz="4000" b="1" dirty="0" err="1">
                <a:solidFill>
                  <a:srgbClr val="FF0000"/>
                </a:solidFill>
              </a:rPr>
              <a:t>Ôn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tập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cách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</a:rPr>
              <a:t>đặt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r>
              <a:rPr lang="en-US" altLang="en-US" sz="4000" b="1" dirty="0" err="1" smtClean="0">
                <a:solidFill>
                  <a:srgbClr val="FF0000"/>
                </a:solidFill>
              </a:rPr>
              <a:t>và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trả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lời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câu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hỏi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Như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thế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nào</a:t>
            </a:r>
            <a:r>
              <a:rPr lang="en-US" altLang="en-US" sz="4000" b="1" dirty="0">
                <a:solidFill>
                  <a:srgbClr val="FF0000"/>
                </a:solidFill>
              </a:rPr>
              <a:t>?</a:t>
            </a:r>
            <a:endParaRPr lang="en-US" altLang="en-US" sz="4000" b="1" dirty="0">
              <a:solidFill>
                <a:srgbClr val="6600FF"/>
              </a:solidFill>
            </a:endParaRPr>
          </a:p>
          <a:p>
            <a:pPr algn="ctr">
              <a:defRPr/>
            </a:pPr>
            <a:endParaRPr lang="en-US" sz="44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524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Thứ</a:t>
            </a:r>
            <a:r>
              <a:rPr lang="en-US" sz="3200" dirty="0" smtClean="0"/>
              <a:t> </a:t>
            </a:r>
            <a:r>
              <a:rPr lang="en-US" sz="3200" dirty="0" err="1" smtClean="0"/>
              <a:t>năm</a:t>
            </a:r>
            <a:r>
              <a:rPr lang="en-US" sz="3200" dirty="0" smtClean="0"/>
              <a:t> </a:t>
            </a:r>
            <a:r>
              <a:rPr lang="en-US" sz="3200" dirty="0" err="1" smtClean="0"/>
              <a:t>ngày</a:t>
            </a:r>
            <a:r>
              <a:rPr lang="en-US" sz="3200" dirty="0" smtClean="0"/>
              <a:t> 16 </a:t>
            </a:r>
            <a:r>
              <a:rPr lang="en-US" sz="3200" dirty="0" err="1" smtClean="0"/>
              <a:t>tháng</a:t>
            </a:r>
            <a:r>
              <a:rPr lang="en-US" sz="3200" dirty="0" smtClean="0"/>
              <a:t> 4 </a:t>
            </a:r>
            <a:r>
              <a:rPr lang="en-US" sz="3200" dirty="0" err="1" smtClean="0"/>
              <a:t>năm</a:t>
            </a:r>
            <a:r>
              <a:rPr lang="en-US" sz="3200" dirty="0" smtClean="0"/>
              <a:t> 2020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737175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 smtClean="0">
                <a:solidFill>
                  <a:srgbClr val="000099"/>
                </a:solidFill>
              </a:rPr>
              <a:t>Luyện</a:t>
            </a:r>
            <a:r>
              <a:rPr lang="en-US" sz="3200" u="sng" dirty="0" smtClean="0">
                <a:solidFill>
                  <a:srgbClr val="000099"/>
                </a:solidFill>
              </a:rPr>
              <a:t> </a:t>
            </a:r>
            <a:r>
              <a:rPr lang="en-US" sz="3200" u="sng" dirty="0" err="1" smtClean="0">
                <a:solidFill>
                  <a:srgbClr val="000099"/>
                </a:solidFill>
              </a:rPr>
              <a:t>từ</a:t>
            </a:r>
            <a:r>
              <a:rPr lang="en-US" sz="3200" u="sng" dirty="0" smtClean="0">
                <a:solidFill>
                  <a:srgbClr val="000099"/>
                </a:solidFill>
              </a:rPr>
              <a:t> </a:t>
            </a:r>
            <a:r>
              <a:rPr lang="en-US" sz="3200" u="sng" dirty="0" err="1" smtClean="0">
                <a:solidFill>
                  <a:srgbClr val="000099"/>
                </a:solidFill>
              </a:rPr>
              <a:t>và</a:t>
            </a:r>
            <a:r>
              <a:rPr lang="en-US" sz="3200" u="sng" dirty="0" smtClean="0">
                <a:solidFill>
                  <a:srgbClr val="000099"/>
                </a:solidFill>
              </a:rPr>
              <a:t> </a:t>
            </a:r>
            <a:r>
              <a:rPr lang="en-US" sz="3200" u="sng" dirty="0" err="1" smtClean="0">
                <a:solidFill>
                  <a:srgbClr val="000099"/>
                </a:solidFill>
              </a:rPr>
              <a:t>câu</a:t>
            </a:r>
            <a:endParaRPr lang="en-US" sz="3200" u="sng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6200" y="-230188"/>
            <a:ext cx="8382000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2400" b="1">
              <a:solidFill>
                <a:srgbClr val="66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3600" b="1" i="1" u="sng">
                <a:solidFill>
                  <a:srgbClr val="2327DD"/>
                </a:solidFill>
              </a:rPr>
              <a:t>Bài 1:</a:t>
            </a:r>
            <a:r>
              <a:rPr lang="en-US" altLang="en-US" sz="3600" b="1" i="1">
                <a:solidFill>
                  <a:srgbClr val="2327DD"/>
                </a:solidFill>
              </a:rPr>
              <a:t> Đọc bài thơ sau và trả lời câu hỏi :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1382713" y="1143000"/>
            <a:ext cx="3849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Đồng hồ báo thức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28600" y="1905000"/>
            <a:ext cx="61722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Bác kim giờ thận trọng          Nhích từng li, từng li                 Anh kim phút lầm lì                     Đi từng bước, từng bước.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4267200" y="632829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Hoài</a:t>
            </a:r>
            <a:r>
              <a:rPr lang="en-US" altLang="en-US" sz="24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FF3300"/>
                </a:solidFill>
                <a:cs typeface="Times New Roman" panose="02020603050405020304" pitchFamily="18" charset="0"/>
              </a:rPr>
              <a:t>Khánh</a:t>
            </a:r>
            <a:endParaRPr lang="en-US" altLang="en-US" sz="2400" b="1" i="1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06388" y="4267200"/>
            <a:ext cx="518001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</a:rPr>
              <a:t>Bé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giây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tinh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nghịch</a:t>
            </a:r>
            <a:r>
              <a:rPr lang="en-US" altLang="en-US" sz="3200" b="1" dirty="0">
                <a:solidFill>
                  <a:srgbClr val="0000FF"/>
                </a:solidFill>
              </a:rPr>
              <a:t>      </a:t>
            </a:r>
            <a:r>
              <a:rPr lang="en-US" altLang="en-US" sz="3200" b="1" dirty="0" err="1">
                <a:solidFill>
                  <a:srgbClr val="0000FF"/>
                </a:solidFill>
              </a:rPr>
              <a:t>Chạy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vút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lên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trước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</a:rPr>
              <a:t>          Ba </a:t>
            </a:r>
            <a:r>
              <a:rPr lang="en-US" altLang="en-US" sz="3200" b="1" dirty="0" err="1">
                <a:solidFill>
                  <a:srgbClr val="0000FF"/>
                </a:solidFill>
              </a:rPr>
              <a:t>kim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cùng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tới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đích</a:t>
            </a:r>
            <a:r>
              <a:rPr lang="en-US" altLang="en-US" sz="3200" b="1" dirty="0">
                <a:solidFill>
                  <a:srgbClr val="0000FF"/>
                </a:solidFill>
              </a:rPr>
              <a:t>           Rung </a:t>
            </a:r>
            <a:r>
              <a:rPr lang="en-US" altLang="en-US" sz="32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hồi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chuông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vang</a:t>
            </a:r>
            <a:r>
              <a:rPr lang="en-US" altLang="en-US" sz="3200" b="1" dirty="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2253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48300" y="2222500"/>
            <a:ext cx="3386138" cy="338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" grpId="0"/>
      <p:bldP spid="17429" grpId="0"/>
      <p:bldP spid="17430" grpId="0"/>
      <p:bldP spid="17432" grpId="0"/>
      <p:bldP spid="174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8"/>
          <p:cNvSpPr txBox="1">
            <a:spLocks noChangeArrowheads="1"/>
          </p:cNvSpPr>
          <p:nvPr/>
        </p:nvSpPr>
        <p:spPr bwMode="auto">
          <a:xfrm>
            <a:off x="228600" y="522288"/>
            <a:ext cx="84201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i="1" u="sng">
                <a:solidFill>
                  <a:srgbClr val="2327DD"/>
                </a:solidFill>
              </a:rPr>
              <a:t>Bài 1:</a:t>
            </a:r>
            <a:r>
              <a:rPr lang="en-US" altLang="en-US" sz="3600" b="1" i="1">
                <a:solidFill>
                  <a:srgbClr val="2327DD"/>
                </a:solidFill>
              </a:rPr>
              <a:t> Đọc bài thơ sau và trả lời câu hỏi :</a:t>
            </a:r>
          </a:p>
        </p:txBody>
      </p:sp>
      <p:sp>
        <p:nvSpPr>
          <p:cNvPr id="23555" name="Text Box 29"/>
          <p:cNvSpPr txBox="1">
            <a:spLocks noChangeArrowheads="1"/>
          </p:cNvSpPr>
          <p:nvPr/>
        </p:nvSpPr>
        <p:spPr bwMode="auto">
          <a:xfrm>
            <a:off x="2519363" y="1163638"/>
            <a:ext cx="3629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Đồng hồ báo thức</a:t>
            </a:r>
          </a:p>
        </p:txBody>
      </p:sp>
      <p:sp>
        <p:nvSpPr>
          <p:cNvPr id="23556" name="Text Box 30"/>
          <p:cNvSpPr txBox="1">
            <a:spLocks noChangeArrowheads="1"/>
          </p:cNvSpPr>
          <p:nvPr/>
        </p:nvSpPr>
        <p:spPr bwMode="auto">
          <a:xfrm>
            <a:off x="319088" y="1646238"/>
            <a:ext cx="40290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0000FF"/>
                </a:solidFill>
              </a:rPr>
              <a:t>Bác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giờ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thận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trọng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Nhích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li,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li </a:t>
            </a:r>
            <a:r>
              <a:rPr lang="en-US" altLang="en-US" sz="2800" b="1" dirty="0" err="1">
                <a:solidFill>
                  <a:srgbClr val="0000FF"/>
                </a:solidFill>
              </a:rPr>
              <a:t>Anh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kim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phút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lầm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lì</a:t>
            </a:r>
            <a:r>
              <a:rPr lang="en-US" altLang="en-US" sz="2800" b="1" dirty="0">
                <a:solidFill>
                  <a:srgbClr val="0000FF"/>
                </a:solidFill>
              </a:rPr>
              <a:t>     </a:t>
            </a:r>
            <a:r>
              <a:rPr lang="en-US" altLang="en-US" sz="2800" b="1" dirty="0" err="1">
                <a:solidFill>
                  <a:srgbClr val="0000FF"/>
                </a:solidFill>
              </a:rPr>
              <a:t>Đi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2800" b="1" dirty="0">
                <a:solidFill>
                  <a:srgbClr val="0000FF"/>
                </a:solidFill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</a:rPr>
              <a:t>từng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</a:rPr>
              <a:t>bước</a:t>
            </a:r>
            <a:r>
              <a:rPr lang="en-US" altLang="en-US" sz="28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3557" name="Text Box 31"/>
          <p:cNvSpPr txBox="1">
            <a:spLocks noChangeArrowheads="1"/>
          </p:cNvSpPr>
          <p:nvPr/>
        </p:nvSpPr>
        <p:spPr bwMode="auto">
          <a:xfrm>
            <a:off x="4495800" y="1689100"/>
            <a:ext cx="45212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Bé kim giây tinh nghịch Chạy vút lên trước hàng   Ba kim cùng tới đích    Rung một hồi chuông vang.</a:t>
            </a:r>
          </a:p>
        </p:txBody>
      </p:sp>
      <p:sp>
        <p:nvSpPr>
          <p:cNvPr id="23558" name="Text Box 32"/>
          <p:cNvSpPr txBox="1">
            <a:spLocks noChangeArrowheads="1"/>
          </p:cNvSpPr>
          <p:nvPr/>
        </p:nvSpPr>
        <p:spPr bwMode="auto">
          <a:xfrm>
            <a:off x="6477000" y="3425825"/>
            <a:ext cx="1905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FF"/>
                </a:solidFill>
              </a:rPr>
              <a:t>Hoài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</a:rPr>
              <a:t>Khánh</a:t>
            </a:r>
            <a:endParaRPr lang="en-US" altLang="en-US" sz="2400" b="1" i="1" dirty="0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-25400" y="4191000"/>
            <a:ext cx="90424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 </a:t>
            </a:r>
            <a:r>
              <a:rPr lang="en-US" altLang="en-US" sz="3200" b="1"/>
              <a:t>a)Trong bài thơ trên, những vật nào được nhân     hoá ?    </a:t>
            </a:r>
          </a:p>
          <a:p>
            <a:pPr eaLnBrk="1" hangingPunct="1"/>
            <a:r>
              <a:rPr lang="en-US" altLang="en-US" sz="3200" b="1"/>
              <a:t> b)Những vật ấy được nhân hoá bằng cách nào ?                  </a:t>
            </a:r>
          </a:p>
          <a:p>
            <a:pPr eaLnBrk="1" hangingPunct="1"/>
            <a:r>
              <a:rPr lang="en-US" altLang="en-US" sz="3200" b="1"/>
              <a:t> c) Em thích hình ảnh nào? Vì sao ?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828800" y="25146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8476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4184355"/>
              </p:ext>
            </p:extLst>
          </p:nvPr>
        </p:nvGraphicFramePr>
        <p:xfrm>
          <a:off x="76200" y="228600"/>
          <a:ext cx="8915400" cy="6175336"/>
        </p:xfrm>
        <a:graphic>
          <a:graphicData uri="http://schemas.openxmlformats.org/drawingml/2006/table">
            <a:tbl>
              <a:tblPr/>
              <a:tblGrid>
                <a:gridCol w="1830841"/>
                <a:gridCol w="1902959"/>
                <a:gridCol w="5181600"/>
              </a:tblGrid>
              <a:tr h="685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a) </a:t>
                      </a:r>
                      <a:r>
                        <a:rPr kumimoji="0" lang="en-US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Sự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vật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được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nhân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hoá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miêu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217488" y="30480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800" kern="0" dirty="0">
                <a:solidFill>
                  <a:srgbClr val="2327DD"/>
                </a:solidFill>
              </a:rPr>
              <a:t> </a:t>
            </a:r>
          </a:p>
        </p:txBody>
      </p:sp>
      <p:sp>
        <p:nvSpPr>
          <p:cNvPr id="6" name="Text Box 59"/>
          <p:cNvSpPr txBox="1">
            <a:spLocks noChangeArrowheads="1"/>
          </p:cNvSpPr>
          <p:nvPr/>
        </p:nvSpPr>
        <p:spPr bwMode="auto">
          <a:xfrm>
            <a:off x="209550" y="39116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phút</a:t>
            </a:r>
            <a:r>
              <a:rPr lang="en-US" sz="280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" name="Text Box 60"/>
          <p:cNvSpPr txBox="1">
            <a:spLocks noChangeArrowheads="1"/>
          </p:cNvSpPr>
          <p:nvPr/>
        </p:nvSpPr>
        <p:spPr bwMode="auto">
          <a:xfrm>
            <a:off x="144463" y="4784725"/>
            <a:ext cx="16002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giây</a:t>
            </a:r>
            <a:r>
              <a:rPr lang="en-US" sz="280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" name="Text Box 62"/>
          <p:cNvSpPr txBox="1">
            <a:spLocks noChangeArrowheads="1"/>
          </p:cNvSpPr>
          <p:nvPr/>
        </p:nvSpPr>
        <p:spPr bwMode="auto">
          <a:xfrm>
            <a:off x="152400" y="5672138"/>
            <a:ext cx="1741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Cả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kim</a:t>
            </a:r>
            <a:r>
              <a:rPr lang="en-US" sz="2800" b="1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800" b="1" i="1" kern="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  <p:sp>
        <p:nvSpPr>
          <p:cNvPr id="9" name="Text Box 53"/>
          <p:cNvSpPr txBox="1">
            <a:spLocks noChangeArrowheads="1"/>
          </p:cNvSpPr>
          <p:nvPr/>
        </p:nvSpPr>
        <p:spPr bwMode="auto">
          <a:xfrm>
            <a:off x="2119313" y="3005138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bác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  <p:sp>
        <p:nvSpPr>
          <p:cNvPr id="10" name="Text Box 54"/>
          <p:cNvSpPr txBox="1">
            <a:spLocks noChangeArrowheads="1"/>
          </p:cNvSpPr>
          <p:nvPr/>
        </p:nvSpPr>
        <p:spPr bwMode="auto">
          <a:xfrm>
            <a:off x="2039938" y="3962400"/>
            <a:ext cx="1771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anh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2039938" y="4810125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bé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3814763" y="2949575"/>
            <a:ext cx="53324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thận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trọng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nhích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smtClean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li.</a:t>
            </a:r>
            <a:endParaRPr lang="en-US" sz="2800" b="1" i="1" kern="0" dirty="0">
              <a:solidFill>
                <a:srgbClr val="2327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63"/>
          <p:cNvSpPr txBox="1">
            <a:spLocks noChangeArrowheads="1"/>
          </p:cNvSpPr>
          <p:nvPr/>
        </p:nvSpPr>
        <p:spPr bwMode="auto">
          <a:xfrm>
            <a:off x="4038600" y="3908425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lầm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lì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4" name="Text Box 57"/>
          <p:cNvSpPr txBox="1">
            <a:spLocks noChangeArrowheads="1"/>
          </p:cNvSpPr>
          <p:nvPr/>
        </p:nvSpPr>
        <p:spPr bwMode="auto">
          <a:xfrm>
            <a:off x="3811588" y="4629150"/>
            <a:ext cx="51038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tinh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nghịch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chạy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vút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lên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trước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hàng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5" name="Text Box 58"/>
          <p:cNvSpPr txBox="1">
            <a:spLocks noChangeArrowheads="1"/>
          </p:cNvSpPr>
          <p:nvPr/>
        </p:nvSpPr>
        <p:spPr bwMode="auto">
          <a:xfrm>
            <a:off x="3960813" y="5486400"/>
            <a:ext cx="49545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Cùng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tới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đích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rung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 smtClean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hồi</a:t>
            </a:r>
            <a:r>
              <a:rPr lang="en-US" sz="2800" b="1" i="1" kern="0" dirty="0" smtClean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chuông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 kern="0" dirty="0" err="1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vang</a:t>
            </a:r>
            <a:r>
              <a:rPr lang="en-US" sz="2800" b="1" i="1" kern="0" dirty="0">
                <a:solidFill>
                  <a:srgbClr val="2327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49" name="Group 69"/>
          <p:cNvGraphicFramePr>
            <a:graphicFrameLocks noGrp="1"/>
          </p:cNvGraphicFramePr>
          <p:nvPr/>
        </p:nvGraphicFramePr>
        <p:xfrm>
          <a:off x="152400" y="304800"/>
          <a:ext cx="8915400" cy="4098925"/>
        </p:xfrm>
        <a:graphic>
          <a:graphicData uri="http://schemas.openxmlformats.org/drawingml/2006/table">
            <a:tbl>
              <a:tblPr/>
              <a:tblGrid>
                <a:gridCol w="1860448"/>
                <a:gridCol w="3120964"/>
                <a:gridCol w="3933988"/>
              </a:tblGrid>
              <a:tr h="6095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Sự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vật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được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29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gọi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miêu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như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giờ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Bác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phút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Kim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giây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Cả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kim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0" name="Text Box 37"/>
          <p:cNvSpPr txBox="1">
            <a:spLocks noChangeArrowheads="1"/>
          </p:cNvSpPr>
          <p:nvPr/>
        </p:nvSpPr>
        <p:spPr bwMode="auto">
          <a:xfrm>
            <a:off x="5105400" y="1981200"/>
            <a:ext cx="396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3300"/>
                </a:solidFill>
              </a:rPr>
              <a:t>thận trọng, nhích từng li,  từng li</a:t>
            </a:r>
          </a:p>
        </p:txBody>
      </p:sp>
      <p:sp>
        <p:nvSpPr>
          <p:cNvPr id="25631" name="Text Box 38"/>
          <p:cNvSpPr txBox="1">
            <a:spLocks noChangeArrowheads="1"/>
          </p:cNvSpPr>
          <p:nvPr/>
        </p:nvSpPr>
        <p:spPr bwMode="auto">
          <a:xfrm>
            <a:off x="5214938" y="2447925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3300"/>
                </a:solidFill>
              </a:rPr>
              <a:t>lầm lì, đi từng bước, từng bước</a:t>
            </a:r>
          </a:p>
        </p:txBody>
      </p:sp>
      <p:sp>
        <p:nvSpPr>
          <p:cNvPr id="25632" name="Text Box 39"/>
          <p:cNvSpPr txBox="1">
            <a:spLocks noChangeArrowheads="1"/>
          </p:cNvSpPr>
          <p:nvPr/>
        </p:nvSpPr>
        <p:spPr bwMode="auto">
          <a:xfrm>
            <a:off x="5105400" y="3044825"/>
            <a:ext cx="403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3300"/>
                </a:solidFill>
              </a:rPr>
              <a:t>tinh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nghịch</a:t>
            </a:r>
            <a:r>
              <a:rPr lang="en-US" altLang="en-US" sz="2000" b="1" dirty="0">
                <a:solidFill>
                  <a:srgbClr val="FF3300"/>
                </a:solidFill>
              </a:rPr>
              <a:t>, </a:t>
            </a:r>
            <a:r>
              <a:rPr lang="en-US" altLang="en-US" sz="2000" b="1" dirty="0" err="1">
                <a:solidFill>
                  <a:srgbClr val="FF3300"/>
                </a:solidFill>
              </a:rPr>
              <a:t>chạy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vút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lên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trước</a:t>
            </a:r>
            <a:r>
              <a:rPr lang="en-US" altLang="en-US" sz="2000" b="1" dirty="0">
                <a:solidFill>
                  <a:srgbClr val="FF3300"/>
                </a:solidFill>
              </a:rPr>
              <a:t> </a:t>
            </a:r>
            <a:r>
              <a:rPr lang="en-US" altLang="en-US" sz="2000" b="1" dirty="0" err="1">
                <a:solidFill>
                  <a:srgbClr val="FF3300"/>
                </a:solidFill>
              </a:rPr>
              <a:t>hàng</a:t>
            </a:r>
            <a:endParaRPr lang="en-US" altLang="en-US" sz="2000" b="1" dirty="0">
              <a:solidFill>
                <a:srgbClr val="FF3300"/>
              </a:solidFill>
            </a:endParaRPr>
          </a:p>
        </p:txBody>
      </p:sp>
      <p:sp>
        <p:nvSpPr>
          <p:cNvPr id="25633" name="Text Box 40"/>
          <p:cNvSpPr txBox="1">
            <a:spLocks noChangeArrowheads="1"/>
          </p:cNvSpPr>
          <p:nvPr/>
        </p:nvSpPr>
        <p:spPr bwMode="auto">
          <a:xfrm>
            <a:off x="5359400" y="3695700"/>
            <a:ext cx="3452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3300"/>
                </a:solidFill>
              </a:rPr>
              <a:t>cùng tới đích, rung một hồi chuông vang</a:t>
            </a:r>
          </a:p>
        </p:txBody>
      </p:sp>
      <p:sp>
        <p:nvSpPr>
          <p:cNvPr id="25634" name="Text Box 41"/>
          <p:cNvSpPr txBox="1">
            <a:spLocks noChangeArrowheads="1"/>
          </p:cNvSpPr>
          <p:nvPr/>
        </p:nvSpPr>
        <p:spPr bwMode="auto">
          <a:xfrm>
            <a:off x="685800" y="45720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400">
              <a:latin typeface="Arial" panose="020B0604020202020204" pitchFamily="34" charset="0"/>
            </a:endParaRPr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245593" y="4667990"/>
            <a:ext cx="7959725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339933"/>
                </a:solidFill>
              </a:rPr>
              <a:t>c. </a:t>
            </a:r>
            <a:r>
              <a:rPr lang="en-US" altLang="en-US" sz="3200" b="1" dirty="0" err="1" smtClean="0">
                <a:solidFill>
                  <a:srgbClr val="339933"/>
                </a:solidFill>
              </a:rPr>
              <a:t>Em</a:t>
            </a:r>
            <a:r>
              <a:rPr lang="en-US" altLang="en-US" sz="3200" b="1" dirty="0" smtClean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thích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hình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ảnh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nhân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hóa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nào</a:t>
            </a:r>
            <a:r>
              <a:rPr lang="en-US" altLang="en-US" sz="3200" b="1" dirty="0">
                <a:solidFill>
                  <a:srgbClr val="339933"/>
                </a:solidFill>
              </a:rPr>
              <a:t>? </a:t>
            </a:r>
            <a:r>
              <a:rPr lang="en-US" altLang="en-US" sz="3200" b="1" dirty="0" err="1">
                <a:solidFill>
                  <a:srgbClr val="339933"/>
                </a:solidFill>
              </a:rPr>
              <a:t>Vì</a:t>
            </a:r>
            <a:r>
              <a:rPr lang="en-US" altLang="en-US" sz="3200" b="1" dirty="0">
                <a:solidFill>
                  <a:srgbClr val="339933"/>
                </a:solidFill>
              </a:rPr>
              <a:t> </a:t>
            </a:r>
            <a:r>
              <a:rPr lang="en-US" altLang="en-US" sz="3200" b="1" dirty="0" err="1">
                <a:solidFill>
                  <a:srgbClr val="339933"/>
                </a:solidFill>
              </a:rPr>
              <a:t>sao</a:t>
            </a:r>
            <a:r>
              <a:rPr lang="en-US" altLang="en-US" sz="3200" b="1" dirty="0">
                <a:solidFill>
                  <a:srgbClr val="339933"/>
                </a:solidFill>
              </a:rPr>
              <a:t>?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7950200" y="19812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33CC"/>
                </a:solidFill>
              </a:rPr>
              <a:t>từng</a:t>
            </a:r>
            <a:r>
              <a:rPr lang="en-US" altLang="en-US" sz="2000" b="1" dirty="0">
                <a:solidFill>
                  <a:srgbClr val="0033CC"/>
                </a:solidFill>
              </a:rPr>
              <a:t> li</a:t>
            </a: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5111750" y="3046413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33CC"/>
                </a:solidFill>
              </a:rPr>
              <a:t>tinh nghịch</a:t>
            </a:r>
          </a:p>
        </p:txBody>
      </p:sp>
      <p:sp>
        <p:nvSpPr>
          <p:cNvPr id="20528" name="AutoShape 48"/>
          <p:cNvSpPr>
            <a:spLocks noChangeArrowheads="1"/>
          </p:cNvSpPr>
          <p:nvPr/>
        </p:nvSpPr>
        <p:spPr bwMode="auto">
          <a:xfrm>
            <a:off x="533400" y="2620963"/>
            <a:ext cx="2819400" cy="1501775"/>
          </a:xfrm>
          <a:prstGeom prst="wedgeRoundRectCallout">
            <a:avLst>
              <a:gd name="adj1" fmla="val 145755"/>
              <a:gd name="adj2" fmla="val -4556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err="1">
                <a:solidFill>
                  <a:srgbClr val="0033CC"/>
                </a:solidFill>
              </a:rPr>
              <a:t>nghịch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ngợm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một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cách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ngang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 err="1">
                <a:solidFill>
                  <a:srgbClr val="0033CC"/>
                </a:solidFill>
              </a:rPr>
              <a:t>bướng</a:t>
            </a:r>
            <a:r>
              <a:rPr lang="en-US" sz="2800" b="1" dirty="0">
                <a:solidFill>
                  <a:srgbClr val="0033CC"/>
                </a:solidFill>
              </a:rPr>
              <a:t>.</a:t>
            </a:r>
          </a:p>
          <a:p>
            <a:pPr algn="ctr" eaLnBrk="1" hangingPunct="1">
              <a:defRPr/>
            </a:pPr>
            <a:endParaRPr lang="en-US" sz="2000" b="1" dirty="0"/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6469063" y="3046413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1" dirty="0" err="1">
                <a:solidFill>
                  <a:srgbClr val="0033CC"/>
                </a:solidFill>
              </a:rPr>
              <a:t>chạy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vút</a:t>
            </a:r>
            <a:endParaRPr lang="en-US" altLang="en-US" sz="2000" b="1" dirty="0">
              <a:solidFill>
                <a:srgbClr val="0033CC"/>
              </a:solidFill>
            </a:endParaRPr>
          </a:p>
        </p:txBody>
      </p:sp>
      <p:sp>
        <p:nvSpPr>
          <p:cNvPr id="20530" name="AutoShape 50"/>
          <p:cNvSpPr>
            <a:spLocks noChangeArrowheads="1"/>
          </p:cNvSpPr>
          <p:nvPr/>
        </p:nvSpPr>
        <p:spPr bwMode="auto">
          <a:xfrm rot="10800000">
            <a:off x="4800600" y="4613275"/>
            <a:ext cx="3035300" cy="1651000"/>
          </a:xfrm>
          <a:prstGeom prst="wedgeEllipseCallout">
            <a:avLst>
              <a:gd name="adj1" fmla="val -22208"/>
              <a:gd name="adj2" fmla="val 129162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/>
              <a:t>phóng đi rất nhanh</a:t>
            </a:r>
          </a:p>
          <a:p>
            <a:pPr algn="ctr" eaLnBrk="1" hangingPunct="1"/>
            <a:endParaRPr lang="en-US" altLang="en-US" sz="2000" b="1">
              <a:solidFill>
                <a:schemeClr val="bg1"/>
              </a:solidFill>
            </a:endParaRPr>
          </a:p>
        </p:txBody>
      </p:sp>
      <p:sp>
        <p:nvSpPr>
          <p:cNvPr id="20554" name="Text Box 74"/>
          <p:cNvSpPr txBox="1">
            <a:spLocks noChangeArrowheads="1"/>
          </p:cNvSpPr>
          <p:nvPr/>
        </p:nvSpPr>
        <p:spPr bwMode="auto">
          <a:xfrm>
            <a:off x="579907" y="4601679"/>
            <a:ext cx="8534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6600FF"/>
                </a:solidFill>
              </a:rPr>
              <a:t>Tại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sao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khi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tả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kim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giờ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tác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giả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lại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dùng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bác</a:t>
            </a:r>
            <a:r>
              <a:rPr lang="en-US" altLang="en-US" sz="3200" b="1" dirty="0">
                <a:solidFill>
                  <a:srgbClr val="6600FF"/>
                </a:solidFill>
              </a:rPr>
              <a:t>, </a:t>
            </a:r>
            <a:r>
              <a:rPr lang="en-US" altLang="en-US" sz="3200" b="1" dirty="0" err="1">
                <a:solidFill>
                  <a:srgbClr val="6600FF"/>
                </a:solidFill>
              </a:rPr>
              <a:t>thận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trọng</a:t>
            </a:r>
            <a:r>
              <a:rPr lang="en-US" altLang="en-US" sz="3200" b="1" dirty="0">
                <a:solidFill>
                  <a:srgbClr val="6600FF"/>
                </a:solidFill>
              </a:rPr>
              <a:t>, </a:t>
            </a:r>
            <a:r>
              <a:rPr lang="en-US" altLang="en-US" sz="3200" b="1" dirty="0" err="1">
                <a:solidFill>
                  <a:srgbClr val="6600FF"/>
                </a:solidFill>
              </a:rPr>
              <a:t>nhích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li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li?</a:t>
            </a:r>
          </a:p>
        </p:txBody>
      </p:sp>
      <p:sp>
        <p:nvSpPr>
          <p:cNvPr id="20555" name="Text Box 75"/>
          <p:cNvSpPr txBox="1">
            <a:spLocks noChangeArrowheads="1"/>
          </p:cNvSpPr>
          <p:nvPr/>
        </p:nvSpPr>
        <p:spPr bwMode="auto">
          <a:xfrm>
            <a:off x="604502" y="5533142"/>
            <a:ext cx="8534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CC00FF"/>
                </a:solidFill>
              </a:rPr>
              <a:t>Tại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vì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là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to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trong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ba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,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chuyển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động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rất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chậm</a:t>
            </a:r>
            <a:r>
              <a:rPr lang="en-US" altLang="en-US" sz="3200" b="1" dirty="0">
                <a:solidFill>
                  <a:srgbClr val="CC00FF"/>
                </a:solidFill>
              </a:rPr>
              <a:t>.</a:t>
            </a:r>
          </a:p>
        </p:txBody>
      </p:sp>
      <p:sp>
        <p:nvSpPr>
          <p:cNvPr id="20556" name="Text Box 76"/>
          <p:cNvSpPr txBox="1">
            <a:spLocks noChangeArrowheads="1"/>
          </p:cNvSpPr>
          <p:nvPr/>
        </p:nvSpPr>
        <p:spPr bwMode="auto">
          <a:xfrm>
            <a:off x="677214" y="4553800"/>
            <a:ext cx="8534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6600FF"/>
                </a:solidFill>
              </a:rPr>
              <a:t>Vì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sao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lại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gọi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kim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phút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anh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và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tả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đi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bước</a:t>
            </a:r>
            <a:r>
              <a:rPr lang="en-US" altLang="en-US" sz="3200" b="1" dirty="0">
                <a:solidFill>
                  <a:srgbClr val="6600FF"/>
                </a:solidFill>
              </a:rPr>
              <a:t>, </a:t>
            </a:r>
            <a:r>
              <a:rPr lang="en-US" altLang="en-US" sz="3200" b="1" dirty="0" err="1">
                <a:solidFill>
                  <a:srgbClr val="6600FF"/>
                </a:solidFill>
              </a:rPr>
              <a:t>từng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bước</a:t>
            </a:r>
            <a:r>
              <a:rPr lang="en-US" altLang="en-US" sz="3200" b="1" dirty="0">
                <a:solidFill>
                  <a:srgbClr val="6600FF"/>
                </a:solidFill>
              </a:rPr>
              <a:t>?</a:t>
            </a:r>
          </a:p>
        </p:txBody>
      </p:sp>
      <p:sp>
        <p:nvSpPr>
          <p:cNvPr id="20557" name="Text Box 77"/>
          <p:cNvSpPr txBox="1">
            <a:spLocks noChangeArrowheads="1"/>
          </p:cNvSpPr>
          <p:nvPr/>
        </p:nvSpPr>
        <p:spPr bwMode="auto">
          <a:xfrm>
            <a:off x="533400" y="5557965"/>
            <a:ext cx="8534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CC00FF"/>
                </a:solidFill>
              </a:rPr>
              <a:t>Tại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vì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phút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nhỏ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hơn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nhanh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hơn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kim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giờ</a:t>
            </a:r>
            <a:endParaRPr lang="en-US" altLang="en-US" sz="3200" b="1" dirty="0">
              <a:solidFill>
                <a:srgbClr val="CC00FF"/>
              </a:solidFill>
            </a:endParaRPr>
          </a:p>
        </p:txBody>
      </p:sp>
      <p:sp>
        <p:nvSpPr>
          <p:cNvPr id="20558" name="Text Box 78"/>
          <p:cNvSpPr txBox="1">
            <a:spLocks noChangeArrowheads="1"/>
          </p:cNvSpPr>
          <p:nvPr/>
        </p:nvSpPr>
        <p:spPr bwMode="auto">
          <a:xfrm>
            <a:off x="677214" y="4813669"/>
            <a:ext cx="6489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6600FF"/>
                </a:solidFill>
              </a:rPr>
              <a:t>Kim </a:t>
            </a:r>
            <a:r>
              <a:rPr lang="en-US" altLang="en-US" sz="3200" b="1" dirty="0" err="1">
                <a:solidFill>
                  <a:srgbClr val="6600FF"/>
                </a:solidFill>
              </a:rPr>
              <a:t>giây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được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gọi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là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bé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vì</a:t>
            </a:r>
            <a:r>
              <a:rPr lang="en-US" altLang="en-US" sz="3200" b="1" dirty="0">
                <a:solidFill>
                  <a:srgbClr val="6600FF"/>
                </a:solidFill>
              </a:rPr>
              <a:t> </a:t>
            </a:r>
            <a:r>
              <a:rPr lang="en-US" altLang="en-US" sz="3200" b="1" dirty="0" err="1">
                <a:solidFill>
                  <a:srgbClr val="6600FF"/>
                </a:solidFill>
              </a:rPr>
              <a:t>sao</a:t>
            </a:r>
            <a:r>
              <a:rPr lang="en-US" altLang="en-US" sz="3200" b="1" dirty="0">
                <a:solidFill>
                  <a:srgbClr val="6600FF"/>
                </a:solidFill>
              </a:rPr>
              <a:t>?</a:t>
            </a:r>
          </a:p>
        </p:txBody>
      </p:sp>
      <p:sp>
        <p:nvSpPr>
          <p:cNvPr id="20559" name="Text Box 79"/>
          <p:cNvSpPr txBox="1">
            <a:spLocks noChangeArrowheads="1"/>
          </p:cNvSpPr>
          <p:nvPr/>
        </p:nvSpPr>
        <p:spPr bwMode="auto">
          <a:xfrm>
            <a:off x="245594" y="5542324"/>
            <a:ext cx="896602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CC00FF"/>
                </a:solidFill>
              </a:rPr>
              <a:t>Kim </a:t>
            </a:r>
            <a:r>
              <a:rPr lang="en-US" altLang="en-US" sz="3200" b="1" dirty="0" err="1">
                <a:solidFill>
                  <a:srgbClr val="CC00FF"/>
                </a:solidFill>
              </a:rPr>
              <a:t>giây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bé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3200" b="1" dirty="0">
                <a:solidFill>
                  <a:srgbClr val="CC00FF"/>
                </a:solidFill>
              </a:rPr>
              <a:t>, </a:t>
            </a:r>
            <a:r>
              <a:rPr lang="en-US" altLang="en-US" sz="3200" b="1" dirty="0" err="1">
                <a:solidFill>
                  <a:srgbClr val="CC00FF"/>
                </a:solidFill>
              </a:rPr>
              <a:t>lại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nhanh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nhất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như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một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em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bé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tinh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nghịch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luôn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muốn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chạy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lên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trước</a:t>
            </a:r>
            <a:r>
              <a:rPr lang="en-US" altLang="en-US" sz="3200" b="1" dirty="0">
                <a:solidFill>
                  <a:srgbClr val="CC00FF"/>
                </a:solidFill>
              </a:rPr>
              <a:t> </a:t>
            </a:r>
            <a:r>
              <a:rPr lang="en-US" altLang="en-US" sz="3200" b="1" dirty="0" err="1">
                <a:solidFill>
                  <a:srgbClr val="CC00FF"/>
                </a:solidFill>
              </a:rPr>
              <a:t>hàng</a:t>
            </a:r>
            <a:r>
              <a:rPr lang="en-US" altLang="en-US" sz="3200" b="1" dirty="0">
                <a:solidFill>
                  <a:srgbClr val="CC00FF"/>
                </a:solidFill>
              </a:rPr>
              <a:t>.</a:t>
            </a:r>
          </a:p>
        </p:txBody>
      </p:sp>
      <p:sp>
        <p:nvSpPr>
          <p:cNvPr id="21" name="AutoShape 46"/>
          <p:cNvSpPr>
            <a:spLocks noChangeArrowheads="1"/>
          </p:cNvSpPr>
          <p:nvPr/>
        </p:nvSpPr>
        <p:spPr bwMode="auto">
          <a:xfrm>
            <a:off x="4616450" y="1185862"/>
            <a:ext cx="2743200" cy="1533525"/>
          </a:xfrm>
          <a:prstGeom prst="wedgeEllipseCallout">
            <a:avLst>
              <a:gd name="adj1" fmla="val 79690"/>
              <a:gd name="adj2" fmla="val 1288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chemeClr val="accent1"/>
                </a:solidFill>
              </a:rPr>
              <a:t>cực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kỳ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cẩn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thận</a:t>
            </a:r>
            <a:r>
              <a:rPr lang="en-US" altLang="en-US" sz="2800" b="1" dirty="0">
                <a:solidFill>
                  <a:schemeClr val="accent1"/>
                </a:solidFill>
              </a:rPr>
              <a:t>,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chính</a:t>
            </a:r>
            <a:r>
              <a:rPr lang="en-US" altLang="en-US" sz="2800" b="1" dirty="0">
                <a:solidFill>
                  <a:schemeClr val="accent1"/>
                </a:solidFill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</a:rPr>
              <a:t>xác</a:t>
            </a:r>
            <a:endParaRPr lang="en-US" altLang="en-US" sz="2800" b="1" dirty="0">
              <a:solidFill>
                <a:schemeClr val="accent1"/>
              </a:solidFill>
            </a:endParaRPr>
          </a:p>
          <a:p>
            <a:pPr algn="ctr" eaLnBrk="1" hangingPunct="1"/>
            <a:endParaRPr lang="en-US" altLang="en-US" sz="2000" b="1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6" dur="20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1" dur="2000"/>
                                        <p:tgtEl>
                                          <p:spTgt spid="20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2000"/>
                                        <p:tgtEl>
                                          <p:spTgt spid="20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17" dur="20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20" dur="2000"/>
                                        <p:tgtEl>
                                          <p:spTgt spid="20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4" grpId="0"/>
      <p:bldP spid="20524" grpId="1"/>
      <p:bldP spid="20525" grpId="0"/>
      <p:bldP spid="20527" grpId="0"/>
      <p:bldP spid="20528" grpId="0" animBg="1"/>
      <p:bldP spid="20528" grpId="1" animBg="1"/>
      <p:bldP spid="20529" grpId="0"/>
      <p:bldP spid="20530" grpId="0" animBg="1"/>
      <p:bldP spid="20530" grpId="1" animBg="1"/>
      <p:bldP spid="20554" grpId="0"/>
      <p:bldP spid="20554" grpId="1"/>
      <p:bldP spid="20555" grpId="0"/>
      <p:bldP spid="20555" grpId="1"/>
      <p:bldP spid="20556" grpId="0"/>
      <p:bldP spid="20556" grpId="1"/>
      <p:bldP spid="20557" grpId="0"/>
      <p:bldP spid="20557" grpId="1"/>
      <p:bldP spid="20558" grpId="0"/>
      <p:bldP spid="20558" grpId="1"/>
      <p:bldP spid="20559" grpId="0"/>
      <p:bldP spid="20559" grpId="1"/>
      <p:bldP spid="21" grpId="0" animBg="1"/>
      <p:bldP spid="21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|30.1|8.3|7.9|12.8|11.3|1.9|9.2|5.2|473.1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1815</TotalTime>
  <Words>1710</Words>
  <Application>Microsoft Office PowerPoint</Application>
  <PresentationFormat>On-screen Show (4:3)</PresentationFormat>
  <Paragraphs>190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Chủ đề của Office</vt:lpstr>
      <vt:lpstr>1_Chủ đề của Office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CAO DẲNG SƯ PHẠM HẢI DƯƠNG</dc:title>
  <dc:creator>User</dc:creator>
  <cp:lastModifiedBy>A</cp:lastModifiedBy>
  <cp:revision>241</cp:revision>
  <dcterms:created xsi:type="dcterms:W3CDTF">2011-11-09T01:48:51Z</dcterms:created>
  <dcterms:modified xsi:type="dcterms:W3CDTF">2020-04-17T08:37:27Z</dcterms:modified>
</cp:coreProperties>
</file>