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15"/>
  </p:notesMasterIdLst>
  <p:sldIdLst>
    <p:sldId id="296" r:id="rId2"/>
    <p:sldId id="295" r:id="rId3"/>
    <p:sldId id="297" r:id="rId4"/>
    <p:sldId id="298" r:id="rId5"/>
    <p:sldId id="288" r:id="rId6"/>
    <p:sldId id="294" r:id="rId7"/>
    <p:sldId id="291" r:id="rId8"/>
    <p:sldId id="282" r:id="rId9"/>
    <p:sldId id="300" r:id="rId10"/>
    <p:sldId id="290" r:id="rId11"/>
    <p:sldId id="299" r:id="rId12"/>
    <p:sldId id="301" r:id="rId13"/>
    <p:sldId id="293" r:id="rId14"/>
  </p:sldIdLst>
  <p:sldSz cx="9144000" cy="6858000" type="screen4x3"/>
  <p:notesSz cx="6858000" cy="9144000"/>
  <p:embeddedFontLst>
    <p:embeddedFont>
      <p:font typeface="Arial Black" pitchFamily="34" charset="0"/>
      <p:bold r:id="rId16"/>
    </p:embeddedFont>
  </p:embeddedFontLst>
  <p:custDataLst>
    <p:tags r:id="rId17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u="sng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u="sng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u="sng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u="sng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660066"/>
    <a:srgbClr val="99FF66"/>
    <a:srgbClr val="FFCCFF"/>
    <a:srgbClr val="0000FF"/>
    <a:srgbClr val="FFFF99"/>
    <a:srgbClr val="FF00FF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7353" autoAdjust="0"/>
    <p:restoredTop sz="94660"/>
  </p:normalViewPr>
  <p:slideViewPr>
    <p:cSldViewPr>
      <p:cViewPr>
        <p:scale>
          <a:sx n="66" d="100"/>
          <a:sy n="66" d="100"/>
        </p:scale>
        <p:origin x="-1842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u="none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u="none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pPr>
              <a:defRPr/>
            </a:pPr>
            <a:fld id="{06B1B021-F01B-4030-A13A-2E90798A18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8B910B-C467-40BD-995D-A12BB34007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4D9E63-08AE-4203-944E-F6359E1B51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82714-D812-4BD1-8CE3-0F4745DD70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15D3A1-0D10-4F75-86F9-7488A6B398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9D6C6-D1F1-454D-8D75-15C21F200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F670F-6384-4DF4-BAC0-3C0BF04E48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7277A-818D-4E58-922F-035299D962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3AF370-4C26-4E54-9B3B-CEBE97BFDD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7AB3A3-8C96-4971-AE8C-3E874AE266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F0B54-A84E-4380-9B80-7032338528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2BBBAD-E58C-4CE2-ABA5-04D57BE508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DD4465-CCA7-48A2-B76A-72EEC4C514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u="none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/>
            </a:lvl1pPr>
          </a:lstStyle>
          <a:p>
            <a:pPr>
              <a:defRPr/>
            </a:pPr>
            <a:fld id="{21E4AC45-80F4-4F7F-8E7B-BA302762F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WordArt 2"/>
          <p:cNvSpPr>
            <a:spLocks noChangeArrowheads="1" noChangeShapeType="1" noTextEdit="1"/>
          </p:cNvSpPr>
          <p:nvPr/>
        </p:nvSpPr>
        <p:spPr bwMode="auto">
          <a:xfrm>
            <a:off x="304800" y="5486400"/>
            <a:ext cx="85344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4800" b="1" kern="10" dirty="0">
                <a:ln w="1905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GIÁO VIÊN: </a:t>
            </a:r>
            <a:r>
              <a:rPr lang="en-US" sz="4800" b="1" kern="10" dirty="0" smtClean="0">
                <a:ln w="1905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NGUYỄN THỊ HẢI LÝ</a:t>
            </a:r>
            <a:endParaRPr lang="en-US" sz="4800" b="1" kern="10" dirty="0">
              <a:ln w="19050">
                <a:solidFill>
                  <a:srgbClr val="FF00FF"/>
                </a:solidFill>
                <a:round/>
                <a:headEnd/>
                <a:tailEnd/>
              </a:ln>
              <a:solidFill>
                <a:srgbClr val="00008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5603" name="WordArt 3"/>
          <p:cNvSpPr>
            <a:spLocks noChangeArrowheads="1" noChangeShapeType="1" noTextEdit="1"/>
          </p:cNvSpPr>
          <p:nvPr/>
        </p:nvSpPr>
        <p:spPr bwMode="auto">
          <a:xfrm>
            <a:off x="457200" y="152400"/>
            <a:ext cx="8229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824"/>
              </a:avLst>
            </a:prstTxWarp>
          </a:bodyPr>
          <a:lstStyle/>
          <a:p>
            <a:r>
              <a:rPr lang="vi-VN" sz="24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99">
                    <a:alpha val="99001"/>
                  </a:srgbClr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TRƯỜNG TIỂU HỌC </a:t>
            </a:r>
            <a:r>
              <a:rPr lang="en-US" sz="24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99">
                    <a:alpha val="99001"/>
                  </a:srgbClr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YÊN THỌ</a:t>
            </a:r>
            <a:endParaRPr lang="en-US" sz="24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99">
                  <a:alpha val="99001"/>
                </a:srgbClr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25604" name="Picture 13" descr="2.gif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1462088"/>
            <a:ext cx="45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13" descr="2.gif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400" y="1143000"/>
            <a:ext cx="45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6" name="Picture 13" descr="2.gif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" y="1600200"/>
            <a:ext cx="45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7" name="Picture 13" descr="2.gif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77200" y="4419600"/>
            <a:ext cx="45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8" name="Picture 13" descr="2.gif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34400" y="4191000"/>
            <a:ext cx="45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9" name="Picture 13" descr="2.gif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34400" y="4648200"/>
            <a:ext cx="45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10" name="WordArt 10"/>
          <p:cNvSpPr>
            <a:spLocks noChangeArrowheads="1" noChangeShapeType="1" noTextEdit="1"/>
          </p:cNvSpPr>
          <p:nvPr/>
        </p:nvSpPr>
        <p:spPr bwMode="auto">
          <a:xfrm>
            <a:off x="1828800" y="1905000"/>
            <a:ext cx="5486400" cy="2743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u="none" kern="10" dirty="0" smtClean="0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LUYỆN TỪ VÀ CÂU</a:t>
            </a:r>
          </a:p>
          <a:p>
            <a:r>
              <a:rPr lang="en-US" sz="3600" b="1" u="none" kern="10" smtClean="0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LỚP  </a:t>
            </a:r>
            <a:r>
              <a:rPr lang="en-US" sz="3600" b="1" u="none" kern="10" smtClean="0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3A</a:t>
            </a:r>
            <a:endParaRPr lang="en-US" sz="3600" b="1" u="none" kern="10" dirty="0">
              <a:ln w="12700">
                <a:solidFill>
                  <a:srgbClr val="00FF00"/>
                </a:solidFill>
                <a:round/>
                <a:headEnd/>
                <a:tailEnd/>
              </a:ln>
              <a:solidFill>
                <a:srgbClr val="000080"/>
              </a:soli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352800" y="228600"/>
            <a:ext cx="2133600" cy="646113"/>
          </a:xfrm>
          <a:prstGeom prst="rect">
            <a:avLst/>
          </a:prstGeom>
          <a:solidFill>
            <a:srgbClr val="FF99CC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u="none" dirty="0" err="1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sz="3600" b="1" u="none" dirty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none" dirty="0" err="1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endParaRPr lang="en-US" sz="3600" b="1" u="none" dirty="0">
              <a:solidFill>
                <a:schemeClr val="accent5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286000" y="4648200"/>
            <a:ext cx="4495800" cy="1477963"/>
          </a:xfrm>
          <a:prstGeom prst="rect">
            <a:avLst/>
          </a:prstGeom>
          <a:solidFill>
            <a:srgbClr val="00FFFF"/>
          </a:solidFill>
          <a:ln w="38100" algn="ctr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 u="none">
                <a:latin typeface="Times New Roman" pitchFamily="18" charset="0"/>
                <a:cs typeface="Times New Roman" pitchFamily="18" charset="0"/>
              </a:rPr>
              <a:t>- Về nhà xem lại bài.</a:t>
            </a:r>
          </a:p>
          <a:p>
            <a:pPr algn="l">
              <a:spcBef>
                <a:spcPct val="50000"/>
              </a:spcBef>
            </a:pPr>
            <a:r>
              <a:rPr lang="en-US" sz="3600" b="1" u="none">
                <a:latin typeface="Times New Roman" pitchFamily="18" charset="0"/>
                <a:cs typeface="Times New Roman" pitchFamily="18" charset="0"/>
              </a:rPr>
              <a:t>- Chuẩn bị trước bài.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429000" y="3505200"/>
            <a:ext cx="2057400" cy="646113"/>
          </a:xfrm>
          <a:prstGeom prst="rect">
            <a:avLst/>
          </a:prstGeom>
          <a:solidFill>
            <a:srgbClr val="FF99CC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u="none" dirty="0" err="1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sz="3600" b="1" u="none" dirty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none" dirty="0" err="1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dò</a:t>
            </a:r>
            <a:endParaRPr lang="en-US" sz="3600" b="1" u="none" dirty="0">
              <a:solidFill>
                <a:schemeClr val="accent5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685800" y="1295400"/>
            <a:ext cx="7848600" cy="1754188"/>
          </a:xfrm>
          <a:prstGeom prst="rect">
            <a:avLst/>
          </a:prstGeom>
          <a:solidFill>
            <a:srgbClr val="00FFFF"/>
          </a:solidFill>
          <a:ln w="38100" algn="ctr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 u="none">
                <a:latin typeface="Times New Roman" pitchFamily="18" charset="0"/>
                <a:cs typeface="Times New Roman" pitchFamily="18" charset="0"/>
              </a:rPr>
              <a:t>Để đặt đúng dấu câu trong đoạn văn các em cần suy nghĩ xác định xem cần sử dụng dấu câu nào cho đúng.</a:t>
            </a:r>
            <a:endParaRPr lang="en-US" sz="3600" b="1" u="none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4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981200"/>
            <a:ext cx="739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none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u="none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u="none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u="none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b="1" u="none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u="none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u="none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u="none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b="1" u="none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u="none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u="none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b="1" u="none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endParaRPr lang="en-US" sz="2800" b="1" u="none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0" y="2590800"/>
            <a:ext cx="72875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 smtClean="0">
                <a:latin typeface="Times New Roman" pitchFamily="18" charset="0"/>
                <a:cs typeface="Times New Roman" pitchFamily="18" charset="0"/>
              </a:rPr>
              <a:t>Cún</a:t>
            </a:r>
            <a:r>
              <a:rPr lang="en-US" sz="28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 smtClean="0"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28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 smtClean="0">
                <a:latin typeface="Times New Roman" pitchFamily="18" charset="0"/>
                <a:cs typeface="Times New Roman" pitchFamily="18" charset="0"/>
              </a:rPr>
              <a:t>càng</a:t>
            </a:r>
            <a:r>
              <a:rPr lang="en-US" sz="28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 smtClean="0">
                <a:latin typeface="Times New Roman" pitchFamily="18" charset="0"/>
                <a:cs typeface="Times New Roman" pitchFamily="18" charset="0"/>
              </a:rPr>
              <a:t>trông</a:t>
            </a:r>
            <a:r>
              <a:rPr lang="en-US" sz="28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 smtClean="0">
                <a:latin typeface="Times New Roman" pitchFamily="18" charset="0"/>
                <a:cs typeface="Times New Roman" pitchFamily="18" charset="0"/>
              </a:rPr>
              <a:t>càng</a:t>
            </a:r>
            <a:r>
              <a:rPr lang="en-US" sz="28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 smtClean="0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28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 smtClean="0">
                <a:latin typeface="Times New Roman" pitchFamily="18" charset="0"/>
                <a:cs typeface="Times New Roman" pitchFamily="18" charset="0"/>
              </a:rPr>
              <a:t>trai</a:t>
            </a:r>
            <a:r>
              <a:rPr lang="en-US" sz="2800" u="none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u="none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1066800" y="3048000"/>
            <a:ext cx="533400" cy="1588"/>
          </a:xfrm>
          <a:prstGeom prst="lin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6629400" y="3048000"/>
            <a:ext cx="1066800" cy="1588"/>
          </a:xfrm>
          <a:prstGeom prst="lin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762000" y="3352800"/>
            <a:ext cx="55162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none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u="none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u="none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800" b="1" u="none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u="none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u="none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b="1" u="none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u="none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u="none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b="1" u="none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u="none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6"/>
          <p:cNvSpPr txBox="1">
            <a:spLocks noChangeArrowheads="1"/>
          </p:cNvSpPr>
          <p:nvPr/>
        </p:nvSpPr>
        <p:spPr bwMode="auto">
          <a:xfrm>
            <a:off x="1066800" y="3695700"/>
            <a:ext cx="6705600" cy="584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9483" name="Group 91"/>
          <p:cNvGraphicFramePr>
            <a:graphicFrameLocks noGrp="1"/>
          </p:cNvGraphicFramePr>
          <p:nvPr>
            <p:ph/>
          </p:nvPr>
        </p:nvGraphicFramePr>
        <p:xfrm>
          <a:off x="76200" y="1066800"/>
          <a:ext cx="8915400" cy="5753524"/>
        </p:xfrm>
        <a:graphic>
          <a:graphicData uri="http://schemas.openxmlformats.org/drawingml/2006/table">
            <a:tbl>
              <a:tblPr/>
              <a:tblGrid>
                <a:gridCol w="3809339"/>
                <a:gridCol w="5106061"/>
              </a:tblGrid>
              <a:tr h="5374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Chỉ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trí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thức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Chỉ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hoạt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động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của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trí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thức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7114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2541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501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501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501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76200" y="65088"/>
            <a:ext cx="8915400" cy="954087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en-US" sz="2800" u="none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u="none" dirty="0"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sz="2800" u="none" dirty="0" err="1"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2800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800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2800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smtClean="0">
                <a:latin typeface="Times New Roman" pitchFamily="18" charset="0"/>
                <a:cs typeface="Times New Roman" pitchFamily="18" charset="0"/>
              </a:rPr>
              <a:t>ở </a:t>
            </a:r>
            <a:r>
              <a:rPr lang="en-US" sz="2800" u="none" dirty="0" err="1"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2800" u="none" dirty="0">
                <a:latin typeface="Times New Roman" pitchFamily="18" charset="0"/>
                <a:cs typeface="Times New Roman" pitchFamily="18" charset="0"/>
              </a:rPr>
              <a:t> 21, 22, </a:t>
            </a:r>
            <a:r>
              <a:rPr lang="en-US" sz="2800" u="none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800" u="none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1" name="Text Box 31"/>
          <p:cNvSpPr txBox="1">
            <a:spLocks noChangeArrowheads="1"/>
          </p:cNvSpPr>
          <p:nvPr/>
        </p:nvSpPr>
        <p:spPr bwMode="auto">
          <a:xfrm>
            <a:off x="381000" y="4648200"/>
            <a:ext cx="152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800" b="1" u="none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bác sĩ</a:t>
            </a:r>
          </a:p>
        </p:txBody>
      </p:sp>
      <p:sp>
        <p:nvSpPr>
          <p:cNvPr id="12" name="Text Box 32"/>
          <p:cNvSpPr txBox="1">
            <a:spLocks noChangeArrowheads="1"/>
          </p:cNvSpPr>
          <p:nvPr/>
        </p:nvSpPr>
        <p:spPr bwMode="auto">
          <a:xfrm>
            <a:off x="1828800" y="4648200"/>
            <a:ext cx="1676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800" b="1" u="none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dược sĩ</a:t>
            </a:r>
          </a:p>
        </p:txBody>
      </p:sp>
      <p:sp>
        <p:nvSpPr>
          <p:cNvPr id="13" name="Text Box 33"/>
          <p:cNvSpPr txBox="1">
            <a:spLocks noChangeArrowheads="1"/>
          </p:cNvSpPr>
          <p:nvPr/>
        </p:nvSpPr>
        <p:spPr bwMode="auto">
          <a:xfrm>
            <a:off x="304800" y="5486400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800" b="1" u="none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thầy giáo</a:t>
            </a:r>
          </a:p>
        </p:txBody>
      </p:sp>
      <p:sp>
        <p:nvSpPr>
          <p:cNvPr id="14" name="Text Box 34"/>
          <p:cNvSpPr txBox="1">
            <a:spLocks noChangeArrowheads="1"/>
          </p:cNvSpPr>
          <p:nvPr/>
        </p:nvSpPr>
        <p:spPr bwMode="auto">
          <a:xfrm>
            <a:off x="304800" y="6181725"/>
            <a:ext cx="1981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800" b="1" u="none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- nhà văn</a:t>
            </a:r>
          </a:p>
        </p:txBody>
      </p:sp>
      <p:sp>
        <p:nvSpPr>
          <p:cNvPr id="15" name="Text Box 35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381000" y="3476625"/>
            <a:ext cx="2895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800" b="1" u="none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- nhà phát minh</a:t>
            </a:r>
          </a:p>
        </p:txBody>
      </p:sp>
      <p:sp>
        <p:nvSpPr>
          <p:cNvPr id="16" name="Text Box 36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457200" y="4010025"/>
            <a:ext cx="1676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800" b="1" u="none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kĩ sư…</a:t>
            </a:r>
          </a:p>
        </p:txBody>
      </p:sp>
      <p:sp>
        <p:nvSpPr>
          <p:cNvPr id="19" name="Text Box 41"/>
          <p:cNvSpPr txBox="1">
            <a:spLocks noChangeArrowheads="1"/>
          </p:cNvSpPr>
          <p:nvPr/>
        </p:nvSpPr>
        <p:spPr bwMode="auto">
          <a:xfrm>
            <a:off x="4038600" y="2247900"/>
            <a:ext cx="40386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800" b="1" u="none" dirty="0" err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nghiên</a:t>
            </a:r>
            <a:r>
              <a:rPr lang="en-US" sz="2800" b="1" u="none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sz="2800" b="1" u="none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2800" b="1" u="none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800" b="1" u="none" dirty="0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 Box 42"/>
          <p:cNvSpPr txBox="1">
            <a:spLocks noChangeArrowheads="1"/>
          </p:cNvSpPr>
          <p:nvPr/>
        </p:nvSpPr>
        <p:spPr bwMode="auto">
          <a:xfrm>
            <a:off x="3886200" y="3263900"/>
            <a:ext cx="46482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800" b="1" u="none" dirty="0" err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nghiên</a:t>
            </a:r>
            <a:r>
              <a:rPr lang="en-US" sz="2800" b="1" u="none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sz="2800" b="1" u="none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2800" b="1" u="none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u="none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b="1" u="none" dirty="0" err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b="1" u="none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minh; </a:t>
            </a:r>
            <a:r>
              <a:rPr lang="en-US" sz="2800" b="1" u="none" dirty="0" err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800" b="1" u="none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b="1" u="none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800" b="1" u="none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móc</a:t>
            </a:r>
            <a:r>
              <a:rPr lang="en-US" sz="2800" b="1" u="none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b="1" u="none" dirty="0" err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800" b="1" u="none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800" b="1" u="none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b="1" u="none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2800" b="1" u="none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u="none" dirty="0" err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b="1" u="none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cống</a:t>
            </a:r>
            <a:r>
              <a:rPr lang="en-US" sz="2800" b="1" u="none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,…</a:t>
            </a:r>
          </a:p>
        </p:txBody>
      </p:sp>
      <p:sp>
        <p:nvSpPr>
          <p:cNvPr id="21" name="Text Box 43"/>
          <p:cNvSpPr txBox="1">
            <a:spLocks noChangeArrowheads="1"/>
          </p:cNvSpPr>
          <p:nvPr/>
        </p:nvSpPr>
        <p:spPr bwMode="auto">
          <a:xfrm>
            <a:off x="3886200" y="4686300"/>
            <a:ext cx="54864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800" b="1" u="none" dirty="0" err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chữa</a:t>
            </a:r>
            <a:r>
              <a:rPr lang="en-US" sz="2800" b="1" u="none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2800" b="1" u="none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u="none" dirty="0" err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800" b="1" u="none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sz="2800" b="1" u="none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chữa</a:t>
            </a:r>
            <a:r>
              <a:rPr lang="en-US" sz="2800" b="1" u="none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bệnh</a:t>
            </a:r>
            <a:endParaRPr lang="en-US" sz="2800" b="1" u="none" dirty="0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 Box 44"/>
          <p:cNvSpPr txBox="1">
            <a:spLocks noChangeArrowheads="1"/>
          </p:cNvSpPr>
          <p:nvPr/>
        </p:nvSpPr>
        <p:spPr bwMode="auto">
          <a:xfrm>
            <a:off x="3810000" y="5486400"/>
            <a:ext cx="1600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800" b="1" u="none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b="1" u="none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800" b="1" u="none" dirty="0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45"/>
          <p:cNvSpPr txBox="1">
            <a:spLocks noChangeArrowheads="1"/>
          </p:cNvSpPr>
          <p:nvPr/>
        </p:nvSpPr>
        <p:spPr bwMode="auto">
          <a:xfrm>
            <a:off x="3810000" y="6181725"/>
            <a:ext cx="16764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800" b="1" u="none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800" b="1" u="none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endParaRPr lang="en-US" sz="2800" b="1" u="none" dirty="0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 Box 37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381000" y="1562100"/>
            <a:ext cx="29718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800" b="1" u="none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- nhà bác học</a:t>
            </a:r>
          </a:p>
        </p:txBody>
      </p:sp>
      <p:sp>
        <p:nvSpPr>
          <p:cNvPr id="25" name="Text Box 38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457200" y="2019300"/>
            <a:ext cx="29718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800" b="1" u="none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nhà thông thái</a:t>
            </a:r>
          </a:p>
        </p:txBody>
      </p:sp>
      <p:sp>
        <p:nvSpPr>
          <p:cNvPr id="26" name="Text Box 39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457200" y="2476500"/>
            <a:ext cx="3048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800" b="1" u="none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nhà nghiên cứu</a:t>
            </a:r>
          </a:p>
        </p:txBody>
      </p:sp>
      <p:sp>
        <p:nvSpPr>
          <p:cNvPr id="27" name="Text Box 4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457200" y="2857500"/>
            <a:ext cx="16764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800" b="1" u="none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tiến sĩ</a:t>
            </a:r>
          </a:p>
        </p:txBody>
      </p:sp>
      <p:sp>
        <p:nvSpPr>
          <p:cNvPr id="28" name="Text Box 38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981200" y="6172200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800" b="1" u="none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</p:txBody>
      </p:sp>
      <p:sp>
        <p:nvSpPr>
          <p:cNvPr id="29" name="Text Box 38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447800" y="4648200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u="none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</p:txBody>
      </p:sp>
      <p:sp>
        <p:nvSpPr>
          <p:cNvPr id="31" name="Text Box 33"/>
          <p:cNvSpPr txBox="1">
            <a:spLocks noChangeArrowheads="1"/>
          </p:cNvSpPr>
          <p:nvPr/>
        </p:nvSpPr>
        <p:spPr bwMode="auto">
          <a:xfrm>
            <a:off x="2286000" y="5486400"/>
            <a:ext cx="1828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800" b="1" u="none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 giáo</a:t>
            </a:r>
          </a:p>
        </p:txBody>
      </p:sp>
      <p:sp>
        <p:nvSpPr>
          <p:cNvPr id="33" name="Text Box 38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981200" y="5486400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800" b="1" u="none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</p:txBody>
      </p:sp>
      <p:sp>
        <p:nvSpPr>
          <p:cNvPr id="34" name="Text Box 34"/>
          <p:cNvSpPr txBox="1">
            <a:spLocks noChangeArrowheads="1"/>
          </p:cNvSpPr>
          <p:nvPr/>
        </p:nvSpPr>
        <p:spPr bwMode="auto">
          <a:xfrm>
            <a:off x="2286000" y="6181725"/>
            <a:ext cx="1828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800" b="1" u="none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nhà thơ</a:t>
            </a:r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2438400" y="533400"/>
            <a:ext cx="6172200" cy="1588"/>
          </a:xfrm>
          <a:prstGeom prst="lin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>
            <a:off x="152400" y="989012"/>
            <a:ext cx="990600" cy="1588"/>
          </a:xfrm>
          <a:prstGeom prst="lin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>
            <a:off x="1981200" y="990600"/>
            <a:ext cx="2895600" cy="1588"/>
          </a:xfrm>
          <a:prstGeom prst="lin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>
            <a:off x="1143000" y="1524000"/>
            <a:ext cx="1752600" cy="1588"/>
          </a:xfrm>
          <a:prstGeom prst="lin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>
            <a:off x="4419600" y="1524000"/>
            <a:ext cx="3962400" cy="1588"/>
          </a:xfrm>
          <a:prstGeom prst="lin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9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0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6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7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3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4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0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1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7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8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1" grpId="0"/>
      <p:bldP spid="33" grpId="0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228600" y="152400"/>
            <a:ext cx="8686800" cy="954088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u="none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u="none" dirty="0" err="1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2800" u="none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u="none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800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u="none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u="none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800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u="none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u="none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800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>
                <a:latin typeface="Times New Roman" pitchFamily="18" charset="0"/>
                <a:cs typeface="Times New Roman" pitchFamily="18" charset="0"/>
              </a:rPr>
              <a:t>nữa</a:t>
            </a:r>
            <a:r>
              <a:rPr lang="en-US" sz="2800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u="none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graphicFrame>
        <p:nvGraphicFramePr>
          <p:cNvPr id="5" name="Group 91"/>
          <p:cNvGraphicFramePr>
            <a:graphicFrameLocks noGrp="1"/>
          </p:cNvGraphicFramePr>
          <p:nvPr>
            <p:ph/>
          </p:nvPr>
        </p:nvGraphicFramePr>
        <p:xfrm>
          <a:off x="228600" y="1285875"/>
          <a:ext cx="8763000" cy="4954113"/>
        </p:xfrm>
        <a:graphic>
          <a:graphicData uri="http://schemas.openxmlformats.org/drawingml/2006/table">
            <a:tbl>
              <a:tblPr/>
              <a:tblGrid>
                <a:gridCol w="3744222"/>
                <a:gridCol w="5018778"/>
              </a:tblGrid>
              <a:tr h="4590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Chỉ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trí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thức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Chỉ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hoạt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động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của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trí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thức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588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800" b="1" u="none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nhạc</a:t>
                      </a:r>
                      <a:r>
                        <a:rPr lang="en-US" sz="2800" b="1" u="none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u="none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sĩ</a:t>
                      </a:r>
                      <a:r>
                        <a:rPr lang="en-US" sz="2800" b="1" u="none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sáng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tác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800" b="1" u="none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giáo</a:t>
                      </a:r>
                      <a:r>
                        <a:rPr lang="en-US" sz="2800" b="1" u="none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u="none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viên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800" b="1" u="none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giảng</a:t>
                      </a:r>
                      <a:r>
                        <a:rPr lang="en-US" sz="2800" b="1" u="none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u="none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dạy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406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800" b="1" u="none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kiến</a:t>
                      </a:r>
                      <a:r>
                        <a:rPr lang="en-US" sz="2800" b="1" u="none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u="none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trúc</a:t>
                      </a:r>
                      <a:r>
                        <a:rPr lang="en-US" sz="2800" b="1" u="none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u="none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sư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800" b="1" u="none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thiết</a:t>
                      </a:r>
                      <a:r>
                        <a:rPr lang="en-US" sz="2800" b="1" u="none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u="none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kế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406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800" b="1" u="none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nhà</a:t>
                      </a:r>
                      <a:r>
                        <a:rPr lang="en-US" sz="2800" b="1" u="none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u="none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thiết</a:t>
                      </a:r>
                      <a:r>
                        <a:rPr lang="en-US" sz="2800" b="1" u="none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u="none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kế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800" b="1" u="none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thiết</a:t>
                      </a:r>
                      <a:r>
                        <a:rPr lang="en-US" sz="2800" b="1" u="none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u="none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kế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406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800" b="1" u="none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nhà</a:t>
                      </a:r>
                      <a:r>
                        <a:rPr lang="en-US" sz="2800" b="1" u="none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u="none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báo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800" b="1" u="none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làm</a:t>
                      </a:r>
                      <a:r>
                        <a:rPr lang="en-US" sz="2800" b="1" u="none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u="none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báo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406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800" b="1" u="none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phóng</a:t>
                      </a:r>
                      <a:r>
                        <a:rPr lang="en-US" sz="2800" b="1" u="none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u="none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viên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800" b="1" u="none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tìm</a:t>
                      </a:r>
                      <a:r>
                        <a:rPr lang="en-US" sz="2800" b="1" u="none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u="none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tòi</a:t>
                      </a:r>
                      <a:r>
                        <a:rPr lang="en-US" sz="2800" b="1" u="none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800" b="1" u="none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thuyết</a:t>
                      </a:r>
                      <a:r>
                        <a:rPr lang="en-US" sz="2800" b="1" u="none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u="none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trình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406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800" b="1" u="none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phát</a:t>
                      </a:r>
                      <a:r>
                        <a:rPr lang="en-US" sz="2800" b="1" u="none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u="none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thanh</a:t>
                      </a:r>
                      <a:r>
                        <a:rPr lang="en-US" sz="2800" b="1" u="none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u="none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viên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u="none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tìm</a:t>
                      </a:r>
                      <a:r>
                        <a:rPr lang="en-US" sz="2800" b="1" u="none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u="none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tòi</a:t>
                      </a:r>
                      <a:r>
                        <a:rPr lang="en-US" sz="2800" b="1" u="none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800" b="1" u="none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thuyết</a:t>
                      </a:r>
                      <a:r>
                        <a:rPr lang="en-US" sz="2800" b="1" u="none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u="none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trình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76200" y="827743"/>
            <a:ext cx="8915400" cy="620712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l">
              <a:defRPr/>
            </a:pPr>
            <a:r>
              <a:rPr lang="en-US" sz="2800" u="none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u="none" dirty="0"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sz="2800" u="none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latin typeface="Times New Roman" pitchFamily="18" charset="0"/>
                <a:cs typeface="Times New Roman" pitchFamily="18" charset="0"/>
              </a:rPr>
              <a:t>phẩy</a:t>
            </a:r>
            <a:r>
              <a:rPr lang="en-US" sz="2800" b="1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2800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u="none" dirty="0"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52400" y="1753255"/>
            <a:ext cx="8915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800" b="1" u="none" dirty="0">
                <a:latin typeface="Times New Roman" pitchFamily="18" charset="0"/>
                <a:cs typeface="Times New Roman" pitchFamily="18" charset="0"/>
              </a:rPr>
              <a:t>a) Ở </a:t>
            </a:r>
            <a:r>
              <a:rPr lang="en-US" sz="2800" b="1" u="none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b="1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800" b="1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800" b="1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2800" b="1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latin typeface="Times New Roman" pitchFamily="18" charset="0"/>
                <a:cs typeface="Times New Roman" pitchFamily="18" charset="0"/>
              </a:rPr>
              <a:t>xâu</a:t>
            </a:r>
            <a:r>
              <a:rPr lang="en-US" sz="2800" b="1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b="1" u="none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52400" y="2524780"/>
            <a:ext cx="8610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800" b="1" u="none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b="1" u="none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b="1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 smtClean="0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2800" b="1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2800" b="1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2800" b="1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b="1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800" b="1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latin typeface="Times New Roman" pitchFamily="18" charset="0"/>
                <a:cs typeface="Times New Roman" pitchFamily="18" charset="0"/>
              </a:rPr>
              <a:t>giảng</a:t>
            </a:r>
            <a:r>
              <a:rPr lang="en-US" sz="2800" b="1" u="none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152400" y="3362980"/>
            <a:ext cx="830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2800" b="1" u="none" dirty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800" b="1" u="none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800" b="1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latin typeface="Times New Roman" pitchFamily="18" charset="0"/>
                <a:cs typeface="Times New Roman" pitchFamily="18" charset="0"/>
              </a:rPr>
              <a:t>bờ</a:t>
            </a:r>
            <a:r>
              <a:rPr lang="en-US" sz="2800" b="1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 smtClean="0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800" b="1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latin typeface="Times New Roman" pitchFamily="18" charset="0"/>
                <a:cs typeface="Times New Roman" pitchFamily="18" charset="0"/>
              </a:rPr>
              <a:t>bãi</a:t>
            </a:r>
            <a:r>
              <a:rPr lang="en-US" sz="2800" b="1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latin typeface="Times New Roman" pitchFamily="18" charset="0"/>
                <a:cs typeface="Times New Roman" pitchFamily="18" charset="0"/>
              </a:rPr>
              <a:t>ngô</a:t>
            </a:r>
            <a:r>
              <a:rPr lang="en-US" sz="2800" b="1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2800" b="1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b="1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800" b="1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2800" b="1" u="none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152400" y="4191655"/>
            <a:ext cx="8915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800" b="1" u="none" dirty="0"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sz="2800" b="1" u="none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2800" b="1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sz="2800" b="1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b="1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 smtClean="0"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2800" b="1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 smtClean="0"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2800" b="1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latin typeface="Times New Roman" pitchFamily="18" charset="0"/>
                <a:cs typeface="Times New Roman" pitchFamily="18" charset="0"/>
              </a:rPr>
              <a:t>chóc</a:t>
            </a:r>
            <a:r>
              <a:rPr lang="en-US" sz="2800" b="1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b="1" u="none" dirty="0"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2800" b="1" u="none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latin typeface="Times New Roman" pitchFamily="18" charset="0"/>
                <a:cs typeface="Times New Roman" pitchFamily="18" charset="0"/>
              </a:rPr>
              <a:t>ríu</a:t>
            </a:r>
            <a:r>
              <a:rPr lang="en-US" sz="2800" b="1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latin typeface="Times New Roman" pitchFamily="18" charset="0"/>
                <a:cs typeface="Times New Roman" pitchFamily="18" charset="0"/>
              </a:rPr>
              <a:t>rít</a:t>
            </a:r>
            <a:r>
              <a:rPr lang="en-US" sz="2800" b="1" u="none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1447800" y="1762780"/>
            <a:ext cx="228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800" b="1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2057400" y="2535893"/>
            <a:ext cx="1524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2800" b="1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2971800" y="3374093"/>
            <a:ext cx="152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800" b="1" u="none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2800" b="1" u="none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4495800" y="4201180"/>
            <a:ext cx="152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800" b="1" u="none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2800" b="1" u="none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Line 17"/>
          <p:cNvSpPr>
            <a:spLocks noChangeShapeType="1"/>
          </p:cNvSpPr>
          <p:nvPr/>
        </p:nvSpPr>
        <p:spPr bwMode="auto">
          <a:xfrm>
            <a:off x="5791200" y="1296055"/>
            <a:ext cx="2667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609600" y="2210455"/>
            <a:ext cx="914400" cy="1588"/>
          </a:xfrm>
          <a:prstGeom prst="lin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762000" y="2972455"/>
            <a:ext cx="1295400" cy="1588"/>
          </a:xfrm>
          <a:prstGeom prst="lin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685800" y="3810655"/>
            <a:ext cx="2286000" cy="1588"/>
          </a:xfrm>
          <a:prstGeom prst="lin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>
            <a:off x="838200" y="4648855"/>
            <a:ext cx="3581400" cy="1588"/>
          </a:xfrm>
          <a:prstGeom prst="lin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1752600" y="1295400"/>
            <a:ext cx="1295400" cy="1588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43" name="Text Box 11"/>
          <p:cNvSpPr txBox="1">
            <a:spLocks noChangeArrowheads="1"/>
          </p:cNvSpPr>
          <p:nvPr/>
        </p:nvSpPr>
        <p:spPr bwMode="auto">
          <a:xfrm>
            <a:off x="533400" y="1981200"/>
            <a:ext cx="8001000" cy="3324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2800" b="1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          </a:t>
            </a:r>
            <a:r>
              <a:rPr lang="en-US" sz="2800" b="1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endParaRPr lang="en-US" sz="2800" b="1" u="none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50000"/>
              </a:lnSpc>
              <a:buFontTx/>
              <a:buChar char="-"/>
            </a:pPr>
            <a:r>
              <a:rPr lang="en-US" sz="2800" b="1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800" b="1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US" sz="2800" b="1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b="1" u="none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b="1" u="none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800" b="1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1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endParaRPr lang="en-US" sz="2800" b="1" u="none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50000"/>
              </a:lnSpc>
              <a:buFontTx/>
              <a:buChar char="-"/>
            </a:pPr>
            <a:r>
              <a:rPr lang="en-US" sz="2800" b="1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b="1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800" b="1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lắm</a:t>
            </a:r>
            <a:r>
              <a:rPr lang="en-US" sz="2800" b="1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ạ, </a:t>
            </a:r>
            <a:r>
              <a:rPr lang="en-US" sz="2800" b="1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b="1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b="1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b="1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bây</a:t>
            </a:r>
            <a:r>
              <a:rPr lang="en-US" sz="2800" b="1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b="1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sz="2800" b="1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800" b="1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b="1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800" b="1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1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b="1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800" b="1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800" b="1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b="1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thắp</a:t>
            </a:r>
            <a:r>
              <a:rPr lang="en-US" sz="2800" b="1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800" b="1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2800" b="1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800" b="1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800" b="1" u="none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tuyến</a:t>
            </a:r>
            <a:endParaRPr lang="en-US" sz="2800" b="1" u="none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45" name="Text Box 13"/>
          <p:cNvSpPr txBox="1">
            <a:spLocks noChangeArrowheads="1"/>
          </p:cNvSpPr>
          <p:nvPr/>
        </p:nvSpPr>
        <p:spPr bwMode="auto">
          <a:xfrm>
            <a:off x="4495800" y="4495800"/>
            <a:ext cx="228600" cy="584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none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4046" name="Text Box 14"/>
          <p:cNvSpPr txBox="1">
            <a:spLocks noChangeArrowheads="1"/>
          </p:cNvSpPr>
          <p:nvPr/>
        </p:nvSpPr>
        <p:spPr bwMode="auto">
          <a:xfrm>
            <a:off x="7086600" y="2590800"/>
            <a:ext cx="228600" cy="584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none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4047" name="Text Box 15"/>
          <p:cNvSpPr txBox="1">
            <a:spLocks noChangeArrowheads="1"/>
          </p:cNvSpPr>
          <p:nvPr/>
        </p:nvSpPr>
        <p:spPr bwMode="auto">
          <a:xfrm>
            <a:off x="1981200" y="2590800"/>
            <a:ext cx="22860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none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4048" name="Text Box 16"/>
          <p:cNvSpPr txBox="1">
            <a:spLocks noChangeArrowheads="1"/>
          </p:cNvSpPr>
          <p:nvPr/>
        </p:nvSpPr>
        <p:spPr bwMode="auto">
          <a:xfrm>
            <a:off x="1905000" y="2540000"/>
            <a:ext cx="228600" cy="5842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none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  <p:sp>
        <p:nvSpPr>
          <p:cNvPr id="44049" name="Text Box 17"/>
          <p:cNvSpPr txBox="1">
            <a:spLocks noChangeArrowheads="1"/>
          </p:cNvSpPr>
          <p:nvPr/>
        </p:nvSpPr>
        <p:spPr bwMode="auto">
          <a:xfrm>
            <a:off x="7010400" y="2667000"/>
            <a:ext cx="304800" cy="5842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u="none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76200" y="446088"/>
            <a:ext cx="8915400" cy="1154112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l">
              <a:defRPr/>
            </a:pPr>
            <a:r>
              <a:rPr lang="en-US" sz="2800" u="none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smtClean="0">
                <a:latin typeface="Times New Roman" pitchFamily="18" charset="0"/>
                <a:cs typeface="Times New Roman" pitchFamily="18" charset="0"/>
              </a:rPr>
              <a:t>3: </a:t>
            </a:r>
            <a:r>
              <a:rPr lang="en-US" sz="2800" u="none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 smtClean="0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28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 smtClean="0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8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 smtClean="0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8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u="none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800" u="none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 smtClean="0"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28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 smtClean="0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28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u="none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u="none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>
                <a:latin typeface="Times New Roman" pitchFamily="18" charset="0"/>
                <a:cs typeface="Times New Roman" pitchFamily="18" charset="0"/>
              </a:rPr>
              <a:t>sửa</a:t>
            </a:r>
            <a:r>
              <a:rPr lang="en-US" sz="2800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2800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 smtClean="0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800" u="non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none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800" u="none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15" name="Line 10"/>
          <p:cNvSpPr>
            <a:spLocks noChangeShapeType="1"/>
          </p:cNvSpPr>
          <p:nvPr/>
        </p:nvSpPr>
        <p:spPr bwMode="auto">
          <a:xfrm>
            <a:off x="2362200" y="1371600"/>
            <a:ext cx="5181600" cy="45719"/>
          </a:xfrm>
          <a:prstGeom prst="line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1905000" y="2743200"/>
            <a:ext cx="381000" cy="381000"/>
          </a:xfrm>
          <a:prstGeom prst="rect">
            <a:avLst/>
          </a:prstGeom>
          <a:noFill/>
          <a:ln w="19050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7010400" y="2743200"/>
            <a:ext cx="381000" cy="381000"/>
          </a:xfrm>
          <a:prstGeom prst="rect">
            <a:avLst/>
          </a:prstGeom>
          <a:noFill/>
          <a:ln w="19050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419600" y="4648200"/>
            <a:ext cx="381000" cy="381000"/>
          </a:xfrm>
          <a:prstGeom prst="rect">
            <a:avLst/>
          </a:prstGeom>
          <a:noFill/>
          <a:ln w="19050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5943600" y="457200"/>
            <a:ext cx="381000" cy="381000"/>
          </a:xfrm>
          <a:prstGeom prst="rect">
            <a:avLst/>
          </a:prstGeom>
          <a:noFill/>
          <a:ln w="19050" cap="flat" cmpd="sng" algn="ctr">
            <a:solidFill>
              <a:schemeClr val="tx1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440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44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440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44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6" grpId="0"/>
      <p:bldP spid="44047" grpId="0"/>
      <p:bldP spid="44048" grpId="0" animBg="1"/>
      <p:bldP spid="44049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1.0&quot;&gt;&lt;object type=&quot;1&quot; unique_id=&quot;10001&quot;&gt;&lt;object type=&quot;2&quot; unique_id=&quot;12137&quot;&gt;&lt;object type=&quot;3&quot; unique_id=&quot;12138&quot;&gt;&lt;property id=&quot;20148&quot; value=&quot;5&quot;/&gt;&lt;property id=&quot;20300&quot; value=&quot;Slide 1&quot;/&gt;&lt;property id=&quot;20307&quot; value=&quot;296&quot;/&gt;&lt;/object&gt;&lt;object type=&quot;3&quot; unique_id=&quot;12139&quot;&gt;&lt;property id=&quot;20148&quot; value=&quot;5&quot;/&gt;&lt;property id=&quot;20300&quot; value=&quot;Slide 2&quot;/&gt;&lt;property id=&quot;20307&quot; value=&quot;295&quot;/&gt;&lt;/object&gt;&lt;object type=&quot;3&quot; unique_id=&quot;12140&quot;&gt;&lt;property id=&quot;20148&quot; value=&quot;5&quot;/&gt;&lt;property id=&quot;20300&quot; value=&quot;Slide 3&quot;/&gt;&lt;property id=&quot;20307&quot; value=&quot;297&quot;/&gt;&lt;/object&gt;&lt;object type=&quot;3&quot; unique_id=&quot;12141&quot;&gt;&lt;property id=&quot;20148&quot; value=&quot;5&quot;/&gt;&lt;property id=&quot;20300&quot; value=&quot;Slide 4&quot;/&gt;&lt;property id=&quot;20307&quot; value=&quot;298&quot;/&gt;&lt;/object&gt;&lt;object type=&quot;3&quot; unique_id=&quot;12142&quot;&gt;&lt;property id=&quot;20148&quot; value=&quot;5&quot;/&gt;&lt;property id=&quot;20300&quot; value=&quot;Slide 5&quot;/&gt;&lt;property id=&quot;20307&quot; value=&quot;288&quot;/&gt;&lt;/object&gt;&lt;object type=&quot;3&quot; unique_id=&quot;12143&quot;&gt;&lt;property id=&quot;20148&quot; value=&quot;5&quot;/&gt;&lt;property id=&quot;20300&quot; value=&quot;Slide 6&quot;/&gt;&lt;property id=&quot;20307&quot; value=&quot;294&quot;/&gt;&lt;/object&gt;&lt;object type=&quot;3&quot; unique_id=&quot;12144&quot;&gt;&lt;property id=&quot;20148&quot; value=&quot;5&quot;/&gt;&lt;property id=&quot;20300&quot; value=&quot;Slide 7&quot;/&gt;&lt;property id=&quot;20307&quot; value=&quot;291&quot;/&gt;&lt;/object&gt;&lt;object type=&quot;3&quot; unique_id=&quot;12145&quot;&gt;&lt;property id=&quot;20148&quot; value=&quot;5&quot;/&gt;&lt;property id=&quot;20300&quot; value=&quot;Slide 8&quot;/&gt;&lt;property id=&quot;20307&quot; value=&quot;282&quot;/&gt;&lt;/object&gt;&lt;object type=&quot;3&quot; unique_id=&quot;12146&quot;&gt;&lt;property id=&quot;20148&quot; value=&quot;5&quot;/&gt;&lt;property id=&quot;20300&quot; value=&quot;Slide 9&quot;/&gt;&lt;property id=&quot;20307&quot; value=&quot;300&quot;/&gt;&lt;/object&gt;&lt;object type=&quot;3&quot; unique_id=&quot;12147&quot;&gt;&lt;property id=&quot;20148&quot; value=&quot;5&quot;/&gt;&lt;property id=&quot;20300&quot; value=&quot;Slide 10&quot;/&gt;&lt;property id=&quot;20307&quot; value=&quot;290&quot;/&gt;&lt;/object&gt;&lt;object type=&quot;3&quot; unique_id=&quot;12148&quot;&gt;&lt;property id=&quot;20148&quot; value=&quot;5&quot;/&gt;&lt;property id=&quot;20300&quot; value=&quot;Slide 11&quot;/&gt;&lt;property id=&quot;20307&quot; value=&quot;299&quot;/&gt;&lt;/object&gt;&lt;object type=&quot;3&quot; unique_id=&quot;12149&quot;&gt;&lt;property id=&quot;20148&quot; value=&quot;5&quot;/&gt;&lt;property id=&quot;20300&quot; value=&quot;Slide 12&quot;/&gt;&lt;property id=&quot;20307&quot; value=&quot;301&quot;/&gt;&lt;/object&gt;&lt;object type=&quot;3&quot; unique_id=&quot;12150&quot;&gt;&lt;property id=&quot;20148&quot; value=&quot;5&quot;/&gt;&lt;property id=&quot;20300&quot; value=&quot;Slide 13&quot;/&gt;&lt;property id=&quot;20307&quot; value=&quot;293&quot;/&gt;&lt;/object&gt;&lt;/object&gt;&lt;object type=&quot;8&quot; unique_id=&quot;12165&quot;&gt;&lt;/object&gt;&lt;/object&gt;&lt;/database&gt;"/>
  <p:tag name="MMPROD_NEXTUNIQUEID" val="10010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1397</TotalTime>
  <Words>431</Words>
  <Application>Microsoft Office PowerPoint</Application>
  <PresentationFormat>On-screen Show (4:3)</PresentationFormat>
  <Paragraphs>70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Arial Black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hnc</dc:creator>
  <cp:lastModifiedBy>Administrator</cp:lastModifiedBy>
  <cp:revision>251</cp:revision>
  <dcterms:created xsi:type="dcterms:W3CDTF">2010-03-17T06:57:34Z</dcterms:created>
  <dcterms:modified xsi:type="dcterms:W3CDTF">2019-05-16T07:42:19Z</dcterms:modified>
</cp:coreProperties>
</file>