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83" r:id="rId2"/>
    <p:sldId id="276" r:id="rId3"/>
    <p:sldId id="259" r:id="rId4"/>
    <p:sldId id="277" r:id="rId5"/>
    <p:sldId id="278" r:id="rId6"/>
    <p:sldId id="279" r:id="rId7"/>
    <p:sldId id="281" r:id="rId8"/>
    <p:sldId id="265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66FFFF"/>
    <a:srgbClr val="00FFCC"/>
    <a:srgbClr val="00FFFF"/>
    <a:srgbClr val="66FF66"/>
    <a:srgbClr val="99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charset="0"/>
              <a:buNone/>
              <a:defRPr sz="1200"/>
            </a:lvl1pPr>
          </a:lstStyle>
          <a:p>
            <a:fld id="{3624EEAB-8047-4D1D-B5FF-6523CE417F6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FB4FF3-4D83-49B0-9463-BDF73E43686F}" type="slidenum">
              <a:rPr lang="en-US" altLang="zh-CN"/>
              <a:pPr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9E3D3-A515-4E98-AAC2-39D41B744E0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D2A62-168D-4638-A879-384E2A2B6F0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837B8-1ADF-4529-A37F-01F2868E895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C7E16-B528-44F3-AD09-C2A59971920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09955-0DD3-4F5D-868C-3C1A1C00C9C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EA760-4AB1-43AD-84A7-0CC2A11415B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16E74-D159-460F-9C7B-6DED6B6DC2B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03783-737D-43A1-92B3-9ECD0F43C7C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A201B-A43F-4DA2-9B73-21A612CFC4A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CBEF9-3AD6-4B21-BA7E-8665499AEF2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A752F-703A-48EA-AC46-F3617F20C46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DBD48-F402-412C-9D3D-BF1ECC73628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400">
                <a:ea typeface="SimSun" pitchFamily="2" charset="-122"/>
              </a:defRPr>
            </a:lvl1pPr>
          </a:lstStyle>
          <a:p>
            <a:fld id="{D68CB6E4-EF7E-4BB4-B9F7-C7FBA6F3EE6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361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081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1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1100" y="152400"/>
            <a:ext cx="2476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1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1300" y="2057400"/>
            <a:ext cx="2476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1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00" y="0"/>
            <a:ext cx="2476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0"/>
            <a:ext cx="2514600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2057400"/>
            <a:ext cx="2476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1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981200"/>
            <a:ext cx="2476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1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495800"/>
            <a:ext cx="2476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1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572000"/>
            <a:ext cx="2476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1034"/>
          <p:cNvSpPr>
            <a:spLocks noChangeArrowheads="1" noChangeShapeType="1" noTextEdit="1"/>
          </p:cNvSpPr>
          <p:nvPr/>
        </p:nvSpPr>
        <p:spPr bwMode="auto">
          <a:xfrm>
            <a:off x="685800" y="2514600"/>
            <a:ext cx="7848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TẬP CÁC BẢNG NHÂN</a:t>
            </a:r>
          </a:p>
        </p:txBody>
      </p:sp>
      <p:sp>
        <p:nvSpPr>
          <p:cNvPr id="3084" name="Rectangle 1033"/>
          <p:cNvSpPr>
            <a:spLocks noChangeArrowheads="1" noChangeShapeType="1" noTextEdit="1"/>
          </p:cNvSpPr>
          <p:nvPr/>
        </p:nvSpPr>
        <p:spPr bwMode="auto">
          <a:xfrm>
            <a:off x="2286000" y="609600"/>
            <a:ext cx="46291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- LỚP 3A</a:t>
            </a:r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304800" y="5105400"/>
            <a:ext cx="8534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b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VIÊN: </a:t>
            </a:r>
            <a:r>
              <a:rPr lang="en-US" sz="4800" b="1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NGUYỄN THỊ HẢI LÝ</a:t>
            </a:r>
            <a:endParaRPr lang="en-US" sz="4800" b="1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4" descr="!PC8_C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81000" y="5410200"/>
            <a:ext cx="327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4" descr="!PC8_C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334000" y="5791200"/>
            <a:ext cx="327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12"/>
          <p:cNvSpPr txBox="1">
            <a:spLocks noChangeArrowheads="1"/>
          </p:cNvSpPr>
          <p:nvPr/>
        </p:nvSpPr>
        <p:spPr bwMode="auto">
          <a:xfrm>
            <a:off x="3429000" y="36576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92" name="Rectangle 3091"/>
          <p:cNvSpPr>
            <a:spLocks noChangeArrowheads="1" noChangeShapeType="1" noTextEdit="1"/>
          </p:cNvSpPr>
          <p:nvPr/>
        </p:nvSpPr>
        <p:spPr bwMode="auto">
          <a:xfrm>
            <a:off x="533400" y="1295400"/>
            <a:ext cx="40862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  <p:sp>
        <p:nvSpPr>
          <p:cNvPr id="3093" name="Text Box 3092"/>
          <p:cNvSpPr txBox="1">
            <a:spLocks noChangeArrowheads="1"/>
          </p:cNvSpPr>
          <p:nvPr/>
        </p:nvSpPr>
        <p:spPr bwMode="auto">
          <a:xfrm>
            <a:off x="1447800" y="2659063"/>
            <a:ext cx="685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- Đọc bảng nhân 2, 3, 4 , 5.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 Same Side Corner Rectangle 43"/>
          <p:cNvSpPr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custGeom>
            <a:avLst/>
            <a:gdLst>
              <a:gd name="T0" fmla="*/ 9144000 w 9144000"/>
              <a:gd name="T1" fmla="*/ 533400 h 1066800"/>
              <a:gd name="T2" fmla="*/ 4572000 w 9144000"/>
              <a:gd name="T3" fmla="*/ 1066800 h 1066800"/>
              <a:gd name="T4" fmla="*/ 0 w 9144000"/>
              <a:gd name="T5" fmla="*/ 53340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close/>
              </a:path>
            </a:pathLst>
          </a:cu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atin typeface="Times New Roman" pitchFamily="18" charset="0"/>
              </a:rPr>
              <a:t>Toán</a:t>
            </a:r>
            <a:endParaRPr lang="en-US" sz="2800" b="1" dirty="0" smtClean="0">
              <a:latin typeface="Times New Roman" pitchFamily="18" charset="0"/>
            </a:endParaRP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 animBg="1"/>
      <p:bldP spid="30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301625" y="2028825"/>
            <a:ext cx="3733800" cy="519113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i1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: a)Tính nhẩm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377825" y="2638425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latin typeface=".VnTime" pitchFamily="34" charset="0"/>
              </a:rPr>
              <a:t>3 x 4 =</a:t>
            </a:r>
          </a:p>
        </p:txBody>
      </p:sp>
      <p:pic>
        <p:nvPicPr>
          <p:cNvPr id="5124" name="Picture 19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5105400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9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4724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609975" y="4373563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18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597025" y="3262313"/>
            <a:ext cx="8683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21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597025" y="3813175"/>
            <a:ext cx="8683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15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97025" y="2641600"/>
            <a:ext cx="8080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12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624263" y="324802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16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684588" y="3840163"/>
            <a:ext cx="420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597025" y="4378325"/>
            <a:ext cx="9667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24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654425" y="265588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12</a:t>
            </a:r>
          </a:p>
        </p:txBody>
      </p:sp>
      <p:sp>
        <p:nvSpPr>
          <p:cNvPr id="4113" name="Text Box 9"/>
          <p:cNvSpPr txBox="1">
            <a:spLocks noChangeArrowheads="1"/>
          </p:cNvSpPr>
          <p:nvPr/>
        </p:nvSpPr>
        <p:spPr bwMode="auto">
          <a:xfrm>
            <a:off x="377825" y="3248025"/>
            <a:ext cx="1354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latin typeface=".VnTime" pitchFamily="34" charset="0"/>
              </a:rPr>
              <a:t>3 x 7 =</a:t>
            </a:r>
          </a:p>
        </p:txBody>
      </p:sp>
      <p:sp>
        <p:nvSpPr>
          <p:cNvPr id="4114" name="Text Box 9"/>
          <p:cNvSpPr txBox="1">
            <a:spLocks noChangeArrowheads="1"/>
          </p:cNvSpPr>
          <p:nvPr/>
        </p:nvSpPr>
        <p:spPr bwMode="auto">
          <a:xfrm>
            <a:off x="377825" y="3781425"/>
            <a:ext cx="1354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latin typeface=".VnTime" pitchFamily="34" charset="0"/>
              </a:rPr>
              <a:t>3 x 5 =</a:t>
            </a:r>
          </a:p>
        </p:txBody>
      </p:sp>
      <p:sp>
        <p:nvSpPr>
          <p:cNvPr id="4115" name="Text Box 9"/>
          <p:cNvSpPr txBox="1">
            <a:spLocks noChangeArrowheads="1"/>
          </p:cNvSpPr>
          <p:nvPr/>
        </p:nvSpPr>
        <p:spPr bwMode="auto">
          <a:xfrm>
            <a:off x="377825" y="4373563"/>
            <a:ext cx="1354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latin typeface=".VnTime" pitchFamily="34" charset="0"/>
              </a:rPr>
              <a:t>3 x 8 =</a:t>
            </a:r>
          </a:p>
        </p:txBody>
      </p:sp>
      <p:sp>
        <p:nvSpPr>
          <p:cNvPr id="4116" name="Text Box 9"/>
          <p:cNvSpPr txBox="1">
            <a:spLocks noChangeArrowheads="1"/>
          </p:cNvSpPr>
          <p:nvPr/>
        </p:nvSpPr>
        <p:spPr bwMode="auto">
          <a:xfrm>
            <a:off x="2405063" y="4356100"/>
            <a:ext cx="1355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latin typeface=".VnTime" pitchFamily="34" charset="0"/>
              </a:rPr>
              <a:t>2 x 9 =</a:t>
            </a:r>
          </a:p>
        </p:txBody>
      </p:sp>
      <p:sp>
        <p:nvSpPr>
          <p:cNvPr id="4117" name="Text Box 9"/>
          <p:cNvSpPr txBox="1">
            <a:spLocks noChangeArrowheads="1"/>
          </p:cNvSpPr>
          <p:nvPr/>
        </p:nvSpPr>
        <p:spPr bwMode="auto">
          <a:xfrm>
            <a:off x="2447925" y="3822700"/>
            <a:ext cx="1354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latin typeface=".VnTime" pitchFamily="34" charset="0"/>
              </a:rPr>
              <a:t>2 x 4 =</a:t>
            </a:r>
          </a:p>
        </p:txBody>
      </p:sp>
      <p:sp>
        <p:nvSpPr>
          <p:cNvPr id="4118" name="Text Box 9"/>
          <p:cNvSpPr txBox="1">
            <a:spLocks noChangeArrowheads="1"/>
          </p:cNvSpPr>
          <p:nvPr/>
        </p:nvSpPr>
        <p:spPr bwMode="auto">
          <a:xfrm>
            <a:off x="2449513" y="3228975"/>
            <a:ext cx="1354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latin typeface=".VnTime" pitchFamily="34" charset="0"/>
              </a:rPr>
              <a:t>2 x 8 =</a:t>
            </a:r>
          </a:p>
        </p:txBody>
      </p:sp>
      <p:sp>
        <p:nvSpPr>
          <p:cNvPr id="4119" name="Text Box 9"/>
          <p:cNvSpPr txBox="1">
            <a:spLocks noChangeArrowheads="1"/>
          </p:cNvSpPr>
          <p:nvPr/>
        </p:nvSpPr>
        <p:spPr bwMode="auto">
          <a:xfrm>
            <a:off x="2465388" y="2635250"/>
            <a:ext cx="1354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latin typeface=".VnTime" pitchFamily="34" charset="0"/>
              </a:rPr>
              <a:t>2 x 6 =</a:t>
            </a:r>
          </a:p>
        </p:txBody>
      </p:sp>
      <p:sp>
        <p:nvSpPr>
          <p:cNvPr id="4120" name="Text Box 9"/>
          <p:cNvSpPr txBox="1">
            <a:spLocks noChangeArrowheads="1"/>
          </p:cNvSpPr>
          <p:nvPr/>
        </p:nvSpPr>
        <p:spPr bwMode="auto">
          <a:xfrm>
            <a:off x="4573588" y="3805238"/>
            <a:ext cx="1354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latin typeface=".VnTime" pitchFamily="34" charset="0"/>
              </a:rPr>
              <a:t>4 x 9 =</a:t>
            </a:r>
          </a:p>
        </p:txBody>
      </p:sp>
      <p:sp>
        <p:nvSpPr>
          <p:cNvPr id="4121" name="Text Box 9"/>
          <p:cNvSpPr txBox="1">
            <a:spLocks noChangeArrowheads="1"/>
          </p:cNvSpPr>
          <p:nvPr/>
        </p:nvSpPr>
        <p:spPr bwMode="auto">
          <a:xfrm>
            <a:off x="4592638" y="3221038"/>
            <a:ext cx="1355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latin typeface=".VnTime" pitchFamily="34" charset="0"/>
              </a:rPr>
              <a:t>4 x 7 =</a:t>
            </a:r>
          </a:p>
        </p:txBody>
      </p:sp>
      <p:sp>
        <p:nvSpPr>
          <p:cNvPr id="4122" name="Text Box 9"/>
          <p:cNvSpPr txBox="1">
            <a:spLocks noChangeArrowheads="1"/>
          </p:cNvSpPr>
          <p:nvPr/>
        </p:nvSpPr>
        <p:spPr bwMode="auto">
          <a:xfrm>
            <a:off x="4568825" y="4344988"/>
            <a:ext cx="1354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latin typeface=".VnTime" pitchFamily="34" charset="0"/>
              </a:rPr>
              <a:t>4 x 4 =</a:t>
            </a:r>
          </a:p>
        </p:txBody>
      </p:sp>
      <p:sp>
        <p:nvSpPr>
          <p:cNvPr id="4123" name="Text Box 9"/>
          <p:cNvSpPr txBox="1">
            <a:spLocks noChangeArrowheads="1"/>
          </p:cNvSpPr>
          <p:nvPr/>
        </p:nvSpPr>
        <p:spPr bwMode="auto">
          <a:xfrm>
            <a:off x="4605338" y="2638425"/>
            <a:ext cx="1354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latin typeface=".VnTime" pitchFamily="34" charset="0"/>
              </a:rPr>
              <a:t>4 x 3 =</a:t>
            </a:r>
          </a:p>
        </p:txBody>
      </p:sp>
      <p:sp>
        <p:nvSpPr>
          <p:cNvPr id="4124" name="Text Box 9"/>
          <p:cNvSpPr txBox="1">
            <a:spLocks noChangeArrowheads="1"/>
          </p:cNvSpPr>
          <p:nvPr/>
        </p:nvSpPr>
        <p:spPr bwMode="auto">
          <a:xfrm>
            <a:off x="6765925" y="2638425"/>
            <a:ext cx="1354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latin typeface=".VnTime" pitchFamily="34" charset="0"/>
              </a:rPr>
              <a:t>5 x 6 =</a:t>
            </a:r>
          </a:p>
        </p:txBody>
      </p:sp>
      <p:sp>
        <p:nvSpPr>
          <p:cNvPr id="4125" name="Text Box 9"/>
          <p:cNvSpPr txBox="1">
            <a:spLocks noChangeArrowheads="1"/>
          </p:cNvSpPr>
          <p:nvPr/>
        </p:nvSpPr>
        <p:spPr bwMode="auto">
          <a:xfrm>
            <a:off x="6770688" y="3206750"/>
            <a:ext cx="1355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latin typeface=".VnTime" pitchFamily="34" charset="0"/>
              </a:rPr>
              <a:t>5 x 4 =</a:t>
            </a:r>
          </a:p>
        </p:txBody>
      </p:sp>
      <p:sp>
        <p:nvSpPr>
          <p:cNvPr id="4126" name="Text Box 9"/>
          <p:cNvSpPr txBox="1">
            <a:spLocks noChangeArrowheads="1"/>
          </p:cNvSpPr>
          <p:nvPr/>
        </p:nvSpPr>
        <p:spPr bwMode="auto">
          <a:xfrm>
            <a:off x="6778625" y="3835400"/>
            <a:ext cx="1354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latin typeface=".VnTime" pitchFamily="34" charset="0"/>
              </a:rPr>
              <a:t>5 x 7 =</a:t>
            </a:r>
          </a:p>
        </p:txBody>
      </p:sp>
      <p:sp>
        <p:nvSpPr>
          <p:cNvPr id="4127" name="Text Box 9"/>
          <p:cNvSpPr txBox="1">
            <a:spLocks noChangeArrowheads="1"/>
          </p:cNvSpPr>
          <p:nvPr/>
        </p:nvSpPr>
        <p:spPr bwMode="auto">
          <a:xfrm>
            <a:off x="6778625" y="4356100"/>
            <a:ext cx="1354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latin typeface=".VnTime" pitchFamily="34" charset="0"/>
              </a:rPr>
              <a:t>5 x 9 =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5654675" y="432911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16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684838" y="38115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36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5699125" y="32162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28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699125" y="263842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12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7894638" y="436086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45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7894638" y="384333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35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7924800" y="32035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20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7924800" y="26416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30</a:t>
            </a:r>
          </a:p>
        </p:txBody>
      </p:sp>
      <p:pic>
        <p:nvPicPr>
          <p:cNvPr id="5157" name="Picture 8" descr="roedblomst0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5791200"/>
            <a:ext cx="2732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8" name="Picture 8" descr="roedblomst0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5791200"/>
            <a:ext cx="2732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ound Same Side Corner Rectangle 43"/>
          <p:cNvSpPr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custGeom>
            <a:avLst/>
            <a:gdLst>
              <a:gd name="T0" fmla="*/ 9144000 w 9144000"/>
              <a:gd name="T1" fmla="*/ 533400 h 1066800"/>
              <a:gd name="T2" fmla="*/ 4572000 w 9144000"/>
              <a:gd name="T3" fmla="*/ 1066800 h 1066800"/>
              <a:gd name="T4" fmla="*/ 0 w 9144000"/>
              <a:gd name="T5" fmla="*/ 53340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close/>
              </a:path>
            </a:pathLst>
          </a:cu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atin typeface="Times New Roman" pitchFamily="18" charset="0"/>
              </a:rPr>
              <a:t>Toán</a:t>
            </a:r>
            <a:endParaRPr lang="en-US" sz="2800" b="1" dirty="0" smtClean="0">
              <a:latin typeface="Times New Roman" pitchFamily="18" charset="0"/>
            </a:endParaRP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90800" y="986135"/>
            <a:ext cx="401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 TẬP CÁC BẢNG NHÂN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64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id="6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7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7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84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9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240"/>
                            </p:stCondLst>
                            <p:childTnLst>
                              <p:par>
                                <p:cTn id="9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10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10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4113" grpId="0"/>
      <p:bldP spid="4114" grpId="0"/>
      <p:bldP spid="4115" grpId="0"/>
      <p:bldP spid="4116" grpId="0"/>
      <p:bldP spid="4117" grpId="0"/>
      <p:bldP spid="4118" grpId="0"/>
      <p:bldP spid="4119" grpId="0"/>
      <p:bldP spid="4120" grpId="0"/>
      <p:bldP spid="4121" grpId="0"/>
      <p:bldP spid="4122" grpId="0"/>
      <p:bldP spid="4123" grpId="0"/>
      <p:bldP spid="4124" grpId="0"/>
      <p:bldP spid="4125" grpId="0"/>
      <p:bldP spid="4126" grpId="0"/>
      <p:bldP spid="4127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381000" y="1676400"/>
            <a:ext cx="3200400" cy="519113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i1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: b)Tính nhẩm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19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5105400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9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4724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3487738" y="4111625"/>
            <a:ext cx="1905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latin typeface=".VnTime" pitchFamily="34" charset="0"/>
              </a:rPr>
              <a:t>100 x 5 =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3473450" y="3279775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latin typeface=".VnTime" pitchFamily="34" charset="0"/>
              </a:rPr>
              <a:t>200 x 4 =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3486150" y="23622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latin typeface=".VnTime" pitchFamily="34" charset="0"/>
              </a:rPr>
              <a:t>200  x 2 =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6319838" y="236220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latin typeface=".VnTime" pitchFamily="34" charset="0"/>
              </a:rPr>
              <a:t>300 x 2 =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6284913" y="3246438"/>
            <a:ext cx="18684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latin typeface=".VnTime" pitchFamily="34" charset="0"/>
              </a:rPr>
              <a:t>400 x 2 =</a:t>
            </a: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6245225" y="4097338"/>
            <a:ext cx="17557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latin typeface=".VnTime" pitchFamily="34" charset="0"/>
              </a:rPr>
              <a:t>500 x 1 =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8001000" y="23622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.VnArial" pitchFamily="34" charset="0"/>
              </a:rPr>
              <a:t>600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181600" y="3276600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.VnArial" pitchFamily="34" charset="0"/>
              </a:rPr>
              <a:t>800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5168900" y="2374900"/>
            <a:ext cx="91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.VnArial" pitchFamily="34" charset="0"/>
              </a:rPr>
              <a:t>400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181600" y="41148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.VnArial" pitchFamily="34" charset="0"/>
              </a:rPr>
              <a:t>500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7924800" y="32766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.VnArial" pitchFamily="34" charset="0"/>
              </a:rPr>
              <a:t>800</a:t>
            </a:r>
          </a:p>
        </p:txBody>
      </p:sp>
      <p:pic>
        <p:nvPicPr>
          <p:cNvPr id="6160" name="Picture 8" descr="roedblomst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5791200"/>
            <a:ext cx="2732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8" descr="roedblomst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5791200"/>
            <a:ext cx="2732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1" name="Rectangle 56"/>
          <p:cNvSpPr>
            <a:spLocks noChangeArrowheads="1"/>
          </p:cNvSpPr>
          <p:nvPr/>
        </p:nvSpPr>
        <p:spPr bwMode="auto">
          <a:xfrm>
            <a:off x="228600" y="2362200"/>
            <a:ext cx="3124200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CC"/>
                </a:solidFill>
              </a:rPr>
              <a:t>200 x 3 = ?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00CC"/>
                </a:solidFill>
              </a:rPr>
              <a:t>Nhẩm: 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00CC"/>
                </a:solidFill>
              </a:rPr>
              <a:t>2 trăm x 3 = 6 trăm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00CC"/>
                </a:solidFill>
              </a:rPr>
              <a:t>Vậy:  200 x 3 = 600 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7924800" y="41148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.VnArial" pitchFamily="34" charset="0"/>
              </a:rPr>
              <a:t>500</a:t>
            </a:r>
          </a:p>
        </p:txBody>
      </p:sp>
      <p:sp>
        <p:nvSpPr>
          <p:cNvPr id="20" name="Round Same Side Corner Rectangle 43"/>
          <p:cNvSpPr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custGeom>
            <a:avLst/>
            <a:gdLst>
              <a:gd name="T0" fmla="*/ 9144000 w 9144000"/>
              <a:gd name="T1" fmla="*/ 533400 h 1066800"/>
              <a:gd name="T2" fmla="*/ 4572000 w 9144000"/>
              <a:gd name="T3" fmla="*/ 1066800 h 1066800"/>
              <a:gd name="T4" fmla="*/ 0 w 9144000"/>
              <a:gd name="T5" fmla="*/ 53340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close/>
              </a:path>
            </a:pathLst>
          </a:cu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atin typeface="Times New Roman" pitchFamily="18" charset="0"/>
              </a:rPr>
              <a:t>Toán</a:t>
            </a:r>
            <a:endParaRPr lang="en-US" sz="2800" b="1" dirty="0" smtClean="0">
              <a:latin typeface="Times New Roman" pitchFamily="18" charset="0"/>
            </a:endParaRP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0800" y="986135"/>
            <a:ext cx="401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 TẬP CÁC BẢNG NHÂN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39" grpId="0"/>
      <p:bldP spid="40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1" grpId="0"/>
      <p:bldP spid="52" grpId="0"/>
      <p:bldP spid="5141" grpId="0" animBg="1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304800" y="1797050"/>
            <a:ext cx="3962400" cy="519113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i 2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: Tính (theo mẫu)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6781800" y="4006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2 x 2 x 9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3810000" y="408305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5 x 7 - 26</a:t>
            </a: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609600" y="400685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5 x 5 + 18</a:t>
            </a:r>
          </a:p>
        </p:txBody>
      </p:sp>
      <p:pic>
        <p:nvPicPr>
          <p:cNvPr id="7174" name="Picture 8" descr="roedblomst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91200"/>
            <a:ext cx="2732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roedblomst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1913" y="5791200"/>
            <a:ext cx="27320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Rectangle 56"/>
          <p:cNvSpPr>
            <a:spLocks noChangeArrowheads="1"/>
          </p:cNvSpPr>
          <p:nvPr/>
        </p:nvSpPr>
        <p:spPr bwMode="auto">
          <a:xfrm>
            <a:off x="1828800" y="2482850"/>
            <a:ext cx="25146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>
                <a:solidFill>
                  <a:srgbClr val="990000"/>
                </a:solidFill>
              </a:rPr>
              <a:t>   4 x 3 + 10</a:t>
            </a:r>
          </a:p>
          <a:p>
            <a:r>
              <a:rPr lang="en-US" sz="3200" b="1">
                <a:solidFill>
                  <a:srgbClr val="990000"/>
                </a:solidFill>
              </a:rPr>
              <a:t>=   12   + 10</a:t>
            </a:r>
          </a:p>
          <a:p>
            <a:r>
              <a:rPr lang="en-US" sz="3200" b="1">
                <a:solidFill>
                  <a:srgbClr val="990000"/>
                </a:solidFill>
              </a:rPr>
              <a:t>=    22</a:t>
            </a:r>
          </a:p>
          <a:p>
            <a:pPr>
              <a:lnSpc>
                <a:spcPct val="150000"/>
              </a:lnSpc>
            </a:pPr>
            <a:endParaRPr lang="en-US" sz="3200" b="1">
              <a:solidFill>
                <a:srgbClr val="990000"/>
              </a:solidFill>
            </a:endParaRPr>
          </a:p>
        </p:txBody>
      </p:sp>
      <p:sp>
        <p:nvSpPr>
          <p:cNvPr id="6159" name="TextBox 22"/>
          <p:cNvSpPr txBox="1">
            <a:spLocks noChangeArrowheads="1"/>
          </p:cNvSpPr>
          <p:nvPr/>
        </p:nvSpPr>
        <p:spPr bwMode="auto">
          <a:xfrm>
            <a:off x="304800" y="2482850"/>
            <a:ext cx="1395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990000"/>
                </a:solidFill>
              </a:rPr>
              <a:t>Mẫu:</a:t>
            </a:r>
          </a:p>
        </p:txBody>
      </p:sp>
      <p:pic>
        <p:nvPicPr>
          <p:cNvPr id="7178" name="Picture 8" descr="roedblomst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5791200"/>
            <a:ext cx="2732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8" name="Text Box 6177"/>
          <p:cNvSpPr txBox="1">
            <a:spLocks noChangeArrowheads="1"/>
          </p:cNvSpPr>
          <p:nvPr/>
        </p:nvSpPr>
        <p:spPr bwMode="auto">
          <a:xfrm>
            <a:off x="304800" y="4540250"/>
            <a:ext cx="3152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= 25 + 18</a:t>
            </a:r>
            <a:endParaRPr lang="en-US" sz="36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79" name="Text Box 6178"/>
          <p:cNvSpPr txBox="1">
            <a:spLocks noChangeArrowheads="1"/>
          </p:cNvSpPr>
          <p:nvPr/>
        </p:nvSpPr>
        <p:spPr bwMode="auto">
          <a:xfrm>
            <a:off x="304800" y="5149850"/>
            <a:ext cx="3152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= 43</a:t>
            </a:r>
            <a:endParaRPr lang="en-US" sz="36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0" name="Text Box 6179"/>
          <p:cNvSpPr txBox="1">
            <a:spLocks noChangeArrowheads="1"/>
          </p:cNvSpPr>
          <p:nvPr/>
        </p:nvSpPr>
        <p:spPr bwMode="auto">
          <a:xfrm>
            <a:off x="3657600" y="4616450"/>
            <a:ext cx="2909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= 35 - 26</a:t>
            </a:r>
            <a:endParaRPr lang="en-US" sz="36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1" name="Text Box 6180"/>
          <p:cNvSpPr txBox="1">
            <a:spLocks noChangeArrowheads="1"/>
          </p:cNvSpPr>
          <p:nvPr/>
        </p:nvSpPr>
        <p:spPr bwMode="auto">
          <a:xfrm>
            <a:off x="3657600" y="5226050"/>
            <a:ext cx="2909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= 9 </a:t>
            </a:r>
            <a:endParaRPr lang="en-US" sz="36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2" name="Text Box 6181"/>
          <p:cNvSpPr txBox="1">
            <a:spLocks noChangeArrowheads="1"/>
          </p:cNvSpPr>
          <p:nvPr/>
        </p:nvSpPr>
        <p:spPr bwMode="auto">
          <a:xfrm>
            <a:off x="6858000" y="4608513"/>
            <a:ext cx="2303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= 4 x 9 </a:t>
            </a:r>
            <a:endParaRPr lang="en-US" sz="36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3" name="Text Box 6182"/>
          <p:cNvSpPr txBox="1">
            <a:spLocks noChangeArrowheads="1"/>
          </p:cNvSpPr>
          <p:nvPr/>
        </p:nvSpPr>
        <p:spPr bwMode="auto">
          <a:xfrm>
            <a:off x="6781800" y="522605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 = 36</a:t>
            </a:r>
            <a:endParaRPr lang="en-US" sz="36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 Same Side Corner Rectangle 43"/>
          <p:cNvSpPr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custGeom>
            <a:avLst/>
            <a:gdLst>
              <a:gd name="T0" fmla="*/ 9144000 w 9144000"/>
              <a:gd name="T1" fmla="*/ 533400 h 1066800"/>
              <a:gd name="T2" fmla="*/ 4572000 w 9144000"/>
              <a:gd name="T3" fmla="*/ 1066800 h 1066800"/>
              <a:gd name="T4" fmla="*/ 0 w 9144000"/>
              <a:gd name="T5" fmla="*/ 53340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close/>
              </a:path>
            </a:pathLst>
          </a:cu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atin typeface="Times New Roman" pitchFamily="18" charset="0"/>
              </a:rPr>
              <a:t>Toán</a:t>
            </a:r>
            <a:endParaRPr lang="en-US" sz="2800" b="1" dirty="0" smtClean="0">
              <a:latin typeface="Times New Roman" pitchFamily="18" charset="0"/>
            </a:endParaRP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0800" y="986135"/>
            <a:ext cx="401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 TẬP CÁC BẢNG NHÂN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43" grpId="0"/>
      <p:bldP spid="44" grpId="0"/>
      <p:bldP spid="45" grpId="0"/>
      <p:bldP spid="6157" grpId="0" animBg="1"/>
      <p:bldP spid="6159" grpId="0"/>
      <p:bldP spid="6178" grpId="0"/>
      <p:bldP spid="6179" grpId="0"/>
      <p:bldP spid="6180" grpId="0"/>
      <p:bldP spid="6181" grpId="0"/>
      <p:bldP spid="6182" grpId="0"/>
      <p:bldP spid="61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roedblomst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91200"/>
            <a:ext cx="2732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8" descr="roedblomst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1913" y="5791200"/>
            <a:ext cx="27320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81000" y="2759074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Tóm tắt:</a:t>
            </a:r>
            <a:r>
              <a:rPr lang="en-US" sz="3200" b="1">
                <a:solidFill>
                  <a:srgbClr val="990000"/>
                </a:solidFill>
                <a:latin typeface=".VnArial" pitchFamily="34" charset="0"/>
              </a:rPr>
              <a:t>  </a:t>
            </a:r>
            <a:r>
              <a:rPr lang="en-US" sz="2800" b="1">
                <a:solidFill>
                  <a:srgbClr val="990000"/>
                </a:solidFill>
                <a:latin typeface=".VnArial" pitchFamily="34" charset="0"/>
              </a:rPr>
              <a:t>  </a:t>
            </a:r>
          </a:p>
        </p:txBody>
      </p:sp>
      <p:pic>
        <p:nvPicPr>
          <p:cNvPr id="8197" name="Picture 8" descr="roedblomst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5791200"/>
            <a:ext cx="2732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6" name="Text Box 7185"/>
          <p:cNvSpPr txBox="1">
            <a:spLocks noChangeArrowheads="1"/>
          </p:cNvSpPr>
          <p:nvPr/>
        </p:nvSpPr>
        <p:spPr bwMode="auto">
          <a:xfrm>
            <a:off x="76200" y="1616074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 u="sng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en-US" sz="3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000" b="1" u="sng">
                <a:solidFill>
                  <a:srgbClr val="0000FF"/>
                </a:solidFill>
                <a:latin typeface="Times New Roman" pitchFamily="18" charset="0"/>
              </a:rPr>
              <a:t>i 3</a:t>
            </a:r>
            <a:r>
              <a:rPr lang="en-US" sz="3000" b="1">
                <a:solidFill>
                  <a:srgbClr val="0000FF"/>
                </a:solidFill>
                <a:latin typeface="Times New Roman" pitchFamily="18" charset="0"/>
              </a:rPr>
              <a:t>: Trong một phòng ăn có 8 cái b</a:t>
            </a:r>
            <a:r>
              <a:rPr lang="en-US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000" b="1">
                <a:solidFill>
                  <a:srgbClr val="0000FF"/>
                </a:solidFill>
                <a:latin typeface="Times New Roman" pitchFamily="18" charset="0"/>
              </a:rPr>
              <a:t>n, mỗi b</a:t>
            </a:r>
            <a:r>
              <a:rPr lang="en-US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000" b="1">
                <a:solidFill>
                  <a:srgbClr val="0000FF"/>
                </a:solidFill>
                <a:latin typeface="Times New Roman" pitchFamily="18" charset="0"/>
              </a:rPr>
              <a:t>n xếp 4 cái ghế. Hỏi trong phòng ăn đó có bao nhiêu cái ghế?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7" name="Text Box 7186"/>
          <p:cNvSpPr txBox="1">
            <a:spLocks noChangeArrowheads="1"/>
          </p:cNvSpPr>
          <p:nvPr/>
        </p:nvSpPr>
        <p:spPr bwMode="auto">
          <a:xfrm>
            <a:off x="76200" y="3360737"/>
            <a:ext cx="3200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1 b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n : 4 ghế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8" name="Text Box 7187"/>
          <p:cNvSpPr txBox="1">
            <a:spLocks noChangeArrowheads="1"/>
          </p:cNvSpPr>
          <p:nvPr/>
        </p:nvSpPr>
        <p:spPr bwMode="auto">
          <a:xfrm>
            <a:off x="76200" y="3894137"/>
            <a:ext cx="3276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8 b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n :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ghế?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9" name="Rectangle 7188"/>
          <p:cNvSpPr>
            <a:spLocks noChangeArrowheads="1"/>
          </p:cNvSpPr>
          <p:nvPr/>
        </p:nvSpPr>
        <p:spPr bwMode="auto">
          <a:xfrm>
            <a:off x="3048000" y="3322637"/>
            <a:ext cx="6477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phòng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ăn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ghế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l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      4 x 8 = 32 (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ghế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)</a:t>
            </a:r>
          </a:p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                        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Đáp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: 32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ghế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0" name="Text Box 7189"/>
          <p:cNvSpPr txBox="1">
            <a:spLocks noChangeArrowheads="1"/>
          </p:cNvSpPr>
          <p:nvPr/>
        </p:nvSpPr>
        <p:spPr bwMode="auto">
          <a:xfrm>
            <a:off x="5257800" y="2713037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B</a:t>
            </a:r>
            <a:r>
              <a:rPr lang="en-US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i giải</a:t>
            </a:r>
            <a:endParaRPr lang="en-US" sz="32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 Same Side Corner Rectangle 43"/>
          <p:cNvSpPr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custGeom>
            <a:avLst/>
            <a:gdLst>
              <a:gd name="T0" fmla="*/ 9144000 w 9144000"/>
              <a:gd name="T1" fmla="*/ 533400 h 1066800"/>
              <a:gd name="T2" fmla="*/ 4572000 w 9144000"/>
              <a:gd name="T3" fmla="*/ 1066800 h 1066800"/>
              <a:gd name="T4" fmla="*/ 0 w 9144000"/>
              <a:gd name="T5" fmla="*/ 53340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close/>
              </a:path>
            </a:pathLst>
          </a:cu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atin typeface="Times New Roman" pitchFamily="18" charset="0"/>
              </a:rPr>
              <a:t>Toán</a:t>
            </a:r>
            <a:endParaRPr lang="en-US" sz="2800" b="1" dirty="0" smtClean="0">
              <a:latin typeface="Times New Roman" pitchFamily="18" charset="0"/>
            </a:endParaRP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986135"/>
            <a:ext cx="401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 TẬP CÁC BẢNG NHÂN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29"/>
          <p:cNvCxnSpPr>
            <a:cxnSpLocks noChangeShapeType="1"/>
          </p:cNvCxnSpPr>
          <p:nvPr/>
        </p:nvCxnSpPr>
        <p:spPr bwMode="auto">
          <a:xfrm rot="5400000">
            <a:off x="1522412" y="4341812"/>
            <a:ext cx="2895600" cy="317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86" grpId="0"/>
      <p:bldP spid="7187" grpId="0"/>
      <p:bldP spid="7188" grpId="0"/>
      <p:bldP spid="7189" grpId="0"/>
      <p:bldP spid="71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76200" y="1600200"/>
            <a:ext cx="8991600" cy="10668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en-US" sz="32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200" b="1" u="sng">
                <a:solidFill>
                  <a:srgbClr val="0000FF"/>
                </a:solidFill>
                <a:latin typeface="Times New Roman" pitchFamily="18" charset="0"/>
              </a:rPr>
              <a:t>i 4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: Tính chu vi hình tam giác ABC có kích thước ghi trên hình vẽ: 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Rectangle 46"/>
          <p:cNvSpPr>
            <a:spLocks noChangeArrowheads="1"/>
          </p:cNvSpPr>
          <p:nvPr/>
        </p:nvSpPr>
        <p:spPr bwMode="auto">
          <a:xfrm>
            <a:off x="5715000" y="27432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0000CC"/>
                </a:solidFill>
                <a:latin typeface="Times New Roman" pitchFamily="18" charset="0"/>
              </a:rPr>
              <a:t>B</a:t>
            </a:r>
            <a:r>
              <a:rPr lang="en-US" sz="28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b="1" u="sng">
                <a:solidFill>
                  <a:srgbClr val="0000CC"/>
                </a:solidFill>
                <a:latin typeface="Times New Roman" pitchFamily="18" charset="0"/>
              </a:rPr>
              <a:t>i giải</a:t>
            </a:r>
            <a:endParaRPr lang="en-US" sz="2800" b="1" u="sng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8" descr="roedblomst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91200"/>
            <a:ext cx="2732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 descr="roedblomst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1913" y="5791200"/>
            <a:ext cx="27320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roedblomst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5791200"/>
            <a:ext cx="2732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Isosceles Triangle 15"/>
          <p:cNvSpPr>
            <a:spLocks noChangeArrowheads="1"/>
          </p:cNvSpPr>
          <p:nvPr/>
        </p:nvSpPr>
        <p:spPr bwMode="auto">
          <a:xfrm>
            <a:off x="609600" y="3352800"/>
            <a:ext cx="2590800" cy="2057400"/>
          </a:xfrm>
          <a:prstGeom prst="triangle">
            <a:avLst>
              <a:gd name="adj" fmla="val 54565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7" name="Rectangle 19"/>
          <p:cNvSpPr>
            <a:spLocks noChangeArrowheads="1"/>
          </p:cNvSpPr>
          <p:nvPr/>
        </p:nvSpPr>
        <p:spPr bwMode="auto">
          <a:xfrm rot="3808531">
            <a:off x="2174259" y="3958565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100 cm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8" name="Rectangle 20"/>
          <p:cNvSpPr>
            <a:spLocks noChangeArrowheads="1"/>
          </p:cNvSpPr>
          <p:nvPr/>
        </p:nvSpPr>
        <p:spPr bwMode="auto">
          <a:xfrm>
            <a:off x="3733800" y="3352800"/>
            <a:ext cx="53340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Chu vi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ABC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l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       100 x 3 = 300 (cm)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                   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Đáp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: 300 cm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9" name="Rectangle 21"/>
          <p:cNvSpPr>
            <a:spLocks noChangeArrowheads="1"/>
          </p:cNvSpPr>
          <p:nvPr/>
        </p:nvSpPr>
        <p:spPr bwMode="auto">
          <a:xfrm>
            <a:off x="228600" y="5105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B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0" name="Rectangle 22"/>
          <p:cNvSpPr>
            <a:spLocks noChangeArrowheads="1"/>
          </p:cNvSpPr>
          <p:nvPr/>
        </p:nvSpPr>
        <p:spPr bwMode="auto">
          <a:xfrm>
            <a:off x="1828800" y="2819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A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1" name="Rectangle 23"/>
          <p:cNvSpPr>
            <a:spLocks noChangeArrowheads="1"/>
          </p:cNvSpPr>
          <p:nvPr/>
        </p:nvSpPr>
        <p:spPr bwMode="auto">
          <a:xfrm>
            <a:off x="3200400" y="5181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C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2" name="Rectangle 24"/>
          <p:cNvSpPr>
            <a:spLocks noChangeArrowheads="1"/>
          </p:cNvSpPr>
          <p:nvPr/>
        </p:nvSpPr>
        <p:spPr bwMode="auto">
          <a:xfrm>
            <a:off x="1447800" y="5410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100 cm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3" name="Rectangle 27"/>
          <p:cNvSpPr>
            <a:spLocks noChangeArrowheads="1"/>
          </p:cNvSpPr>
          <p:nvPr/>
        </p:nvSpPr>
        <p:spPr bwMode="auto">
          <a:xfrm rot="18192350">
            <a:off x="542353" y="4032371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100 cm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29"/>
          <p:cNvCxnSpPr>
            <a:cxnSpLocks noChangeShapeType="1"/>
          </p:cNvCxnSpPr>
          <p:nvPr/>
        </p:nvCxnSpPr>
        <p:spPr bwMode="auto">
          <a:xfrm rot="5400000">
            <a:off x="2238376" y="4267200"/>
            <a:ext cx="2895600" cy="317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</p:cxnSp>
      <p:sp>
        <p:nvSpPr>
          <p:cNvPr id="16" name="Round Same Side Corner Rectangle 43"/>
          <p:cNvSpPr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custGeom>
            <a:avLst/>
            <a:gdLst>
              <a:gd name="T0" fmla="*/ 9144000 w 9144000"/>
              <a:gd name="T1" fmla="*/ 533400 h 1066800"/>
              <a:gd name="T2" fmla="*/ 4572000 w 9144000"/>
              <a:gd name="T3" fmla="*/ 1066800 h 1066800"/>
              <a:gd name="T4" fmla="*/ 0 w 9144000"/>
              <a:gd name="T5" fmla="*/ 53340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close/>
              </a:path>
            </a:pathLst>
          </a:cu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atin typeface="Times New Roman" pitchFamily="18" charset="0"/>
              </a:rPr>
              <a:t>Toán</a:t>
            </a:r>
            <a:endParaRPr lang="en-US" sz="2800" b="1" dirty="0" smtClean="0">
              <a:latin typeface="Times New Roman" pitchFamily="18" charset="0"/>
            </a:endParaRP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800" y="986135"/>
            <a:ext cx="401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 TẬP CÁC BẢNG NHÂN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/>
      <p:bldP spid="9226" grpId="0" animBg="1"/>
      <p:bldP spid="9227" grpId="0"/>
      <p:bldP spid="9228" grpId="0"/>
      <p:bldP spid="9229" grpId="0"/>
      <p:bldP spid="9230" grpId="0"/>
      <p:bldP spid="9231" grpId="0"/>
      <p:bldP spid="9232" grpId="0"/>
      <p:bldP spid="92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 rot="204521">
            <a:off x="989013" y="1230313"/>
            <a:ext cx="7161212" cy="54625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5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CHÀO CÁC EM!</a:t>
            </a:r>
          </a:p>
        </p:txBody>
      </p:sp>
      <p:pic>
        <p:nvPicPr>
          <p:cNvPr id="11268" name="Picture 5" descr="979B5B5D2A124BE19ACD5CCEE1BA279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6002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9" descr="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1910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3&quot;/&gt;&lt;/object&gt;&lt;object type=&quot;3&quot; unique_id=&quot;10004&quot;&gt;&lt;property id=&quot;20148&quot; value=&quot;5&quot;/&gt;&lt;property id=&quot;20300&quot; value=&quot;Slide 2&quot;/&gt;&lt;property id=&quot;20307&quot; value=&quot;276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77&quot;/&gt;&lt;/object&gt;&lt;object type=&quot;3&quot; unique_id=&quot;10007&quot;&gt;&lt;property id=&quot;20148&quot; value=&quot;5&quot;/&gt;&lt;property id=&quot;20300&quot; value=&quot;Slide 5&quot;/&gt;&lt;property id=&quot;20307&quot; value=&quot;278&quot;/&gt;&lt;/object&gt;&lt;object type=&quot;3&quot; unique_id=&quot;10008&quot;&gt;&lt;property id=&quot;20148&quot; value=&quot;5&quot;/&gt;&lt;property id=&quot;20300&quot; value=&quot;Slide 6&quot;/&gt;&lt;property id=&quot;20307&quot; value=&quot;279&quot;/&gt;&lt;/object&gt;&lt;object type=&quot;3&quot; unique_id=&quot;10009&quot;&gt;&lt;property id=&quot;20148&quot; value=&quot;5&quot;/&gt;&lt;property id=&quot;20300&quot; value=&quot;Slide 7&quot;/&gt;&lt;property id=&quot;20307&quot; value=&quot;281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/object&gt;&lt;object type=&quot;8&quot; unique_id=&quot;1002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435</Words>
  <Application>Microsoft Office PowerPoint</Application>
  <PresentationFormat>On-screen Show (4:3)</PresentationFormat>
  <Paragraphs>107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266</cp:revision>
  <dcterms:created xsi:type="dcterms:W3CDTF">2018-08-31T01:39:15Z</dcterms:created>
  <dcterms:modified xsi:type="dcterms:W3CDTF">2019-03-12T22:49:57Z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1033-10.2.0.6020</vt:lpwstr>
  </property>
</Properties>
</file>