
<file path=[Content_Types].xml><?xml version="1.0" encoding="utf-8"?>
<Types xmlns="http://schemas.openxmlformats.org/package/2006/content-types">
  <Default Extension="png" ContentType="image/png"/>
  <Default Extension="wmf" ContentType="image/x-wmf"/>
  <Default Extension="m4a" ContentType="audio/unknown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83" r:id="rId1"/>
    <p:sldMasterId id="2147483895" r:id="rId2"/>
  </p:sldMasterIdLst>
  <p:notesMasterIdLst>
    <p:notesMasterId r:id="rId16"/>
  </p:notesMasterIdLst>
  <p:sldIdLst>
    <p:sldId id="386" r:id="rId3"/>
    <p:sldId id="393" r:id="rId4"/>
    <p:sldId id="390" r:id="rId5"/>
    <p:sldId id="368" r:id="rId6"/>
    <p:sldId id="391" r:id="rId7"/>
    <p:sldId id="387" r:id="rId8"/>
    <p:sldId id="370" r:id="rId9"/>
    <p:sldId id="371" r:id="rId10"/>
    <p:sldId id="389" r:id="rId11"/>
    <p:sldId id="373" r:id="rId12"/>
    <p:sldId id="375" r:id="rId13"/>
    <p:sldId id="385" r:id="rId14"/>
    <p:sldId id="382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HP001 4H" pitchFamily="34" charset="-127"/>
      <p:regular r:id="rId21"/>
      <p:bold r:id="rId22"/>
    </p:embeddedFont>
    <p:embeddedFont>
      <p:font typeface="HP001 4 hàng" pitchFamily="34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990099"/>
    <a:srgbClr val="FFFF99"/>
    <a:srgbClr val="FF0066"/>
    <a:srgbClr val="0000FF"/>
    <a:srgbClr val="0033CC"/>
    <a:srgbClr val="AF1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3" autoAdjust="0"/>
    <p:restoredTop sz="91313" autoAdjust="0"/>
  </p:normalViewPr>
  <p:slideViewPr>
    <p:cSldViewPr>
      <p:cViewPr>
        <p:scale>
          <a:sx n="74" d="100"/>
          <a:sy n="74" d="100"/>
        </p:scale>
        <p:origin x="-143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0-03-28T08:04:56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24408 12898 0</inkml:trace>
  <inkml:trace contextRef="#ctx0" brushRef="#br0" timeOffset="6301.1093">24408 15453 0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965157-4190-4C6F-89F1-691A024A4FC8}" type="datetimeFigureOut">
              <a:rPr lang="en-US"/>
              <a:pPr>
                <a:defRPr/>
              </a:pPr>
              <a:t>18/04/2020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3D708C-6203-407E-9E01-89A2600536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0392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814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289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80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10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75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9A46-5B51-4A1D-B7DC-5CE79810332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706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93D0-8B01-47F6-A33C-F0A815662E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96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FA18-EAA7-4587-A94E-6A2E3CAC1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076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1D0F-81B6-45C5-9DCE-5FEDCD56A5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5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C039-4B42-4B8E-BCE5-9BCB9909A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0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D26A-6FAB-4FEA-8E73-69140A6CB6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0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480F-B091-47A4-A2D6-0F6F86F919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3EA5-E393-4F50-BCAC-0462C3066C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5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29B2-9CDA-48B8-B47B-027C50DF5C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B945-B50F-442B-8372-FB5E20321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69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8611-7779-43F1-BE88-4ADC951039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0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CCE4-C314-4E4F-B48D-081536A3B1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076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37A9-2B41-4E7F-9CB6-5A9582621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6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437-FAB8-4746-8F8F-FE46D4FE8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4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04A8-2023-4875-B5BA-6DB0745B02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5C9A-372F-4804-A09C-94AF319EEB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51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FBBE-102A-4464-A139-5C2E1E956C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973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9848-78C0-4D02-8946-8B2F29FBC8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038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8CE-1120-443C-A7ED-45EB54EBFD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153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2F53-8FF0-446C-A4EC-4D3B01316B9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70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C68C-A16E-4707-AF60-CE6DF98622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27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833-3FF0-4850-B169-9EEBC54EB4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413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  <a:endParaRPr lang="en-US" altLang="vi-VN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D7A196-A961-475E-B3CC-9D54780E50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7ED90B20-0EC8-43AF-BAA2-82E835E81526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customXml" Target="../ink/ink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rang%20Thu\Desktop\H&#432;&#7899;ng%20d&#7851;n%20vi&#7871;t%20ch&#7919;%20T%20hoa.mp4" TargetMode="External"/><Relationship Id="rId1" Type="http://schemas.microsoft.com/office/2007/relationships/media" Target="file:///C:\Users\Trang%20Thu\Desktop\H&#432;&#7899;ng%20d&#7851;n%20vi&#7871;t%20ch&#7919;%20T%20hoa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438400" y="304800"/>
            <a:ext cx="4776788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Yên Thọ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646237" y="1331914"/>
            <a:ext cx="6324601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>
              <a:defRPr/>
            </a:pPr>
            <a:r>
              <a:rPr lang="en-US" alt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en-US" sz="3600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u="sng" kern="10" dirty="0">
              <a:ln w="9525"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507288" y="0"/>
            <a:ext cx="1636712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843838" y="220663"/>
            <a:ext cx="1300162" cy="11112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7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90658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iscellaneous_541"/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-14605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010444" y="2697163"/>
            <a:ext cx="7315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hoaT</a:t>
            </a:r>
            <a:r>
              <a:rPr lang="en-US" sz="36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lang="en-US" alt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1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9"/>
          <p:cNvSpPr txBox="1">
            <a:spLocks noChangeArrowheads="1"/>
          </p:cNvSpPr>
          <p:nvPr/>
        </p:nvSpPr>
        <p:spPr bwMode="auto">
          <a:xfrm>
            <a:off x="0" y="4699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2.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ứng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dụng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aphicFrame>
        <p:nvGraphicFramePr>
          <p:cNvPr id="3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94069"/>
              </p:ext>
            </p:extLst>
          </p:nvPr>
        </p:nvGraphicFramePr>
        <p:xfrm>
          <a:off x="1765300" y="1230314"/>
          <a:ext cx="4648200" cy="1463672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389" name="Rectangle 104"/>
          <p:cNvSpPr>
            <a:spLocks noChangeArrowheads="1"/>
          </p:cNvSpPr>
          <p:nvPr/>
        </p:nvSpPr>
        <p:spPr bwMode="auto">
          <a:xfrm>
            <a:off x="1752600" y="160972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1" name="AutoShape 501"/>
          <p:cNvSpPr>
            <a:spLocks noChangeArrowheads="1"/>
          </p:cNvSpPr>
          <p:nvPr/>
        </p:nvSpPr>
        <p:spPr bwMode="auto">
          <a:xfrm>
            <a:off x="381000" y="2819400"/>
            <a:ext cx="8001000" cy="18288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Trong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cụm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từ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sz="2800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sz="2800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sz="2800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ngựa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chữ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nào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chứa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chữ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T 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vừa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luyện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viết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?</a:t>
            </a:r>
            <a:endParaRPr lang="en-US" altLang="vi-VN" sz="2800" dirty="0">
              <a:latin typeface="Arial" panose="020B0604020202020204" pitchFamily="34" charset="0"/>
            </a:endParaRPr>
          </a:p>
        </p:txBody>
      </p:sp>
      <p:sp>
        <p:nvSpPr>
          <p:cNvPr id="12" name="Text Box 286"/>
          <p:cNvSpPr txBox="1">
            <a:spLocks noChangeArrowheads="1"/>
          </p:cNvSpPr>
          <p:nvPr/>
        </p:nvSpPr>
        <p:spPr bwMode="auto">
          <a:xfrm>
            <a:off x="609600" y="4333877"/>
            <a:ext cx="7543800" cy="2277547"/>
          </a:xfrm>
          <a:prstGeom prst="rect">
            <a:avLst/>
          </a:prstGeom>
          <a:solidFill>
            <a:srgbClr val="333399"/>
          </a:solidFill>
          <a:ln w="25400" cap="flat" cmpd="sng" algn="ctr">
            <a:solidFill>
              <a:srgbClr val="333399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600" kern="0" dirty="0" err="1" smtClean="0">
                <a:solidFill>
                  <a:srgbClr val="FFFFFF"/>
                </a:solidFill>
                <a:latin typeface="HP001 4 hàng" pitchFamily="34" charset="0"/>
              </a:rPr>
              <a:t>Thẳng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dừng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bút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của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200" kern="0" dirty="0">
                <a:solidFill>
                  <a:srgbClr val="FFFFFF"/>
                </a:solidFill>
                <a:latin typeface="HP001 4 hàng" pitchFamily="34" charset="0"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bắt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đầu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của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200" kern="0" noProof="0" dirty="0" smtClean="0">
                <a:solidFill>
                  <a:srgbClr val="FFFFFF"/>
                </a:solidFill>
                <a:latin typeface="HP001 4 hàng" pitchFamily="34" charset="0"/>
              </a:rPr>
              <a:t>h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không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nối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liền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44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4" grpId="2"/>
      <p:bldP spid="13389" grpId="0"/>
      <p:bldP spid="11" grpId="0"/>
      <p:bldP spid="11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025"/>
          <p:cNvGraphicFramePr>
            <a:graphicFrameLocks noGrp="1"/>
          </p:cNvGraphicFramePr>
          <p:nvPr/>
        </p:nvGraphicFramePr>
        <p:xfrm>
          <a:off x="2362200" y="2590800"/>
          <a:ext cx="5791200" cy="4022744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10" name="Rectangle 111"/>
          <p:cNvSpPr>
            <a:spLocks noChangeArrowheads="1"/>
          </p:cNvSpPr>
          <p:nvPr/>
        </p:nvSpPr>
        <p:spPr bwMode="auto">
          <a:xfrm>
            <a:off x="2362200" y="5129213"/>
            <a:ext cx="1657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HP001 4H" panose="020B0603050302020204" pitchFamily="34" charset="0"/>
              </a:rPr>
              <a:t>Thẳng</a:t>
            </a:r>
            <a:r>
              <a:rPr lang="en-US" altLang="vi-VN" sz="3500" b="1">
                <a:latin typeface="HP001 4H" panose="020B0603050302020204" pitchFamily="34" charset="0"/>
              </a:rPr>
              <a:t> </a:t>
            </a:r>
          </a:p>
        </p:txBody>
      </p:sp>
      <p:graphicFrame>
        <p:nvGraphicFramePr>
          <p:cNvPr id="12" name="Group 1006"/>
          <p:cNvGraphicFramePr>
            <a:graphicFrameLocks noGrp="1"/>
          </p:cNvGraphicFramePr>
          <p:nvPr/>
        </p:nvGraphicFramePr>
        <p:xfrm>
          <a:off x="2362200" y="974725"/>
          <a:ext cx="5867400" cy="146367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Rectangle 331"/>
          <p:cNvSpPr>
            <a:spLocks noChangeArrowheads="1"/>
          </p:cNvSpPr>
          <p:nvPr/>
        </p:nvSpPr>
        <p:spPr bwMode="auto">
          <a:xfrm>
            <a:off x="2328863" y="1328738"/>
            <a:ext cx="10033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vi-VN" sz="7100" b="1" dirty="0">
                <a:latin typeface="HP001 4H" panose="020B0603050302020204" pitchFamily="34" charset="0"/>
              </a:rPr>
              <a:t>T</a:t>
            </a:r>
          </a:p>
        </p:txBody>
      </p:sp>
      <p:sp>
        <p:nvSpPr>
          <p:cNvPr id="14" name="Rectangle 739"/>
          <p:cNvSpPr>
            <a:spLocks noChangeArrowheads="1"/>
          </p:cNvSpPr>
          <p:nvPr/>
        </p:nvSpPr>
        <p:spPr bwMode="auto">
          <a:xfrm>
            <a:off x="2514600" y="2749550"/>
            <a:ext cx="5889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vi-VN" sz="3500" b="1">
                <a:latin typeface="HP001 4H" panose="020B0603050302020204" pitchFamily="34" charset="0"/>
              </a:rPr>
              <a:t>T</a:t>
            </a:r>
          </a:p>
        </p:txBody>
      </p:sp>
      <p:sp>
        <p:nvSpPr>
          <p:cNvPr id="15" name="Rectangle 740"/>
          <p:cNvSpPr>
            <a:spLocks noChangeArrowheads="1"/>
          </p:cNvSpPr>
          <p:nvPr/>
        </p:nvSpPr>
        <p:spPr bwMode="auto">
          <a:xfrm>
            <a:off x="2286000" y="4049713"/>
            <a:ext cx="345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7200" b="1" dirty="0" err="1">
                <a:latin typeface="HP001 4H" panose="020B0603050302020204" pitchFamily="34" charset="0"/>
              </a:rPr>
              <a:t>Thẳng</a:t>
            </a:r>
            <a:r>
              <a:rPr lang="en-US" altLang="vi-VN" sz="7000" dirty="0"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16" name="Text Box 779"/>
          <p:cNvSpPr txBox="1">
            <a:spLocks noChangeArrowheads="1"/>
          </p:cNvSpPr>
          <p:nvPr/>
        </p:nvSpPr>
        <p:spPr bwMode="auto">
          <a:xfrm>
            <a:off x="2295525" y="5657850"/>
            <a:ext cx="5172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HP001 4H" panose="020B0603050302020204" pitchFamily="34" charset="0"/>
              </a:rPr>
              <a:t>Thẳng như ruột ngựa</a:t>
            </a:r>
          </a:p>
        </p:txBody>
      </p:sp>
      <p:grpSp>
        <p:nvGrpSpPr>
          <p:cNvPr id="2" name="Group 790"/>
          <p:cNvGrpSpPr>
            <a:grpSpLocks/>
          </p:cNvGrpSpPr>
          <p:nvPr/>
        </p:nvGrpSpPr>
        <p:grpSpPr bwMode="auto">
          <a:xfrm>
            <a:off x="406400" y="2057400"/>
            <a:ext cx="1528763" cy="376238"/>
            <a:chOff x="1056" y="1296"/>
            <a:chExt cx="963" cy="237"/>
          </a:xfrm>
        </p:grpSpPr>
        <p:sp>
          <p:nvSpPr>
            <p:cNvPr id="14617" name="Text Box 781"/>
            <p:cNvSpPr txBox="1">
              <a:spLocks noChangeArrowheads="1"/>
            </p:cNvSpPr>
            <p:nvPr/>
          </p:nvSpPr>
          <p:spPr bwMode="auto">
            <a:xfrm>
              <a:off x="1056" y="1296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8" name="Line 785"/>
            <p:cNvSpPr>
              <a:spLocks noChangeShapeType="1"/>
            </p:cNvSpPr>
            <p:nvPr/>
          </p:nvSpPr>
          <p:spPr bwMode="auto">
            <a:xfrm>
              <a:off x="1779" y="14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95"/>
          <p:cNvGrpSpPr>
            <a:grpSpLocks/>
          </p:cNvGrpSpPr>
          <p:nvPr/>
        </p:nvGrpSpPr>
        <p:grpSpPr bwMode="auto">
          <a:xfrm>
            <a:off x="411163" y="5110163"/>
            <a:ext cx="1522412" cy="376237"/>
            <a:chOff x="1008" y="3264"/>
            <a:chExt cx="959" cy="237"/>
          </a:xfrm>
        </p:grpSpPr>
        <p:sp>
          <p:nvSpPr>
            <p:cNvPr id="14615" name="Text Box 783"/>
            <p:cNvSpPr txBox="1">
              <a:spLocks noChangeArrowheads="1"/>
            </p:cNvSpPr>
            <p:nvPr/>
          </p:nvSpPr>
          <p:spPr bwMode="auto">
            <a:xfrm>
              <a:off x="1008" y="326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6" name="Line 787"/>
            <p:cNvSpPr>
              <a:spLocks noChangeShapeType="1"/>
            </p:cNvSpPr>
            <p:nvPr/>
          </p:nvSpPr>
          <p:spPr bwMode="auto">
            <a:xfrm>
              <a:off x="1727" y="338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96"/>
          <p:cNvGrpSpPr>
            <a:grpSpLocks/>
          </p:cNvGrpSpPr>
          <p:nvPr/>
        </p:nvGrpSpPr>
        <p:grpSpPr bwMode="auto">
          <a:xfrm>
            <a:off x="392113" y="5834063"/>
            <a:ext cx="1524000" cy="376237"/>
            <a:chOff x="953" y="3744"/>
            <a:chExt cx="960" cy="237"/>
          </a:xfrm>
        </p:grpSpPr>
        <p:sp>
          <p:nvSpPr>
            <p:cNvPr id="14613" name="Text Box 784"/>
            <p:cNvSpPr txBox="1">
              <a:spLocks noChangeArrowheads="1"/>
            </p:cNvSpPr>
            <p:nvPr/>
          </p:nvSpPr>
          <p:spPr bwMode="auto">
            <a:xfrm>
              <a:off x="953" y="374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2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4" name="Line 788"/>
            <p:cNvSpPr>
              <a:spLocks noChangeShapeType="1"/>
            </p:cNvSpPr>
            <p:nvPr/>
          </p:nvSpPr>
          <p:spPr bwMode="auto">
            <a:xfrm>
              <a:off x="1673" y="387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2"/>
          <p:cNvGrpSpPr>
            <a:grpSpLocks/>
          </p:cNvGrpSpPr>
          <p:nvPr/>
        </p:nvGrpSpPr>
        <p:grpSpPr bwMode="auto">
          <a:xfrm>
            <a:off x="381000" y="2932113"/>
            <a:ext cx="1524000" cy="376237"/>
            <a:chOff x="1056" y="1899"/>
            <a:chExt cx="960" cy="237"/>
          </a:xfrm>
        </p:grpSpPr>
        <p:sp>
          <p:nvSpPr>
            <p:cNvPr id="14611" name="Text Box 780"/>
            <p:cNvSpPr txBox="1">
              <a:spLocks noChangeArrowheads="1"/>
            </p:cNvSpPr>
            <p:nvPr/>
          </p:nvSpPr>
          <p:spPr bwMode="auto">
            <a:xfrm>
              <a:off x="1056" y="1899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2" name="Line 791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94"/>
          <p:cNvGrpSpPr>
            <a:grpSpLocks/>
          </p:cNvGrpSpPr>
          <p:nvPr/>
        </p:nvGrpSpPr>
        <p:grpSpPr bwMode="auto">
          <a:xfrm>
            <a:off x="404813" y="4370388"/>
            <a:ext cx="1524000" cy="376237"/>
            <a:chOff x="1056" y="2805"/>
            <a:chExt cx="960" cy="237"/>
          </a:xfrm>
        </p:grpSpPr>
        <p:sp>
          <p:nvSpPr>
            <p:cNvPr id="14609" name="Text Box 782"/>
            <p:cNvSpPr txBox="1">
              <a:spLocks noChangeArrowheads="1"/>
            </p:cNvSpPr>
            <p:nvPr/>
          </p:nvSpPr>
          <p:spPr bwMode="auto">
            <a:xfrm>
              <a:off x="1056" y="2805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0" name="Line 793"/>
            <p:cNvSpPr>
              <a:spLocks noChangeShapeType="1"/>
            </p:cNvSpPr>
            <p:nvPr/>
          </p:nvSpPr>
          <p:spPr bwMode="auto">
            <a:xfrm>
              <a:off x="1776" y="292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08" name="Text Box 69"/>
          <p:cNvSpPr txBox="1">
            <a:spLocks noChangeArrowheads="1"/>
          </p:cNvSpPr>
          <p:nvPr/>
        </p:nvSpPr>
        <p:spPr bwMode="auto">
          <a:xfrm>
            <a:off x="-228600" y="1778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Hãy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vào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vở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5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56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138112" y="5338762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57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8039100" y="5524501"/>
            <a:ext cx="12017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2971800" y="228600"/>
            <a:ext cx="3886200" cy="12001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914400" y="21336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Arial" panose="020B0604020202020204" pitchFamily="34" charset="0"/>
              </a:rPr>
              <a:t>- Hoàn thành bài viết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533400" y="27432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latin typeface="Arial" panose="020B0604020202020204" pitchFamily="34" charset="0"/>
              </a:rPr>
              <a:t>- </a:t>
            </a:r>
            <a:r>
              <a:rPr lang="en-US" altLang="vi-VN" dirty="0" err="1">
                <a:latin typeface="Arial" panose="020B0604020202020204" pitchFamily="34" charset="0"/>
              </a:rPr>
              <a:t>Viết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phần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Luyện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thêm</a:t>
            </a:r>
            <a:r>
              <a:rPr lang="en-US" altLang="vi-VN" dirty="0">
                <a:latin typeface="Arial" panose="020B0604020202020204" pitchFamily="34" charset="0"/>
              </a:rPr>
              <a:t> ở </a:t>
            </a:r>
            <a:r>
              <a:rPr lang="en-US" altLang="vi-VN" dirty="0" err="1" smtClean="0">
                <a:latin typeface="Arial" panose="020B0604020202020204" pitchFamily="34" charset="0"/>
              </a:rPr>
              <a:t>trang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sau</a:t>
            </a:r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152400" y="34544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Arial" panose="020B0604020202020204" pitchFamily="34" charset="0"/>
              </a:rPr>
              <a:t> - Xem trước bài Chữ hoa </a:t>
            </a:r>
            <a:r>
              <a:rPr lang="en-US" altLang="vi-VN" b="1">
                <a:latin typeface="HP001 4 hàng" panose="020B0603050302020204" pitchFamily="34" charset="0"/>
              </a:rPr>
              <a:t>U,Ư</a:t>
            </a:r>
          </a:p>
        </p:txBody>
      </p:sp>
    </p:spTree>
  </p:cSld>
  <p:clrMapOvr>
    <a:masterClrMapping/>
  </p:clrMapOvr>
  <p:transition advTm="17373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305800" cy="563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12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371600"/>
            <a:ext cx="8382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 CÁC EM VUI KHỎE, HỌC TỐT.</a:t>
            </a:r>
          </a:p>
          <a:p>
            <a:pPr algn="ctr"/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HẸN GẶP LẠI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4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138112" y="5338762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9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7857331" y="52157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057400"/>
            <a:ext cx="54864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FFFF"/>
                </a:solidFill>
              </a:rPr>
              <a:t>Kiểm tra bài cũ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3657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Viết chữ hoa 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50292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Viết : Sáo</a:t>
            </a:r>
          </a:p>
        </p:txBody>
      </p:sp>
      <p:pic>
        <p:nvPicPr>
          <p:cNvPr id="2055" name="Picture 12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8946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22" name="Text Box 70"/>
          <p:cNvSpPr txBox="1">
            <a:spLocks noChangeArrowheads="1"/>
          </p:cNvSpPr>
          <p:nvPr/>
        </p:nvSpPr>
        <p:spPr bwMode="auto">
          <a:xfrm>
            <a:off x="210112" y="2193761"/>
            <a:ext cx="236220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6600CC"/>
                </a:solidFill>
              </a:rPr>
              <a:t>Chữ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3200" b="1" dirty="0">
                <a:solidFill>
                  <a:srgbClr val="6600CC"/>
                </a:solidFill>
                <a:latin typeface="HP001 4 hàng" pitchFamily="34" charset="0"/>
              </a:rPr>
              <a:t>T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viết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hoa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cỡ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vừa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cao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mấy</a:t>
            </a:r>
            <a:r>
              <a:rPr lang="en-US" sz="2800" dirty="0" smtClean="0">
                <a:solidFill>
                  <a:srgbClr val="6600CC"/>
                </a:solidFill>
              </a:rPr>
              <a:t> li, </a:t>
            </a:r>
            <a:r>
              <a:rPr lang="en-US" sz="2800" dirty="0" err="1" smtClean="0">
                <a:solidFill>
                  <a:srgbClr val="6600CC"/>
                </a:solidFill>
              </a:rPr>
              <a:t>gồm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mấy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đường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kẻ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ngang</a:t>
            </a:r>
            <a:r>
              <a:rPr lang="en-US" sz="2800" dirty="0" smtClean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30904" name="Text Box 152"/>
          <p:cNvSpPr txBox="1">
            <a:spLocks noChangeArrowheads="1"/>
          </p:cNvSpPr>
          <p:nvPr/>
        </p:nvSpPr>
        <p:spPr bwMode="auto">
          <a:xfrm>
            <a:off x="142517" y="4667732"/>
            <a:ext cx="2781300" cy="1938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6600CC"/>
                </a:solidFill>
              </a:rPr>
              <a:t>Chữ</a:t>
            </a:r>
            <a:r>
              <a:rPr lang="en-US" sz="2800" dirty="0" smtClean="0"/>
              <a:t> </a:t>
            </a:r>
            <a:r>
              <a:rPr lang="en-US" sz="3200" b="1" dirty="0">
                <a:solidFill>
                  <a:srgbClr val="6600CC"/>
                </a:solidFill>
                <a:latin typeface="HP001 4 hàng" pitchFamily="34" charset="0"/>
              </a:rPr>
              <a:t>T</a:t>
            </a:r>
            <a:r>
              <a:rPr lang="en-US" sz="3600" dirty="0" smtClean="0"/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viết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hoa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cỡ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vừa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cao</a:t>
            </a:r>
            <a:r>
              <a:rPr lang="en-US" sz="2800" dirty="0" smtClean="0">
                <a:solidFill>
                  <a:srgbClr val="6600CC"/>
                </a:solidFill>
              </a:rPr>
              <a:t> 5 li, </a:t>
            </a:r>
            <a:r>
              <a:rPr lang="en-US" sz="2800" dirty="0" err="1" smtClean="0">
                <a:solidFill>
                  <a:srgbClr val="6600CC"/>
                </a:solidFill>
              </a:rPr>
              <a:t>gồm</a:t>
            </a:r>
            <a:r>
              <a:rPr lang="en-US" sz="2800" dirty="0" smtClean="0">
                <a:solidFill>
                  <a:srgbClr val="6600CC"/>
                </a:solidFill>
              </a:rPr>
              <a:t> 6 </a:t>
            </a:r>
            <a:r>
              <a:rPr lang="en-US" sz="2800" dirty="0" err="1" smtClean="0">
                <a:solidFill>
                  <a:srgbClr val="6600CC"/>
                </a:solidFill>
              </a:rPr>
              <a:t>đường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kẻ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ngang</a:t>
            </a:r>
            <a:r>
              <a:rPr lang="en-US" sz="2800" dirty="0" smtClean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330907" name="AutoShape 155"/>
          <p:cNvSpPr>
            <a:spLocks/>
          </p:cNvSpPr>
          <p:nvPr/>
        </p:nvSpPr>
        <p:spPr bwMode="auto">
          <a:xfrm>
            <a:off x="4641850" y="2439075"/>
            <a:ext cx="562942" cy="3122426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30908" name="Text Box 156"/>
          <p:cNvSpPr txBox="1">
            <a:spLocks noChangeArrowheads="1"/>
          </p:cNvSpPr>
          <p:nvPr/>
        </p:nvSpPr>
        <p:spPr bwMode="auto">
          <a:xfrm>
            <a:off x="4172026" y="323282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</a:rPr>
              <a:t>5 li</a:t>
            </a:r>
          </a:p>
        </p:txBody>
      </p:sp>
      <p:grpSp>
        <p:nvGrpSpPr>
          <p:cNvPr id="330925" name="Group 173"/>
          <p:cNvGrpSpPr>
            <a:grpSpLocks/>
          </p:cNvGrpSpPr>
          <p:nvPr/>
        </p:nvGrpSpPr>
        <p:grpSpPr bwMode="auto">
          <a:xfrm>
            <a:off x="3074987" y="3449472"/>
            <a:ext cx="2087563" cy="396875"/>
            <a:chOff x="1337" y="975"/>
            <a:chExt cx="1315" cy="250"/>
          </a:xfrm>
        </p:grpSpPr>
        <p:sp>
          <p:nvSpPr>
            <p:cNvPr id="3098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58"/>
            <p:cNvSpPr txBox="1">
              <a:spLocks noChangeArrowheads="1"/>
            </p:cNvSpPr>
            <p:nvPr/>
          </p:nvSpPr>
          <p:spPr bwMode="auto">
            <a:xfrm>
              <a:off x="1337" y="975"/>
              <a:ext cx="13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 4</a:t>
              </a:r>
              <a:endPara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0924" name="Group 172"/>
          <p:cNvGrpSpPr>
            <a:grpSpLocks/>
          </p:cNvGrpSpPr>
          <p:nvPr/>
        </p:nvGrpSpPr>
        <p:grpSpPr bwMode="auto">
          <a:xfrm>
            <a:off x="3114675" y="4607185"/>
            <a:ext cx="2133600" cy="396875"/>
            <a:chOff x="1344" y="2544"/>
            <a:chExt cx="1344" cy="250"/>
          </a:xfrm>
        </p:grpSpPr>
        <p:sp>
          <p:nvSpPr>
            <p:cNvPr id="3096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097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6" name="Group 174"/>
          <p:cNvGrpSpPr>
            <a:grpSpLocks/>
          </p:cNvGrpSpPr>
          <p:nvPr/>
        </p:nvGrpSpPr>
        <p:grpSpPr bwMode="auto">
          <a:xfrm>
            <a:off x="3036888" y="2022479"/>
            <a:ext cx="2209800" cy="446088"/>
            <a:chOff x="1346" y="1829"/>
            <a:chExt cx="1392" cy="281"/>
          </a:xfrm>
        </p:grpSpPr>
        <p:sp>
          <p:nvSpPr>
            <p:cNvPr id="3094" name="Text Box 162"/>
            <p:cNvSpPr txBox="1">
              <a:spLocks noChangeArrowheads="1"/>
            </p:cNvSpPr>
            <p:nvPr/>
          </p:nvSpPr>
          <p:spPr bwMode="auto">
            <a:xfrm>
              <a:off x="1346" y="1829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3095" name="Line 165"/>
            <p:cNvSpPr>
              <a:spLocks noChangeShapeType="1"/>
            </p:cNvSpPr>
            <p:nvPr/>
          </p:nvSpPr>
          <p:spPr bwMode="auto">
            <a:xfrm>
              <a:off x="1374" y="211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3" name="Group 171"/>
          <p:cNvGrpSpPr>
            <a:grpSpLocks/>
          </p:cNvGrpSpPr>
          <p:nvPr/>
        </p:nvGrpSpPr>
        <p:grpSpPr bwMode="auto">
          <a:xfrm>
            <a:off x="2945601" y="2776954"/>
            <a:ext cx="2209800" cy="396875"/>
            <a:chOff x="1440" y="2448"/>
            <a:chExt cx="1392" cy="250"/>
          </a:xfrm>
        </p:grpSpPr>
        <p:sp>
          <p:nvSpPr>
            <p:cNvPr id="3092" name="Text Box 161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093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2" name="Group 170"/>
          <p:cNvGrpSpPr>
            <a:grpSpLocks/>
          </p:cNvGrpSpPr>
          <p:nvPr/>
        </p:nvGrpSpPr>
        <p:grpSpPr bwMode="auto">
          <a:xfrm>
            <a:off x="3080605" y="3996570"/>
            <a:ext cx="2209800" cy="396875"/>
            <a:chOff x="1442" y="2730"/>
            <a:chExt cx="1392" cy="250"/>
          </a:xfrm>
        </p:grpSpPr>
        <p:sp>
          <p:nvSpPr>
            <p:cNvPr id="3090" name="Text Box 160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091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1" name="Group 169"/>
          <p:cNvGrpSpPr>
            <a:grpSpLocks/>
          </p:cNvGrpSpPr>
          <p:nvPr/>
        </p:nvGrpSpPr>
        <p:grpSpPr bwMode="auto">
          <a:xfrm>
            <a:off x="3041092" y="5193200"/>
            <a:ext cx="2209800" cy="396875"/>
            <a:chOff x="1294" y="2783"/>
            <a:chExt cx="1392" cy="250"/>
          </a:xfrm>
        </p:grpSpPr>
        <p:sp>
          <p:nvSpPr>
            <p:cNvPr id="3088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1</a:t>
              </a:r>
            </a:p>
          </p:txBody>
        </p:sp>
        <p:sp>
          <p:nvSpPr>
            <p:cNvPr id="3089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5" name="Text Box 3"/>
          <p:cNvSpPr txBox="1">
            <a:spLocks noChangeArrowheads="1"/>
          </p:cNvSpPr>
          <p:nvPr/>
        </p:nvSpPr>
        <p:spPr bwMode="auto">
          <a:xfrm>
            <a:off x="1600200" y="30163"/>
            <a:ext cx="662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﻿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T</a:t>
            </a:r>
            <a:r>
              <a:rPr lang="vi-VN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h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ứ </a:t>
            </a:r>
            <a:r>
              <a:rPr lang="en-US" altLang="en-US" sz="2800" b="1" dirty="0" err="1" smtClean="0">
                <a:solidFill>
                  <a:srgbClr val="6600CC"/>
                </a:solidFill>
                <a:latin typeface="HP001 4 hàng" panose="020B0603050302020204" pitchFamily="34" charset="0"/>
              </a:rPr>
              <a:t>tư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,  </a:t>
            </a:r>
            <a:r>
              <a:rPr lang="en-US" altLang="en-US" sz="2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wgàσ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1  </a:t>
            </a:r>
            <a:r>
              <a:rPr lang="en-US" altLang="en-US" sz="2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κánƑ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4  </a:t>
            </a:r>
            <a:r>
              <a:rPr lang="en-US" altLang="en-US" sz="2800" b="1" dirty="0" err="1" smtClean="0">
                <a:solidFill>
                  <a:srgbClr val="6600CC"/>
                </a:solidFill>
                <a:latin typeface="HP001 4 hàng" panose="020B0603050302020204" pitchFamily="34" charset="0"/>
              </a:rPr>
              <a:t>wăm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 2020</a:t>
            </a:r>
            <a:endParaRPr lang="en-US" altLang="en-US" sz="2800" b="1" dirty="0">
              <a:solidFill>
                <a:srgbClr val="66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3086" name="Text Box 12"/>
          <p:cNvSpPr txBox="1">
            <a:spLocks noChangeArrowheads="1"/>
          </p:cNvSpPr>
          <p:nvPr/>
        </p:nvSpPr>
        <p:spPr bwMode="auto">
          <a:xfrm>
            <a:off x="3863975" y="635000"/>
            <a:ext cx="235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C</a:t>
            </a:r>
            <a:r>
              <a:rPr lang="vi-VN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h</a:t>
            </a:r>
            <a:r>
              <a:rPr lang="en-US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ữ </a:t>
            </a:r>
            <a:r>
              <a:rPr lang="en-US" altLang="en-US" sz="2800" b="1" dirty="0" err="1" smtClean="0">
                <a:solidFill>
                  <a:srgbClr val="990099"/>
                </a:solidFill>
                <a:latin typeface="HP001 4 hàng" panose="020B0603050302020204" pitchFamily="34" charset="0"/>
              </a:rPr>
              <a:t>hΞ</a:t>
            </a:r>
            <a:r>
              <a:rPr lang="en-US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: T</a:t>
            </a:r>
            <a:endParaRPr lang="en-US" altLang="en-US" sz="28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250893" y="1893301"/>
            <a:ext cx="3793299" cy="3738890"/>
            <a:chOff x="4876800" y="1903412"/>
            <a:chExt cx="1828800" cy="2620963"/>
          </a:xfrm>
        </p:grpSpPr>
        <p:pic>
          <p:nvPicPr>
            <p:cNvPr id="68" name="Picture 2" descr="t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2762250"/>
              <a:ext cx="13430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 descr="t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4" y="2286000"/>
              <a:ext cx="18192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" descr="t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2324100"/>
              <a:ext cx="5810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5" descr="t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2409825"/>
              <a:ext cx="8572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6" descr="t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67175"/>
              <a:ext cx="885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" descr="t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648075"/>
              <a:ext cx="7143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4" name="Group 41"/>
            <p:cNvGrpSpPr>
              <a:grpSpLocks/>
            </p:cNvGrpSpPr>
            <p:nvPr/>
          </p:nvGrpSpPr>
          <p:grpSpPr bwMode="auto">
            <a:xfrm>
              <a:off x="4876796" y="1902992"/>
              <a:ext cx="1828799" cy="2590130"/>
              <a:chOff x="4571206" y="2057400"/>
              <a:chExt cx="2974182" cy="3277394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573795" y="2057931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573795" y="25902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573795" y="3200897"/>
                <a:ext cx="296902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73795" y="3733210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573795" y="4265522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573795" y="47998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2935390" y="3695762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3698299" y="3695045"/>
                <a:ext cx="3274226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4383756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145374" y="3693754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5906993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Straight Connector 2"/>
          <p:cNvCxnSpPr/>
          <p:nvPr/>
        </p:nvCxnSpPr>
        <p:spPr>
          <a:xfrm flipV="1">
            <a:off x="5198299" y="4960889"/>
            <a:ext cx="3794948" cy="9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245952" y="5588713"/>
            <a:ext cx="3794948" cy="9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210112" y="1263192"/>
            <a:ext cx="542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Hướng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dẫn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quan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sát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nhận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xét</a:t>
            </a:r>
            <a:endParaRPr lang="en-US" altLang="en-US" sz="2800" b="1" dirty="0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6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34"/>
    </mc:Choice>
    <mc:Fallback xmlns="">
      <p:transition spd="slow" advTm="64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100000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100000"/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100000"/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22" grpId="0" animBg="1"/>
      <p:bldP spid="330822" grpId="1" animBg="1"/>
      <p:bldP spid="330904" grpId="0" animBg="1"/>
      <p:bldP spid="330907" grpId="0" animBg="1"/>
      <p:bldP spid="330907" grpId="1" animBg="1"/>
      <p:bldP spid="330908" grpId="0"/>
      <p:bldP spid="330908" grpId="1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6208571" y="1245669"/>
            <a:ext cx="1869510" cy="2685222"/>
            <a:chOff x="4876800" y="1903412"/>
            <a:chExt cx="1828800" cy="2620963"/>
          </a:xfrm>
        </p:grpSpPr>
        <p:pic>
          <p:nvPicPr>
            <p:cNvPr id="7175" name="Picture 2" descr="t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2762250"/>
              <a:ext cx="13430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3" descr="t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4" y="2286000"/>
              <a:ext cx="18192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t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2324100"/>
              <a:ext cx="5810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5" descr="t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2409825"/>
              <a:ext cx="8572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6" descr="t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67175"/>
              <a:ext cx="885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7" descr="t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648075"/>
              <a:ext cx="7143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oup 41"/>
            <p:cNvGrpSpPr>
              <a:grpSpLocks/>
            </p:cNvGrpSpPr>
            <p:nvPr/>
          </p:nvGrpSpPr>
          <p:grpSpPr bwMode="auto">
            <a:xfrm>
              <a:off x="4876796" y="1902992"/>
              <a:ext cx="1828799" cy="2590130"/>
              <a:chOff x="4571206" y="2057400"/>
              <a:chExt cx="2974182" cy="32773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3795" y="2057931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3795" y="25902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73795" y="3200897"/>
                <a:ext cx="296902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3795" y="3733210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3795" y="4265522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573795" y="47998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935390" y="3695762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698299" y="3695045"/>
                <a:ext cx="3274226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383756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145374" y="3693754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906993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03199" y="1664494"/>
            <a:ext cx="54102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6600CC"/>
                </a:solidFill>
                <a:latin typeface="HP001 4H" panose="020B0603050302020204" pitchFamily="34" charset="0"/>
              </a:rPr>
              <a:t>T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?</a:t>
            </a:r>
            <a:endParaRPr lang="en-US" altLang="vi-VN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381000" y="4475958"/>
            <a:ext cx="7952289" cy="21698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2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4" name="Text Box 69"/>
          <p:cNvSpPr txBox="1">
            <a:spLocks noChangeArrowheads="1"/>
          </p:cNvSpPr>
          <p:nvPr/>
        </p:nvSpPr>
        <p:spPr bwMode="auto">
          <a:xfrm>
            <a:off x="154488" y="457200"/>
            <a:ext cx="6730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1</a:t>
            </a:r>
            <a:r>
              <a:rPr lang="en-US" altLang="vi-VN" b="1" dirty="0">
                <a:solidFill>
                  <a:srgbClr val="FF0000"/>
                </a:solidFill>
                <a:latin typeface="HP001 4H" panose="020B0603050302020204" pitchFamily="34" charset="0"/>
              </a:rPr>
              <a:t>. </a:t>
            </a:r>
            <a:r>
              <a:rPr lang="en-US" altLang="vi-VN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quan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sát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nhận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xét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.</a:t>
            </a:r>
            <a:endParaRPr lang="en-US" altLang="vi-VN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6208570" y="3891857"/>
            <a:ext cx="1867888" cy="1626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8786880" y="4643280"/>
              <a:ext cx="360" cy="920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77520" y="4633920"/>
                <a:ext cx="19080" cy="938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 spd="slow" advTm="49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 animBg="1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0"/>
          <p:cNvGrpSpPr>
            <a:grpSpLocks/>
          </p:cNvGrpSpPr>
          <p:nvPr/>
        </p:nvGrpSpPr>
        <p:grpSpPr bwMode="auto">
          <a:xfrm>
            <a:off x="5791198" y="2462214"/>
            <a:ext cx="2286001" cy="3130549"/>
            <a:chOff x="5791199" y="1903413"/>
            <a:chExt cx="1828801" cy="2620962"/>
          </a:xfrm>
        </p:grpSpPr>
        <p:grpSp>
          <p:nvGrpSpPr>
            <p:cNvPr id="8216" name="Group 1"/>
            <p:cNvGrpSpPr>
              <a:grpSpLocks/>
            </p:cNvGrpSpPr>
            <p:nvPr/>
          </p:nvGrpSpPr>
          <p:grpSpPr bwMode="auto">
            <a:xfrm>
              <a:off x="5791199" y="1903413"/>
              <a:ext cx="1828801" cy="2620962"/>
              <a:chOff x="4876799" y="1903413"/>
              <a:chExt cx="1828801" cy="2620962"/>
            </a:xfrm>
          </p:grpSpPr>
          <p:pic>
            <p:nvPicPr>
              <p:cNvPr id="8218" name="Picture 2" descr="t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25" y="2762250"/>
                <a:ext cx="13430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9" name="Picture 3" descr="t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24" y="2286000"/>
                <a:ext cx="1819275" cy="46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0" name="Picture 4" descr="t3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4575" y="2324100"/>
                <a:ext cx="581025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1" name="Picture 5" descr="t4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575" y="2409825"/>
                <a:ext cx="857250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2" name="Picture 6" descr="t5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067175"/>
                <a:ext cx="8858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3" name="Picture 7" descr="t6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2650" y="3648075"/>
                <a:ext cx="71437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24" name="Group 41"/>
              <p:cNvGrpSpPr>
                <a:grpSpLocks/>
              </p:cNvGrpSpPr>
              <p:nvPr/>
            </p:nvGrpSpPr>
            <p:grpSpPr bwMode="auto">
              <a:xfrm>
                <a:off x="4876799" y="1903413"/>
                <a:ext cx="1827530" cy="2589065"/>
                <a:chOff x="4571212" y="2057932"/>
                <a:chExt cx="2972119" cy="3276046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73279" y="2057932"/>
                  <a:ext cx="2970052" cy="336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573278" y="2591046"/>
                  <a:ext cx="2970051" cy="168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573279" y="3201521"/>
                  <a:ext cx="297005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573279" y="3732954"/>
                  <a:ext cx="2970052" cy="168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573279" y="4264386"/>
                  <a:ext cx="2970052" cy="336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573279" y="4799182"/>
                  <a:ext cx="2970052" cy="168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935903" y="3696604"/>
                  <a:ext cx="3272683" cy="206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699070" y="3694274"/>
                  <a:ext cx="3272683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4384786" y="3692208"/>
                  <a:ext cx="3272683" cy="413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145887" y="3693241"/>
                  <a:ext cx="3272683" cy="206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5861550" y="3693241"/>
                  <a:ext cx="3272683" cy="2065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5791200" y="4496464"/>
              <a:ext cx="1828800" cy="133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Text Box 69"/>
          <p:cNvSpPr txBox="1">
            <a:spLocks noChangeArrowheads="1"/>
          </p:cNvSpPr>
          <p:nvPr/>
        </p:nvSpPr>
        <p:spPr bwMode="auto">
          <a:xfrm>
            <a:off x="228600" y="17526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1.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hoa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pSp>
        <p:nvGrpSpPr>
          <p:cNvPr id="57" name="Group 173"/>
          <p:cNvGrpSpPr>
            <a:grpSpLocks/>
          </p:cNvGrpSpPr>
          <p:nvPr/>
        </p:nvGrpSpPr>
        <p:grpSpPr bwMode="auto">
          <a:xfrm>
            <a:off x="3411538" y="3598863"/>
            <a:ext cx="2087562" cy="420687"/>
            <a:chOff x="1344" y="935"/>
            <a:chExt cx="1315" cy="265"/>
          </a:xfrm>
        </p:grpSpPr>
        <p:sp>
          <p:nvSpPr>
            <p:cNvPr id="821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158"/>
            <p:cNvSpPr txBox="1">
              <a:spLocks noChangeArrowheads="1"/>
            </p:cNvSpPr>
            <p:nvPr/>
          </p:nvSpPr>
          <p:spPr bwMode="auto">
            <a:xfrm>
              <a:off x="1344" y="935"/>
              <a:ext cx="13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4</a:t>
              </a:r>
            </a:p>
          </p:txBody>
        </p:sp>
      </p:grpSp>
      <p:grpSp>
        <p:nvGrpSpPr>
          <p:cNvPr id="60" name="Group 172"/>
          <p:cNvGrpSpPr>
            <a:grpSpLocks/>
          </p:cNvGrpSpPr>
          <p:nvPr/>
        </p:nvGrpSpPr>
        <p:grpSpPr bwMode="auto">
          <a:xfrm>
            <a:off x="3422650" y="4641850"/>
            <a:ext cx="2133600" cy="396875"/>
            <a:chOff x="1344" y="2544"/>
            <a:chExt cx="1344" cy="250"/>
          </a:xfrm>
        </p:grpSpPr>
        <p:sp>
          <p:nvSpPr>
            <p:cNvPr id="8212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2</a:t>
              </a:r>
            </a:p>
          </p:txBody>
        </p:sp>
        <p:sp>
          <p:nvSpPr>
            <p:cNvPr id="821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174"/>
          <p:cNvGrpSpPr>
            <a:grpSpLocks/>
          </p:cNvGrpSpPr>
          <p:nvPr/>
        </p:nvGrpSpPr>
        <p:grpSpPr bwMode="auto">
          <a:xfrm>
            <a:off x="3349625" y="2590800"/>
            <a:ext cx="2209800" cy="396875"/>
            <a:chOff x="1352" y="1536"/>
            <a:chExt cx="1392" cy="250"/>
          </a:xfrm>
        </p:grpSpPr>
        <p:sp>
          <p:nvSpPr>
            <p:cNvPr id="8210" name="Text Box 162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8211" name="Line 165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71"/>
          <p:cNvGrpSpPr>
            <a:grpSpLocks/>
          </p:cNvGrpSpPr>
          <p:nvPr/>
        </p:nvGrpSpPr>
        <p:grpSpPr bwMode="auto">
          <a:xfrm>
            <a:off x="3351213" y="3036888"/>
            <a:ext cx="2209800" cy="439737"/>
            <a:chOff x="1435" y="2411"/>
            <a:chExt cx="1392" cy="277"/>
          </a:xfrm>
        </p:grpSpPr>
        <p:sp>
          <p:nvSpPr>
            <p:cNvPr id="8208" name="Text Box 161"/>
            <p:cNvSpPr txBox="1">
              <a:spLocks noChangeArrowheads="1"/>
            </p:cNvSpPr>
            <p:nvPr/>
          </p:nvSpPr>
          <p:spPr bwMode="auto">
            <a:xfrm>
              <a:off x="1435" y="2411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5</a:t>
              </a:r>
            </a:p>
          </p:txBody>
        </p:sp>
        <p:sp>
          <p:nvSpPr>
            <p:cNvPr id="8209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70"/>
          <p:cNvGrpSpPr>
            <a:grpSpLocks/>
          </p:cNvGrpSpPr>
          <p:nvPr/>
        </p:nvGrpSpPr>
        <p:grpSpPr bwMode="auto">
          <a:xfrm>
            <a:off x="3357563" y="4090988"/>
            <a:ext cx="2209800" cy="396875"/>
            <a:chOff x="1442" y="2730"/>
            <a:chExt cx="1392" cy="250"/>
          </a:xfrm>
        </p:grpSpPr>
        <p:sp>
          <p:nvSpPr>
            <p:cNvPr id="8206" name="Text Box 160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3</a:t>
              </a:r>
            </a:p>
          </p:txBody>
        </p:sp>
        <p:sp>
          <p:nvSpPr>
            <p:cNvPr id="8207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69"/>
          <p:cNvGrpSpPr>
            <a:grpSpLocks/>
          </p:cNvGrpSpPr>
          <p:nvPr/>
        </p:nvGrpSpPr>
        <p:grpSpPr bwMode="auto">
          <a:xfrm>
            <a:off x="3346450" y="5154613"/>
            <a:ext cx="2209800" cy="396875"/>
            <a:chOff x="1294" y="2783"/>
            <a:chExt cx="1392" cy="250"/>
          </a:xfrm>
        </p:grpSpPr>
        <p:sp>
          <p:nvSpPr>
            <p:cNvPr id="8204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1</a:t>
              </a:r>
            </a:p>
          </p:txBody>
        </p:sp>
        <p:sp>
          <p:nvSpPr>
            <p:cNvPr id="8205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228600" y="1744662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1.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hoa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pSp>
        <p:nvGrpSpPr>
          <p:cNvPr id="73" name="Group 172"/>
          <p:cNvGrpSpPr>
            <a:grpSpLocks/>
          </p:cNvGrpSpPr>
          <p:nvPr/>
        </p:nvGrpSpPr>
        <p:grpSpPr bwMode="auto">
          <a:xfrm>
            <a:off x="3422650" y="4633912"/>
            <a:ext cx="2133600" cy="396875"/>
            <a:chOff x="1344" y="2544"/>
            <a:chExt cx="1344" cy="250"/>
          </a:xfrm>
        </p:grpSpPr>
        <p:sp>
          <p:nvSpPr>
            <p:cNvPr id="74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2</a:t>
              </a:r>
            </a:p>
          </p:txBody>
        </p:sp>
        <p:sp>
          <p:nvSpPr>
            <p:cNvPr id="75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174"/>
          <p:cNvGrpSpPr>
            <a:grpSpLocks/>
          </p:cNvGrpSpPr>
          <p:nvPr/>
        </p:nvGrpSpPr>
        <p:grpSpPr bwMode="auto">
          <a:xfrm>
            <a:off x="3349625" y="2582862"/>
            <a:ext cx="2209800" cy="396875"/>
            <a:chOff x="1352" y="1536"/>
            <a:chExt cx="1392" cy="250"/>
          </a:xfrm>
        </p:grpSpPr>
        <p:sp>
          <p:nvSpPr>
            <p:cNvPr id="77" name="Text Box 162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8" name="Line 165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171"/>
          <p:cNvGrpSpPr>
            <a:grpSpLocks/>
          </p:cNvGrpSpPr>
          <p:nvPr/>
        </p:nvGrpSpPr>
        <p:grpSpPr bwMode="auto">
          <a:xfrm>
            <a:off x="3351213" y="3028950"/>
            <a:ext cx="2209800" cy="439737"/>
            <a:chOff x="1435" y="2411"/>
            <a:chExt cx="1392" cy="277"/>
          </a:xfrm>
        </p:grpSpPr>
        <p:sp>
          <p:nvSpPr>
            <p:cNvPr id="80" name="Text Box 161"/>
            <p:cNvSpPr txBox="1">
              <a:spLocks noChangeArrowheads="1"/>
            </p:cNvSpPr>
            <p:nvPr/>
          </p:nvSpPr>
          <p:spPr bwMode="auto">
            <a:xfrm>
              <a:off x="1435" y="2411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170"/>
          <p:cNvGrpSpPr>
            <a:grpSpLocks/>
          </p:cNvGrpSpPr>
          <p:nvPr/>
        </p:nvGrpSpPr>
        <p:grpSpPr bwMode="auto">
          <a:xfrm>
            <a:off x="3357563" y="4083050"/>
            <a:ext cx="2209800" cy="396875"/>
            <a:chOff x="1442" y="2730"/>
            <a:chExt cx="1392" cy="250"/>
          </a:xfrm>
        </p:grpSpPr>
        <p:sp>
          <p:nvSpPr>
            <p:cNvPr id="83" name="Text Box 160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3</a:t>
              </a:r>
            </a:p>
          </p:txBody>
        </p:sp>
        <p:sp>
          <p:nvSpPr>
            <p:cNvPr id="84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69"/>
          <p:cNvGrpSpPr>
            <a:grpSpLocks/>
          </p:cNvGrpSpPr>
          <p:nvPr/>
        </p:nvGrpSpPr>
        <p:grpSpPr bwMode="auto">
          <a:xfrm>
            <a:off x="3346450" y="5146675"/>
            <a:ext cx="2209800" cy="396875"/>
            <a:chOff x="1294" y="2783"/>
            <a:chExt cx="1392" cy="250"/>
          </a:xfrm>
        </p:grpSpPr>
        <p:sp>
          <p:nvSpPr>
            <p:cNvPr id="8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1</a:t>
              </a:r>
            </a:p>
          </p:txBody>
        </p:sp>
        <p:sp>
          <p:nvSpPr>
            <p:cNvPr id="8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740729"/>
      </p:ext>
    </p:extLst>
  </p:cSld>
  <p:clrMapOvr>
    <a:masterClrMapping/>
  </p:clrMapOvr>
  <p:transition spd="slow" advTm="57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1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1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1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1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1"/>
                            </p:stCondLst>
                            <p:childTnLst>
                              <p:par>
                                <p:cTn id="4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ướng dẫn viết chữ T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9643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06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9"/>
          <p:cNvSpPr txBox="1">
            <a:spLocks noChangeArrowheads="1"/>
          </p:cNvSpPr>
          <p:nvPr/>
        </p:nvSpPr>
        <p:spPr bwMode="auto">
          <a:xfrm>
            <a:off x="168275" y="209811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2.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ứng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dụng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aphicFrame>
        <p:nvGraphicFramePr>
          <p:cNvPr id="3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28133"/>
              </p:ext>
            </p:extLst>
          </p:nvPr>
        </p:nvGraphicFramePr>
        <p:xfrm>
          <a:off x="2453014" y="1514345"/>
          <a:ext cx="4648200" cy="146336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" name="Rectangle 104"/>
          <p:cNvSpPr>
            <a:spLocks noChangeArrowheads="1"/>
          </p:cNvSpPr>
          <p:nvPr/>
        </p:nvSpPr>
        <p:spPr bwMode="auto">
          <a:xfrm>
            <a:off x="2453014" y="1859408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32" name="AutoShape 96"/>
          <p:cNvSpPr>
            <a:spLocks noChangeArrowheads="1"/>
          </p:cNvSpPr>
          <p:nvPr/>
        </p:nvSpPr>
        <p:spPr bwMode="auto">
          <a:xfrm>
            <a:off x="1310014" y="2628204"/>
            <a:ext cx="6934200" cy="12954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33400" y="4375911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Cụm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thẳng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ruột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ngựa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tả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nói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vậy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chút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kiêng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nể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. </a:t>
            </a:r>
            <a:endParaRPr lang="en-US" altLang="en-US" sz="2800" b="1" dirty="0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5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05370"/>
              </p:ext>
            </p:extLst>
          </p:nvPr>
        </p:nvGraphicFramePr>
        <p:xfrm>
          <a:off x="2120900" y="925426"/>
          <a:ext cx="4648200" cy="1463672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341" name="Rectangle 104"/>
          <p:cNvSpPr>
            <a:spLocks noChangeArrowheads="1"/>
          </p:cNvSpPr>
          <p:nvPr/>
        </p:nvSpPr>
        <p:spPr bwMode="auto">
          <a:xfrm>
            <a:off x="2120900" y="1295400"/>
            <a:ext cx="444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685800" y="2543319"/>
            <a:ext cx="769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Quan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sát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và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cho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biết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độ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của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các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con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trong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trên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thế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nào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?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endParaRPr lang="en-US" altLang="vi-VN" b="1" dirty="0">
              <a:solidFill>
                <a:schemeClr val="bg2">
                  <a:lumMod val="10000"/>
                </a:schemeClr>
              </a:solidFill>
              <a:latin typeface="HP001 4H" panose="020B0603050302020204" pitchFamily="34" charset="0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1347787" y="4267200"/>
            <a:ext cx="7391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- Con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T, h, g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2 li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rưỡi</a:t>
            </a:r>
            <a:endParaRPr lang="en-US" altLang="vi-VN" b="1" dirty="0" smtClean="0">
              <a:solidFill>
                <a:srgbClr val="FF0066"/>
              </a:solidFill>
              <a:latin typeface="HP001 4H" panose="020B06030503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Các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a, ă, n, u, ư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1 li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Con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t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1 li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rưỡi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.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4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1" grpId="0"/>
      <p:bldP spid="13" grpId="0"/>
      <p:bldP spid="13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9"/>
          <p:cNvSpPr txBox="1">
            <a:spLocks noChangeArrowheads="1"/>
          </p:cNvSpPr>
          <p:nvPr/>
        </p:nvSpPr>
        <p:spPr bwMode="auto">
          <a:xfrm>
            <a:off x="381000" y="6858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2.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ứng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dụng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aphicFrame>
        <p:nvGraphicFramePr>
          <p:cNvPr id="30" name="Group 87"/>
          <p:cNvGraphicFramePr>
            <a:graphicFrameLocks noGrp="1"/>
          </p:cNvGraphicFramePr>
          <p:nvPr/>
        </p:nvGraphicFramePr>
        <p:xfrm>
          <a:off x="2641600" y="2667000"/>
          <a:ext cx="4648200" cy="1463672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341" name="Rectangle 104"/>
          <p:cNvSpPr>
            <a:spLocks noChangeArrowheads="1"/>
          </p:cNvSpPr>
          <p:nvPr/>
        </p:nvSpPr>
        <p:spPr bwMode="auto">
          <a:xfrm>
            <a:off x="2574925" y="3032125"/>
            <a:ext cx="4248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 smtClean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1" name="Text Box 1737"/>
          <p:cNvSpPr txBox="1">
            <a:spLocks noChangeArrowheads="1"/>
          </p:cNvSpPr>
          <p:nvPr/>
        </p:nvSpPr>
        <p:spPr bwMode="auto">
          <a:xfrm>
            <a:off x="381000" y="4267200"/>
            <a:ext cx="7924800" cy="10779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ă,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ư.</a:t>
            </a:r>
          </a:p>
        </p:txBody>
      </p:sp>
      <p:sp>
        <p:nvSpPr>
          <p:cNvPr id="12" name="Text Box 1736"/>
          <p:cNvSpPr txBox="1">
            <a:spLocks noChangeArrowheads="1"/>
          </p:cNvSpPr>
          <p:nvPr/>
        </p:nvSpPr>
        <p:spPr bwMode="auto">
          <a:xfrm>
            <a:off x="609600" y="5355845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HP001 4 hàng" panose="020B0603050302020204" pitchFamily="34" charset="0"/>
              </a:rPr>
              <a:t>Cụm từ có mấy dấu thanh, được đặt ở những vị trí nào?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3429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34316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3429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9903667"/>
      </p:ext>
    </p:extLst>
  </p:cSld>
  <p:clrMapOvr>
    <a:masterClrMapping/>
  </p:clrMapOvr>
  <p:transition spd="slow" advTm="43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|11.1|4.4|6|3.3|1.5|1|5.1|2.8|3.9|2.3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1.7|9.6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9|21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12.3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.5|2.7|2.5|1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|1.5|1.6|1.7|1.4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</TotalTime>
  <Words>485</Words>
  <Application>Microsoft Office PowerPoint</Application>
  <PresentationFormat>On-screen Show (4:3)</PresentationFormat>
  <Paragraphs>81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HP001 4H</vt:lpstr>
      <vt:lpstr>HP001 4 hàng</vt:lpstr>
      <vt:lpstr>Chủ đề của Office</vt:lpstr>
      <vt:lpstr>1_Chủ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Nguyen </cp:lastModifiedBy>
  <cp:revision>311</cp:revision>
  <dcterms:created xsi:type="dcterms:W3CDTF">2008-10-27T13:46:20Z</dcterms:created>
  <dcterms:modified xsi:type="dcterms:W3CDTF">2020-04-18T07:46:25Z</dcterms:modified>
</cp:coreProperties>
</file>