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303" r:id="rId7"/>
    <p:sldId id="29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112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533400" y="609600"/>
            <a:ext cx="79248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Luyện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từ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và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câu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1828800" y="2362200"/>
            <a:ext cx="5562600" cy="1828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 algn="ctr">
              <a:defRPr/>
            </a:pP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Từ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ngữ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về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thời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tiết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. </a:t>
            </a:r>
          </a:p>
          <a:p>
            <a:pPr algn="ctr">
              <a:defRPr/>
            </a:pP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Đặt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và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trả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lời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câu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hỏi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 :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Khi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nào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?</a:t>
            </a:r>
          </a:p>
          <a:p>
            <a:pPr algn="ctr">
              <a:defRPr/>
            </a:pP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Đấu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chấm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,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dấu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chấm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+mj-lt"/>
                <a:cs typeface="Arial"/>
              </a:rPr>
              <a:t> than.</a:t>
            </a:r>
            <a:endParaRPr lang="en-US" sz="2800" b="1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C0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Ngày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9/4/2020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2400" y="1676400"/>
            <a:ext cx="124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Tuần</a:t>
            </a:r>
            <a:r>
              <a:rPr lang="en-US" b="1" dirty="0" smtClean="0"/>
              <a:t> 20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 builtIn="1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81000" y="16002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304800" y="2286000"/>
            <a:ext cx="632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</a:rPr>
              <a:t>1.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</a:rPr>
              <a:t>năm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</a:rPr>
              <a:t>có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</a:rPr>
              <a:t>mấy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</a:rPr>
              <a:t>mùa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</a:rPr>
              <a:t>?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</a:rPr>
              <a:t>Đó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</a:rPr>
              <a:t>là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</a:rPr>
              <a:t>mùa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</a:rPr>
              <a:t>nào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</a:rPr>
              <a:t>? 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304800" y="2738735"/>
            <a:ext cx="868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Times New Roman" pitchFamily="18" charset="0"/>
              </a:rPr>
              <a:t>- </a:t>
            </a:r>
            <a:r>
              <a:rPr lang="en-US" altLang="en-US" dirty="0" err="1" smtClean="0">
                <a:latin typeface="Times New Roman" pitchFamily="18" charset="0"/>
              </a:rPr>
              <a:t>Một</a:t>
            </a:r>
            <a:r>
              <a:rPr lang="en-US" altLang="en-US" dirty="0" smtClean="0">
                <a:latin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</a:rPr>
              <a:t>năm</a:t>
            </a: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</a:rPr>
              <a:t>có</a:t>
            </a: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</a:rPr>
              <a:t>bốn</a:t>
            </a: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</a:rPr>
              <a:t>mùa</a:t>
            </a: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</a:rPr>
              <a:t>đó</a:t>
            </a: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</a:rPr>
              <a:t>là</a:t>
            </a:r>
            <a:r>
              <a:rPr lang="en-US" altLang="en-US" dirty="0">
                <a:latin typeface="Times New Roman" pitchFamily="18" charset="0"/>
              </a:rPr>
              <a:t>: </a:t>
            </a:r>
            <a:r>
              <a:rPr lang="en-US" altLang="en-US" dirty="0" err="1">
                <a:latin typeface="Times New Roman" pitchFamily="18" charset="0"/>
              </a:rPr>
              <a:t>mùa</a:t>
            </a: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</a:rPr>
              <a:t>xuân</a:t>
            </a:r>
            <a:r>
              <a:rPr lang="en-US" altLang="en-US" dirty="0">
                <a:latin typeface="Times New Roman" pitchFamily="18" charset="0"/>
              </a:rPr>
              <a:t>, </a:t>
            </a:r>
            <a:r>
              <a:rPr lang="en-US" altLang="en-US" dirty="0" err="1">
                <a:latin typeface="Times New Roman" pitchFamily="18" charset="0"/>
              </a:rPr>
              <a:t>mùa</a:t>
            </a: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</a:rPr>
              <a:t>hạ</a:t>
            </a:r>
            <a:r>
              <a:rPr lang="en-US" altLang="en-US" dirty="0">
                <a:latin typeface="Times New Roman" pitchFamily="18" charset="0"/>
              </a:rPr>
              <a:t>, </a:t>
            </a:r>
            <a:r>
              <a:rPr lang="en-US" altLang="en-US" dirty="0" err="1">
                <a:latin typeface="Times New Roman" pitchFamily="18" charset="0"/>
              </a:rPr>
              <a:t>mùa</a:t>
            </a: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</a:rPr>
              <a:t>thu</a:t>
            </a:r>
            <a:r>
              <a:rPr lang="en-US" altLang="en-US" dirty="0">
                <a:latin typeface="Times New Roman" pitchFamily="18" charset="0"/>
              </a:rPr>
              <a:t>, </a:t>
            </a:r>
            <a:r>
              <a:rPr lang="en-US" altLang="en-US" dirty="0" err="1">
                <a:latin typeface="Times New Roman" pitchFamily="18" charset="0"/>
              </a:rPr>
              <a:t>mùa</a:t>
            </a: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</a:rPr>
              <a:t>đông</a:t>
            </a:r>
            <a:r>
              <a:rPr lang="en-US" altLang="en-US" dirty="0">
                <a:latin typeface="Times New Roman" pitchFamily="18" charset="0"/>
              </a:rPr>
              <a:t>.</a:t>
            </a:r>
          </a:p>
        </p:txBody>
      </p:sp>
      <p:sp>
        <p:nvSpPr>
          <p:cNvPr id="15" name="TextBox 2"/>
          <p:cNvSpPr txBox="1">
            <a:spLocks noChangeArrowheads="1"/>
          </p:cNvSpPr>
          <p:nvPr/>
        </p:nvSpPr>
        <p:spPr bwMode="auto">
          <a:xfrm>
            <a:off x="381000" y="3195935"/>
            <a:ext cx="556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dirty="0" smtClean="0">
                <a:solidFill>
                  <a:srgbClr val="C00000"/>
                </a:solidFill>
                <a:cs typeface="Times New Roman" pitchFamily="18" charset="0"/>
              </a:rPr>
              <a:t>2.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6" name="TextBox 3"/>
          <p:cNvSpPr txBox="1">
            <a:spLocks noChangeArrowheads="1"/>
          </p:cNvSpPr>
          <p:nvPr/>
        </p:nvSpPr>
        <p:spPr bwMode="auto">
          <a:xfrm>
            <a:off x="381000" y="3653135"/>
            <a:ext cx="487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33800" y="7575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  <p:bldP spid="11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74"/>
          <p:cNvSpPr txBox="1"/>
          <p:nvPr/>
        </p:nvSpPr>
        <p:spPr>
          <a:xfrm>
            <a:off x="3733800" y="3003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87165" y="-7620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76" name="Rectangle 175"/>
          <p:cNvSpPr/>
          <p:nvPr/>
        </p:nvSpPr>
        <p:spPr>
          <a:xfrm>
            <a:off x="419808" y="762000"/>
            <a:ext cx="82669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than</a:t>
            </a:r>
          </a:p>
        </p:txBody>
      </p:sp>
      <p:sp>
        <p:nvSpPr>
          <p:cNvPr id="177" name="Text Box 22"/>
          <p:cNvSpPr txBox="1">
            <a:spLocks noChangeArrowheads="1"/>
          </p:cNvSpPr>
          <p:nvPr/>
        </p:nvSpPr>
        <p:spPr bwMode="auto">
          <a:xfrm>
            <a:off x="122238" y="1447800"/>
            <a:ext cx="825976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b="1" u="sng" dirty="0" err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u="sng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28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178" name="Group 2"/>
          <p:cNvGraphicFramePr>
            <a:graphicFrameLocks noGrp="1"/>
          </p:cNvGraphicFramePr>
          <p:nvPr>
            <p:ph/>
          </p:nvPr>
        </p:nvGraphicFramePr>
        <p:xfrm>
          <a:off x="76200" y="3276600"/>
          <a:ext cx="8991600" cy="2819400"/>
        </p:xfrm>
        <a:graphic>
          <a:graphicData uri="http://schemas.openxmlformats.org/drawingml/2006/table">
            <a:tbl>
              <a:tblPr/>
              <a:tblGrid>
                <a:gridCol w="2003700"/>
                <a:gridCol w="2187300"/>
                <a:gridCol w="1981200"/>
                <a:gridCol w="2819400"/>
              </a:tblGrid>
              <a:tr h="9616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Mùa</a:t>
                      </a: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xuân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Mùa</a:t>
                      </a: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hạ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Mùa</a:t>
                      </a: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thu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Mùa</a:t>
                      </a: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đông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</a:tr>
              <a:tr h="18577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    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        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       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179" name="Text Box 23"/>
          <p:cNvSpPr txBox="1">
            <a:spLocks noChangeArrowheads="1"/>
          </p:cNvSpPr>
          <p:nvPr/>
        </p:nvSpPr>
        <p:spPr bwMode="auto">
          <a:xfrm>
            <a:off x="131762" y="2366963"/>
            <a:ext cx="1511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b="1" dirty="0">
                <a:latin typeface="+mj-lt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+mj-lt"/>
                <a:cs typeface="Times New Roman" pitchFamily="18" charset="0"/>
              </a:rPr>
              <a:t>nóng</a:t>
            </a:r>
            <a:r>
              <a:rPr lang="en-US" altLang="en-US" b="1" dirty="0">
                <a:latin typeface="+mj-lt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+mj-lt"/>
                <a:cs typeface="Times New Roman" pitchFamily="18" charset="0"/>
              </a:rPr>
              <a:t>bức</a:t>
            </a:r>
            <a:r>
              <a:rPr lang="en-US" altLang="en-US" b="1" dirty="0">
                <a:latin typeface="+mj-lt"/>
                <a:cs typeface="Times New Roman" pitchFamily="18" charset="0"/>
              </a:rPr>
              <a:t>   </a:t>
            </a:r>
          </a:p>
        </p:txBody>
      </p:sp>
      <p:sp>
        <p:nvSpPr>
          <p:cNvPr id="180" name="Text Box 24"/>
          <p:cNvSpPr txBox="1">
            <a:spLocks noChangeArrowheads="1"/>
          </p:cNvSpPr>
          <p:nvPr/>
        </p:nvSpPr>
        <p:spPr bwMode="auto">
          <a:xfrm>
            <a:off x="1643062" y="2366963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 dirty="0" err="1">
                <a:latin typeface="+mj-lt"/>
                <a:cs typeface="Times New Roman" pitchFamily="18" charset="0"/>
              </a:rPr>
              <a:t>ấm</a:t>
            </a:r>
            <a:r>
              <a:rPr lang="en-US" altLang="en-US" b="1" dirty="0">
                <a:latin typeface="+mj-lt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+mj-lt"/>
                <a:cs typeface="Times New Roman" pitchFamily="18" charset="0"/>
              </a:rPr>
              <a:t>áp</a:t>
            </a:r>
            <a:r>
              <a:rPr lang="en-US" altLang="en-US" b="1" dirty="0">
                <a:latin typeface="+mj-lt"/>
                <a:cs typeface="Times New Roman" pitchFamily="18" charset="0"/>
              </a:rPr>
              <a:t>   </a:t>
            </a:r>
          </a:p>
        </p:txBody>
      </p:sp>
      <p:sp>
        <p:nvSpPr>
          <p:cNvPr id="181" name="Text Box 25"/>
          <p:cNvSpPr txBox="1">
            <a:spLocks noChangeArrowheads="1"/>
          </p:cNvSpPr>
          <p:nvPr/>
        </p:nvSpPr>
        <p:spPr bwMode="auto">
          <a:xfrm>
            <a:off x="2633662" y="2366963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b="1" dirty="0" err="1">
                <a:latin typeface="+mj-lt"/>
                <a:cs typeface="Times New Roman" pitchFamily="18" charset="0"/>
              </a:rPr>
              <a:t>giá</a:t>
            </a:r>
            <a:r>
              <a:rPr lang="en-US" altLang="en-US" b="1" dirty="0">
                <a:latin typeface="+mj-lt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+mj-lt"/>
                <a:cs typeface="Times New Roman" pitchFamily="18" charset="0"/>
              </a:rPr>
              <a:t>lạnh</a:t>
            </a:r>
            <a:r>
              <a:rPr lang="en-US" altLang="en-US" b="1" dirty="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182" name="Text Box 26"/>
          <p:cNvSpPr txBox="1">
            <a:spLocks noChangeArrowheads="1"/>
          </p:cNvSpPr>
          <p:nvPr/>
        </p:nvSpPr>
        <p:spPr bwMode="auto">
          <a:xfrm>
            <a:off x="3852862" y="2408238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phùn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bấc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83" name="Text Box 27"/>
          <p:cNvSpPr txBox="1">
            <a:spLocks noChangeArrowheads="1"/>
          </p:cNvSpPr>
          <p:nvPr/>
        </p:nvSpPr>
        <p:spPr bwMode="auto">
          <a:xfrm>
            <a:off x="6443662" y="2438400"/>
            <a:ext cx="144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b="1" dirty="0">
                <a:latin typeface="+mj-lt"/>
                <a:cs typeface="Times New Roman" pitchFamily="18" charset="0"/>
              </a:rPr>
              <a:t>se </a:t>
            </a:r>
            <a:r>
              <a:rPr lang="en-US" altLang="en-US" b="1" dirty="0" err="1">
                <a:latin typeface="+mj-lt"/>
                <a:cs typeface="Times New Roman" pitchFamily="18" charset="0"/>
              </a:rPr>
              <a:t>se</a:t>
            </a:r>
            <a:r>
              <a:rPr lang="en-US" altLang="en-US" b="1" dirty="0">
                <a:latin typeface="+mj-lt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+mj-lt"/>
                <a:cs typeface="Times New Roman" pitchFamily="18" charset="0"/>
              </a:rPr>
              <a:t>lạnh</a:t>
            </a:r>
            <a:r>
              <a:rPr lang="en-US" altLang="en-US" b="1" dirty="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184" name="Text Box 28"/>
          <p:cNvSpPr txBox="1">
            <a:spLocks noChangeArrowheads="1"/>
          </p:cNvSpPr>
          <p:nvPr/>
        </p:nvSpPr>
        <p:spPr bwMode="auto">
          <a:xfrm>
            <a:off x="7848600" y="2438400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b="1" dirty="0" err="1">
                <a:latin typeface="+mj-lt"/>
                <a:cs typeface="Times New Roman" pitchFamily="18" charset="0"/>
              </a:rPr>
              <a:t>oi</a:t>
            </a:r>
            <a:r>
              <a:rPr lang="en-US" altLang="en-US" b="1" dirty="0">
                <a:latin typeface="+mj-lt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+mj-lt"/>
                <a:cs typeface="Times New Roman" pitchFamily="18" charset="0"/>
              </a:rPr>
              <a:t>nồng</a:t>
            </a:r>
            <a:endParaRPr lang="en-US" altLang="en-US" b="1" dirty="0">
              <a:latin typeface="+mj-lt"/>
              <a:cs typeface="Times New Roman" pitchFamily="18" charset="0"/>
            </a:endParaRPr>
          </a:p>
        </p:txBody>
      </p:sp>
      <p:sp>
        <p:nvSpPr>
          <p:cNvPr id="185" name="Text Box 29"/>
          <p:cNvSpPr txBox="1">
            <a:spLocks noChangeArrowheads="1"/>
          </p:cNvSpPr>
          <p:nvPr/>
        </p:nvSpPr>
        <p:spPr bwMode="auto">
          <a:xfrm>
            <a:off x="76200" y="2362200"/>
            <a:ext cx="287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 dirty="0">
                <a:latin typeface="+mj-lt"/>
              </a:rPr>
              <a:t>(</a:t>
            </a:r>
          </a:p>
        </p:txBody>
      </p:sp>
      <p:sp>
        <p:nvSpPr>
          <p:cNvPr id="186" name="Text Box 30"/>
          <p:cNvSpPr txBox="1">
            <a:spLocks noChangeArrowheads="1"/>
          </p:cNvSpPr>
          <p:nvPr/>
        </p:nvSpPr>
        <p:spPr bwMode="auto">
          <a:xfrm>
            <a:off x="8839200" y="2438400"/>
            <a:ext cx="287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 dirty="0">
                <a:latin typeface="+mj-lt"/>
              </a:rPr>
              <a:t>)</a:t>
            </a:r>
          </a:p>
        </p:txBody>
      </p:sp>
      <p:sp>
        <p:nvSpPr>
          <p:cNvPr id="187" name="Text Box 31"/>
          <p:cNvSpPr txBox="1">
            <a:spLocks noChangeArrowheads="1"/>
          </p:cNvSpPr>
          <p:nvPr/>
        </p:nvSpPr>
        <p:spPr bwMode="auto">
          <a:xfrm>
            <a:off x="1447800" y="2405063"/>
            <a:ext cx="269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 dirty="0">
                <a:latin typeface="+mj-lt"/>
              </a:rPr>
              <a:t>,</a:t>
            </a:r>
          </a:p>
        </p:txBody>
      </p:sp>
      <p:sp>
        <p:nvSpPr>
          <p:cNvPr id="188" name="Text Box 32"/>
          <p:cNvSpPr txBox="1">
            <a:spLocks noChangeArrowheads="1"/>
          </p:cNvSpPr>
          <p:nvPr/>
        </p:nvSpPr>
        <p:spPr bwMode="auto">
          <a:xfrm>
            <a:off x="2481262" y="2362200"/>
            <a:ext cx="269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 dirty="0">
                <a:latin typeface="+mj-lt"/>
              </a:rPr>
              <a:t>,</a:t>
            </a:r>
          </a:p>
        </p:txBody>
      </p:sp>
      <p:sp>
        <p:nvSpPr>
          <p:cNvPr id="189" name="Text Box 33"/>
          <p:cNvSpPr txBox="1">
            <a:spLocks noChangeArrowheads="1"/>
          </p:cNvSpPr>
          <p:nvPr/>
        </p:nvSpPr>
        <p:spPr bwMode="auto">
          <a:xfrm>
            <a:off x="3700462" y="2362200"/>
            <a:ext cx="269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 dirty="0">
                <a:latin typeface="+mj-lt"/>
              </a:rPr>
              <a:t>,</a:t>
            </a:r>
          </a:p>
        </p:txBody>
      </p:sp>
      <p:sp>
        <p:nvSpPr>
          <p:cNvPr id="190" name="Text Box 34"/>
          <p:cNvSpPr txBox="1">
            <a:spLocks noChangeArrowheads="1"/>
          </p:cNvSpPr>
          <p:nvPr/>
        </p:nvSpPr>
        <p:spPr bwMode="auto">
          <a:xfrm>
            <a:off x="6207374" y="2427288"/>
            <a:ext cx="269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 dirty="0">
                <a:latin typeface="+mj-lt"/>
              </a:rPr>
              <a:t>,</a:t>
            </a:r>
          </a:p>
        </p:txBody>
      </p:sp>
      <p:sp>
        <p:nvSpPr>
          <p:cNvPr id="191" name="Text Box 35"/>
          <p:cNvSpPr txBox="1">
            <a:spLocks noChangeArrowheads="1"/>
          </p:cNvSpPr>
          <p:nvPr/>
        </p:nvSpPr>
        <p:spPr bwMode="auto">
          <a:xfrm>
            <a:off x="7700962" y="2447925"/>
            <a:ext cx="269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 dirty="0">
                <a:latin typeface="+mj-lt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765E-6 L -0.13855 0.332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66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3765E-6 L 0.23628 0.3099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155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83 0.0148 L -0.6 0.3883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5" y="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8.60315E-7 L -0.21667 0.32192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161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3765E-6 L 0.40365 0.321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" y="16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062 0.01503 L 0.27031 0.39269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" y="189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/>
      <p:bldP spid="177" grpId="0"/>
      <p:bldP spid="179" grpId="0"/>
      <p:bldP spid="179" grpId="1"/>
      <p:bldP spid="180" grpId="0"/>
      <p:bldP spid="180" grpId="1"/>
      <p:bldP spid="181" grpId="0"/>
      <p:bldP spid="181" grpId="1"/>
      <p:bldP spid="182" grpId="0"/>
      <p:bldP spid="182" grpId="1"/>
      <p:bldP spid="183" grpId="0"/>
      <p:bldP spid="183" grpId="1"/>
      <p:bldP spid="184" grpId="0"/>
      <p:bldP spid="184" grpId="1"/>
      <p:bldP spid="185" grpId="0"/>
      <p:bldP spid="185" grpId="1"/>
      <p:bldP spid="186" grpId="0"/>
      <p:bldP spid="186" grpId="1"/>
      <p:bldP spid="187" grpId="0"/>
      <p:bldP spid="187" grpId="1"/>
      <p:bldP spid="188" grpId="0"/>
      <p:bldP spid="188" grpId="1"/>
      <p:bldP spid="189" grpId="0"/>
      <p:bldP spid="189" grpId="1"/>
      <p:bldP spid="190" grpId="0"/>
      <p:bldP spid="190" grpId="1"/>
      <p:bldP spid="191" grpId="0"/>
      <p:bldP spid="19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10965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3733800" y="354449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419808" y="816114"/>
            <a:ext cx="82669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than</a:t>
            </a: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0" y="1524000"/>
            <a:ext cx="90741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b="1" u="sng" dirty="0" err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u="sng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…)</a:t>
            </a:r>
          </a:p>
        </p:txBody>
      </p:sp>
      <p:sp>
        <p:nvSpPr>
          <p:cNvPr id="63" name="TextBox 2"/>
          <p:cNvSpPr txBox="1">
            <a:spLocks noChangeArrowheads="1"/>
          </p:cNvSpPr>
          <p:nvPr/>
        </p:nvSpPr>
        <p:spPr bwMode="auto">
          <a:xfrm>
            <a:off x="228600" y="2359323"/>
            <a:ext cx="411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solidFill>
                  <a:srgbClr val="C00000"/>
                </a:solidFill>
                <a:cs typeface="Times New Roman" pitchFamily="18" charset="0"/>
              </a:rPr>
              <a:t>b)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alt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3" name="TextBox 3"/>
          <p:cNvSpPr txBox="1">
            <a:spLocks noChangeArrowheads="1"/>
          </p:cNvSpPr>
          <p:nvPr/>
        </p:nvSpPr>
        <p:spPr bwMode="auto">
          <a:xfrm>
            <a:off x="228600" y="3657600"/>
            <a:ext cx="434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trườn</a:t>
            </a:r>
            <a:r>
              <a:rPr lang="en-US" altLang="en-US" dirty="0" err="1" smtClean="0">
                <a:cs typeface="Times New Roman" pitchFamily="18" charset="0"/>
              </a:rPr>
              <a:t>g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err="1" smtClean="0">
                <a:cs typeface="Times New Roman" pitchFamily="18" charset="0"/>
              </a:rPr>
              <a:t>bạn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altLang="en-US" dirty="0" smtClean="0">
                <a:cs typeface="Times New Roman" pitchFamily="18" charset="0"/>
              </a:rPr>
              <a:t>?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>
            <a:off x="609600" y="2820988"/>
            <a:ext cx="990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533400" y="4113212"/>
            <a:ext cx="1295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286000" y="1981200"/>
            <a:ext cx="19050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6200" y="2286000"/>
            <a:ext cx="1676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2"/>
          <p:cNvSpPr txBox="1">
            <a:spLocks noChangeArrowheads="1"/>
          </p:cNvSpPr>
          <p:nvPr/>
        </p:nvSpPr>
        <p:spPr bwMode="auto">
          <a:xfrm>
            <a:off x="228600" y="4343400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solidFill>
                  <a:srgbClr val="C00000"/>
                </a:solidFill>
                <a:cs typeface="Times New Roman" pitchFamily="18" charset="0"/>
              </a:rPr>
              <a:t>c)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TextBox 3"/>
          <p:cNvSpPr txBox="1">
            <a:spLocks noChangeArrowheads="1"/>
          </p:cNvSpPr>
          <p:nvPr/>
        </p:nvSpPr>
        <p:spPr bwMode="auto">
          <a:xfrm>
            <a:off x="228600" y="4800600"/>
            <a:ext cx="365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?.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>
            <a:off x="2590800" y="4805065"/>
            <a:ext cx="990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2514600" y="5263554"/>
            <a:ext cx="990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2"/>
          <p:cNvSpPr txBox="1">
            <a:spLocks noChangeArrowheads="1"/>
          </p:cNvSpPr>
          <p:nvPr/>
        </p:nvSpPr>
        <p:spPr bwMode="auto">
          <a:xfrm>
            <a:off x="5334000" y="2362200"/>
            <a:ext cx="365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solidFill>
                  <a:srgbClr val="C00000"/>
                </a:solidFill>
                <a:cs typeface="Times New Roman" pitchFamily="18" charset="0"/>
              </a:rPr>
              <a:t>d)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dirty="0" err="1" smtClean="0">
                <a:solidFill>
                  <a:srgbClr val="C00000"/>
                </a:solidFill>
                <a:cs typeface="Times New Roman" pitchFamily="18" charset="0"/>
              </a:rPr>
              <a:t>o</a:t>
            </a:r>
            <a:r>
              <a:rPr lang="en-US" altLang="en-US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TextBox 3"/>
          <p:cNvSpPr txBox="1">
            <a:spLocks noChangeArrowheads="1"/>
          </p:cNvSpPr>
          <p:nvPr/>
        </p:nvSpPr>
        <p:spPr bwMode="auto">
          <a:xfrm>
            <a:off x="5334000" y="2819400"/>
            <a:ext cx="365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cs typeface="Times New Roman" pitchFamily="18" charset="0"/>
              </a:rPr>
              <a:t>cô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err="1" smtClean="0">
                <a:cs typeface="Times New Roman" pitchFamily="18" charset="0"/>
              </a:rPr>
              <a:t>giáo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?.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Straight Connector 114"/>
          <p:cNvCxnSpPr/>
          <p:nvPr/>
        </p:nvCxnSpPr>
        <p:spPr>
          <a:xfrm>
            <a:off x="7772400" y="2823865"/>
            <a:ext cx="990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7620000" y="3279477"/>
            <a:ext cx="990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3"/>
          <p:cNvSpPr txBox="1">
            <a:spLocks noChangeArrowheads="1"/>
          </p:cNvSpPr>
          <p:nvPr/>
        </p:nvSpPr>
        <p:spPr bwMode="auto">
          <a:xfrm>
            <a:off x="228600" y="2743200"/>
            <a:ext cx="434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trườn</a:t>
            </a:r>
            <a:r>
              <a:rPr lang="en-US" altLang="en-US" dirty="0" err="1" smtClean="0">
                <a:cs typeface="Times New Roman" pitchFamily="18" charset="0"/>
              </a:rPr>
              <a:t>g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err="1" smtClean="0">
                <a:cs typeface="Times New Roman" pitchFamily="18" charset="0"/>
              </a:rPr>
              <a:t>bạn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altLang="en-US" dirty="0" smtClean="0">
                <a:cs typeface="Times New Roman" pitchFamily="18" charset="0"/>
              </a:rPr>
              <a:t>?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8" name="Straight Connector 117"/>
          <p:cNvCxnSpPr/>
          <p:nvPr/>
        </p:nvCxnSpPr>
        <p:spPr>
          <a:xfrm flipV="1">
            <a:off x="533400" y="3200400"/>
            <a:ext cx="990600" cy="287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3"/>
          <p:cNvSpPr txBox="1">
            <a:spLocks noChangeArrowheads="1"/>
          </p:cNvSpPr>
          <p:nvPr/>
        </p:nvSpPr>
        <p:spPr bwMode="auto">
          <a:xfrm>
            <a:off x="228600" y="3200400"/>
            <a:ext cx="434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trườn</a:t>
            </a:r>
            <a:r>
              <a:rPr lang="en-US" altLang="en-US" dirty="0" err="1" smtClean="0">
                <a:cs typeface="Times New Roman" pitchFamily="18" charset="0"/>
              </a:rPr>
              <a:t>g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err="1" smtClean="0">
                <a:cs typeface="Times New Roman" pitchFamily="18" charset="0"/>
              </a:rPr>
              <a:t>bạn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altLang="en-US" dirty="0" smtClean="0">
                <a:cs typeface="Times New Roman" pitchFamily="18" charset="0"/>
              </a:rPr>
              <a:t>?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0" name="Straight Connector 119"/>
          <p:cNvCxnSpPr/>
          <p:nvPr/>
        </p:nvCxnSpPr>
        <p:spPr>
          <a:xfrm>
            <a:off x="533400" y="3660477"/>
            <a:ext cx="1295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2"/>
          <p:cNvSpPr txBox="1">
            <a:spLocks noChangeArrowheads="1"/>
          </p:cNvSpPr>
          <p:nvPr/>
        </p:nvSpPr>
        <p:spPr bwMode="auto">
          <a:xfrm>
            <a:off x="228600" y="5260677"/>
            <a:ext cx="3505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cs typeface="Times New Roman" pitchFamily="18" charset="0"/>
              </a:rPr>
              <a:t>-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TextBox 3"/>
          <p:cNvSpPr txBox="1">
            <a:spLocks noChangeArrowheads="1"/>
          </p:cNvSpPr>
          <p:nvPr/>
        </p:nvSpPr>
        <p:spPr bwMode="auto">
          <a:xfrm>
            <a:off x="228600" y="5717877"/>
            <a:ext cx="365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?.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>
            <a:off x="2438400" y="5722342"/>
            <a:ext cx="990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2514600" y="6177954"/>
            <a:ext cx="990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2"/>
          <p:cNvSpPr txBox="1">
            <a:spLocks noChangeArrowheads="1"/>
          </p:cNvSpPr>
          <p:nvPr/>
        </p:nvSpPr>
        <p:spPr bwMode="auto">
          <a:xfrm>
            <a:off x="5334000" y="3272135"/>
            <a:ext cx="365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cs typeface="Times New Roman" pitchFamily="18" charset="0"/>
              </a:rPr>
              <a:t>-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dirty="0" err="1" smtClean="0">
                <a:cs typeface="Times New Roman" pitchFamily="18" charset="0"/>
              </a:rPr>
              <a:t>o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err="1" smtClean="0">
                <a:cs typeface="Times New Roman" pitchFamily="18" charset="0"/>
              </a:rPr>
              <a:t>lúc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err="1" smtClean="0">
                <a:cs typeface="Times New Roman" pitchFamily="18" charset="0"/>
              </a:rPr>
              <a:t>nào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Box 3"/>
          <p:cNvSpPr txBox="1">
            <a:spLocks noChangeArrowheads="1"/>
          </p:cNvSpPr>
          <p:nvPr/>
        </p:nvSpPr>
        <p:spPr bwMode="auto">
          <a:xfrm>
            <a:off x="5334000" y="3729335"/>
            <a:ext cx="396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?.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620000" y="3733800"/>
            <a:ext cx="990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620000" y="4189412"/>
            <a:ext cx="990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5400000">
            <a:off x="2742406" y="4343400"/>
            <a:ext cx="3657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3" grpId="0"/>
      <p:bldP spid="83" grpId="0"/>
      <p:bldP spid="108" grpId="0"/>
      <p:bldP spid="109" grpId="0"/>
      <p:bldP spid="113" grpId="0"/>
      <p:bldP spid="114" grpId="0"/>
      <p:bldP spid="117" grpId="0"/>
      <p:bldP spid="119" grpId="0"/>
      <p:bldP spid="122" grpId="0"/>
      <p:bldP spid="123" grpId="0"/>
      <p:bldP spid="126" grpId="0"/>
      <p:bldP spid="1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196715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81400" y="354449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419808" y="816114"/>
            <a:ext cx="82669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than</a:t>
            </a: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76200" y="1752600"/>
            <a:ext cx="899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b="1" u="sng" dirty="0" err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u="sng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      :</a:t>
            </a:r>
            <a:endParaRPr lang="en-US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6"/>
          <p:cNvSpPr txBox="1">
            <a:spLocks noChangeArrowheads="1"/>
          </p:cNvSpPr>
          <p:nvPr/>
        </p:nvSpPr>
        <p:spPr bwMode="auto">
          <a:xfrm>
            <a:off x="381000" y="2304871"/>
            <a:ext cx="426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buFontTx/>
              <a:buAutoNum type="alphaLcParenR"/>
            </a:pP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eaLnBrk="1" hangingPunct="1"/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ác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81000" y="3276600"/>
            <a:ext cx="6400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đập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thét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eaLnBrk="1" hangingPunct="1"/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/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/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2057400" y="3733800"/>
            <a:ext cx="3810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1600200" y="4108450"/>
            <a:ext cx="381000" cy="3111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2514600" y="2722563"/>
            <a:ext cx="381000" cy="325438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705600" y="3962400"/>
            <a:ext cx="457200" cy="415628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5000" dirty="0"/>
          </a:p>
        </p:txBody>
      </p:sp>
      <p:sp>
        <p:nvSpPr>
          <p:cNvPr id="63" name="Text Box 12"/>
          <p:cNvSpPr txBox="1">
            <a:spLocks noChangeArrowheads="1"/>
          </p:cNvSpPr>
          <p:nvPr/>
        </p:nvSpPr>
        <p:spPr bwMode="auto">
          <a:xfrm>
            <a:off x="1639888" y="4038600"/>
            <a:ext cx="341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b="1">
                <a:latin typeface="Arial" charset="0"/>
              </a:rPr>
              <a:t>!</a:t>
            </a:r>
          </a:p>
        </p:txBody>
      </p:sp>
      <p:sp>
        <p:nvSpPr>
          <p:cNvPr id="64" name="Text Box 13"/>
          <p:cNvSpPr txBox="1">
            <a:spLocks noChangeArrowheads="1"/>
          </p:cNvSpPr>
          <p:nvPr/>
        </p:nvSpPr>
        <p:spPr bwMode="auto">
          <a:xfrm flipH="1">
            <a:off x="6743700" y="3581400"/>
            <a:ext cx="457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5000" b="1" dirty="0" smtClean="0">
                <a:latin typeface="+mj-lt"/>
              </a:rPr>
              <a:t>.</a:t>
            </a:r>
            <a:endParaRPr lang="en-US" altLang="en-US" sz="5000" b="1" dirty="0">
              <a:latin typeface="+mj-lt"/>
            </a:endParaRPr>
          </a:p>
        </p:txBody>
      </p:sp>
      <p:sp>
        <p:nvSpPr>
          <p:cNvPr id="65" name="Text Box 14"/>
          <p:cNvSpPr txBox="1">
            <a:spLocks noChangeArrowheads="1"/>
          </p:cNvSpPr>
          <p:nvPr/>
        </p:nvSpPr>
        <p:spPr bwMode="auto">
          <a:xfrm>
            <a:off x="2592387" y="2667000"/>
            <a:ext cx="3032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b="1" dirty="0">
                <a:latin typeface="Arial" charset="0"/>
              </a:rPr>
              <a:t>!</a:t>
            </a:r>
          </a:p>
        </p:txBody>
      </p:sp>
      <p:sp>
        <p:nvSpPr>
          <p:cNvPr id="66" name="Text Box 15"/>
          <p:cNvSpPr txBox="1">
            <a:spLocks noChangeArrowheads="1"/>
          </p:cNvSpPr>
          <p:nvPr/>
        </p:nvSpPr>
        <p:spPr bwMode="auto">
          <a:xfrm>
            <a:off x="2074942" y="3657600"/>
            <a:ext cx="287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 dirty="0">
                <a:latin typeface="Arial" charset="0"/>
              </a:rPr>
              <a:t>!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2286000" y="2209800"/>
            <a:ext cx="12192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191000" y="2208212"/>
            <a:ext cx="12192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7467600" y="2209800"/>
            <a:ext cx="609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11"/>
          <p:cNvSpPr>
            <a:spLocks noChangeArrowheads="1"/>
          </p:cNvSpPr>
          <p:nvPr/>
        </p:nvSpPr>
        <p:spPr bwMode="auto">
          <a:xfrm>
            <a:off x="7772400" y="18288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 animBg="1"/>
      <p:bldP spid="60" grpId="0" animBg="1"/>
      <p:bldP spid="61" grpId="0" animBg="1"/>
      <p:bldP spid="62" grpId="0" animBg="1"/>
      <p:bldP spid="63" grpId="0"/>
      <p:bldP spid="64" grpId="0"/>
      <p:bldP spid="65" grpId="0"/>
      <p:bldP spid="66" grpId="0"/>
      <p:bldP spid="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83403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438400" y="83403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3891915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81400" y="4572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419808" y="933748"/>
            <a:ext cx="82669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than</a:t>
            </a: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76200" y="3596283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b="1" u="sng" dirty="0" err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u="sng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      :</a:t>
            </a:r>
            <a:endParaRPr lang="en-US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6"/>
          <p:cNvSpPr txBox="1">
            <a:spLocks noChangeArrowheads="1"/>
          </p:cNvSpPr>
          <p:nvPr/>
        </p:nvSpPr>
        <p:spPr bwMode="auto">
          <a:xfrm>
            <a:off x="381000" y="4148554"/>
            <a:ext cx="426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buFontTx/>
              <a:buAutoNum type="alphaLcParenR"/>
            </a:pP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eaLnBrk="1" hangingPunct="1"/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ác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81000" y="5120283"/>
            <a:ext cx="640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đập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thét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eaLnBrk="1" hangingPunct="1"/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/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2057400" y="5577483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1600200" y="5952133"/>
            <a:ext cx="381000" cy="311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2514600" y="4566246"/>
            <a:ext cx="381000" cy="3254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705600" y="5806083"/>
            <a:ext cx="457200" cy="415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5000" dirty="0"/>
          </a:p>
        </p:txBody>
      </p:sp>
      <p:sp>
        <p:nvSpPr>
          <p:cNvPr id="63" name="Text Box 12"/>
          <p:cNvSpPr txBox="1">
            <a:spLocks noChangeArrowheads="1"/>
          </p:cNvSpPr>
          <p:nvPr/>
        </p:nvSpPr>
        <p:spPr bwMode="auto">
          <a:xfrm>
            <a:off x="1639888" y="5882283"/>
            <a:ext cx="341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b="1">
                <a:latin typeface="Arial" charset="0"/>
              </a:rPr>
              <a:t>!</a:t>
            </a:r>
          </a:p>
        </p:txBody>
      </p:sp>
      <p:sp>
        <p:nvSpPr>
          <p:cNvPr id="64" name="Text Box 13"/>
          <p:cNvSpPr txBox="1">
            <a:spLocks noChangeArrowheads="1"/>
          </p:cNvSpPr>
          <p:nvPr/>
        </p:nvSpPr>
        <p:spPr bwMode="auto">
          <a:xfrm flipH="1">
            <a:off x="6743700" y="5425083"/>
            <a:ext cx="457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5000" b="1" dirty="0" smtClean="0">
                <a:latin typeface="+mj-lt"/>
              </a:rPr>
              <a:t>.</a:t>
            </a:r>
            <a:endParaRPr lang="en-US" altLang="en-US" sz="5000" b="1" dirty="0">
              <a:latin typeface="+mj-lt"/>
            </a:endParaRPr>
          </a:p>
        </p:txBody>
      </p:sp>
      <p:sp>
        <p:nvSpPr>
          <p:cNvPr id="65" name="Text Box 14"/>
          <p:cNvSpPr txBox="1">
            <a:spLocks noChangeArrowheads="1"/>
          </p:cNvSpPr>
          <p:nvPr/>
        </p:nvSpPr>
        <p:spPr bwMode="auto">
          <a:xfrm>
            <a:off x="2592387" y="4510683"/>
            <a:ext cx="3032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b="1" dirty="0">
                <a:latin typeface="Arial" charset="0"/>
              </a:rPr>
              <a:t>!</a:t>
            </a:r>
          </a:p>
        </p:txBody>
      </p:sp>
      <p:sp>
        <p:nvSpPr>
          <p:cNvPr id="66" name="Text Box 15"/>
          <p:cNvSpPr txBox="1">
            <a:spLocks noChangeArrowheads="1"/>
          </p:cNvSpPr>
          <p:nvPr/>
        </p:nvSpPr>
        <p:spPr bwMode="auto">
          <a:xfrm>
            <a:off x="2074942" y="5501283"/>
            <a:ext cx="287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 dirty="0">
                <a:latin typeface="Arial" charset="0"/>
              </a:rPr>
              <a:t>!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2286000" y="4053483"/>
            <a:ext cx="12192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191000" y="4051895"/>
            <a:ext cx="12192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7467600" y="4053483"/>
            <a:ext cx="609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11"/>
          <p:cNvSpPr>
            <a:spLocks noChangeArrowheads="1"/>
          </p:cNvSpPr>
          <p:nvPr/>
        </p:nvSpPr>
        <p:spPr bwMode="auto">
          <a:xfrm>
            <a:off x="7772400" y="3672483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5000" dirty="0"/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0" y="2541151"/>
            <a:ext cx="90741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b="1" u="sng" dirty="0" err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u="sng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…)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2998351"/>
            <a:ext cx="19050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6200" y="3303151"/>
            <a:ext cx="1676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-30162" y="1626752"/>
            <a:ext cx="925036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b="1" u="sng" dirty="0" err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u="sng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28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b="1" dirty="0" err="1" smtClean="0">
                <a:cs typeface="Times New Roman" pitchFamily="18" charset="0"/>
              </a:rPr>
              <a:t>nóng</a:t>
            </a:r>
            <a:r>
              <a:rPr lang="en-US" altLang="en-US" b="1" dirty="0" smtClean="0">
                <a:cs typeface="Times New Roman" pitchFamily="18" charset="0"/>
              </a:rPr>
              <a:t> </a:t>
            </a:r>
            <a:r>
              <a:rPr lang="en-US" altLang="en-US" b="1" dirty="0" err="1" smtClean="0">
                <a:cs typeface="Times New Roman" pitchFamily="18" charset="0"/>
              </a:rPr>
              <a:t>bức</a:t>
            </a:r>
            <a:r>
              <a:rPr lang="en-US" altLang="en-US" b="1" dirty="0" smtClean="0">
                <a:cs typeface="Times New Roman" pitchFamily="18" charset="0"/>
              </a:rPr>
              <a:t>, </a:t>
            </a:r>
            <a:r>
              <a:rPr lang="en-US" altLang="en-US" b="1" dirty="0" err="1" smtClean="0">
                <a:cs typeface="Times New Roman" pitchFamily="18" charset="0"/>
              </a:rPr>
              <a:t>ấm</a:t>
            </a:r>
            <a:r>
              <a:rPr lang="en-US" altLang="en-US" b="1" dirty="0" smtClean="0">
                <a:cs typeface="Times New Roman" pitchFamily="18" charset="0"/>
              </a:rPr>
              <a:t> </a:t>
            </a:r>
            <a:r>
              <a:rPr lang="en-US" altLang="en-US" b="1" dirty="0" err="1" smtClean="0">
                <a:cs typeface="Times New Roman" pitchFamily="18" charset="0"/>
              </a:rPr>
              <a:t>áp</a:t>
            </a:r>
            <a:r>
              <a:rPr lang="en-US" altLang="en-US" b="1" dirty="0" smtClean="0">
                <a:cs typeface="Times New Roman" pitchFamily="18" charset="0"/>
              </a:rPr>
              <a:t>, </a:t>
            </a:r>
            <a:r>
              <a:rPr lang="en-US" altLang="en-US" b="1" dirty="0" err="1" smtClean="0">
                <a:cs typeface="Times New Roman" pitchFamily="18" charset="0"/>
              </a:rPr>
              <a:t>giá</a:t>
            </a:r>
            <a:r>
              <a:rPr lang="en-US" altLang="en-US" b="1" dirty="0" smtClean="0">
                <a:cs typeface="Times New Roman" pitchFamily="18" charset="0"/>
              </a:rPr>
              <a:t> </a:t>
            </a:r>
            <a:r>
              <a:rPr lang="en-US" altLang="en-US" b="1" dirty="0" err="1" smtClean="0">
                <a:cs typeface="Times New Roman" pitchFamily="18" charset="0"/>
              </a:rPr>
              <a:t>lạnh</a:t>
            </a:r>
            <a:r>
              <a:rPr lang="en-US" altLang="en-US" b="1" dirty="0" smtClean="0">
                <a:cs typeface="Times New Roman" pitchFamily="18" charset="0"/>
              </a:rPr>
              <a:t>, </a:t>
            </a:r>
            <a:r>
              <a:rPr lang="en-US" altLang="en-US" b="1" dirty="0" err="1" smtClean="0">
                <a:cs typeface="Times New Roman" pitchFamily="18" charset="0"/>
              </a:rPr>
              <a:t>mưa</a:t>
            </a:r>
            <a:r>
              <a:rPr lang="en-US" altLang="en-US" b="1" dirty="0" smtClean="0">
                <a:cs typeface="Times New Roman" pitchFamily="18" charset="0"/>
              </a:rPr>
              <a:t> </a:t>
            </a:r>
            <a:r>
              <a:rPr lang="en-US" altLang="en-US" b="1" dirty="0" err="1" smtClean="0">
                <a:cs typeface="Times New Roman" pitchFamily="18" charset="0"/>
              </a:rPr>
              <a:t>phùn</a:t>
            </a:r>
            <a:r>
              <a:rPr lang="en-US" altLang="en-US" b="1" dirty="0" smtClean="0">
                <a:cs typeface="Times New Roman" pitchFamily="18" charset="0"/>
              </a:rPr>
              <a:t> </a:t>
            </a:r>
            <a:r>
              <a:rPr lang="en-US" altLang="en-US" b="1" dirty="0" err="1" smtClean="0">
                <a:cs typeface="Times New Roman" pitchFamily="18" charset="0"/>
              </a:rPr>
              <a:t>gió</a:t>
            </a:r>
            <a:r>
              <a:rPr lang="en-US" altLang="en-US" b="1" dirty="0" smtClean="0">
                <a:cs typeface="Times New Roman" pitchFamily="18" charset="0"/>
              </a:rPr>
              <a:t> </a:t>
            </a:r>
            <a:r>
              <a:rPr lang="en-US" altLang="en-US" b="1" dirty="0" err="1" smtClean="0">
                <a:cs typeface="Times New Roman" pitchFamily="18" charset="0"/>
              </a:rPr>
              <a:t>bấc</a:t>
            </a:r>
            <a:r>
              <a:rPr lang="en-US" altLang="en-US" b="1" dirty="0" smtClean="0">
                <a:cs typeface="Times New Roman" pitchFamily="18" charset="0"/>
              </a:rPr>
              <a:t>, se </a:t>
            </a:r>
            <a:r>
              <a:rPr lang="en-US" altLang="en-US" b="1" dirty="0" err="1" smtClean="0">
                <a:cs typeface="Times New Roman" pitchFamily="18" charset="0"/>
              </a:rPr>
              <a:t>se</a:t>
            </a:r>
            <a:r>
              <a:rPr lang="en-US" altLang="en-US" b="1" dirty="0" smtClean="0">
                <a:cs typeface="Times New Roman" pitchFamily="18" charset="0"/>
              </a:rPr>
              <a:t> </a:t>
            </a:r>
            <a:r>
              <a:rPr lang="en-US" altLang="en-US" b="1" dirty="0" err="1" smtClean="0">
                <a:cs typeface="Times New Roman" pitchFamily="18" charset="0"/>
              </a:rPr>
              <a:t>lạnh</a:t>
            </a:r>
            <a:r>
              <a:rPr lang="en-US" altLang="en-US" b="1" dirty="0" smtClean="0">
                <a:cs typeface="Times New Roman" pitchFamily="18" charset="0"/>
              </a:rPr>
              <a:t>, </a:t>
            </a:r>
            <a:r>
              <a:rPr lang="en-US" altLang="en-US" b="1" dirty="0" err="1" smtClean="0">
                <a:cs typeface="Times New Roman" pitchFamily="18" charset="0"/>
              </a:rPr>
              <a:t>oi</a:t>
            </a:r>
            <a:r>
              <a:rPr lang="en-US" altLang="en-US" b="1" dirty="0" smtClean="0">
                <a:cs typeface="Times New Roman" pitchFamily="18" charset="0"/>
              </a:rPr>
              <a:t> </a:t>
            </a:r>
            <a:r>
              <a:rPr lang="en-US" altLang="en-US" b="1" dirty="0" err="1" smtClean="0">
                <a:cs typeface="Times New Roman" pitchFamily="18" charset="0"/>
              </a:rPr>
              <a:t>nồng</a:t>
            </a:r>
            <a:endParaRPr lang="en-US" altLang="en-US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644</Words>
  <Application>Microsoft Office PowerPoint</Application>
  <PresentationFormat>On-screen Show (4:3)</PresentationFormat>
  <Paragraphs>97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Administrator</cp:lastModifiedBy>
  <cp:revision>185</cp:revision>
  <dcterms:created xsi:type="dcterms:W3CDTF">2006-09-07T17:35:34Z</dcterms:created>
  <dcterms:modified xsi:type="dcterms:W3CDTF">2020-04-09T04:07:00Z</dcterms:modified>
</cp:coreProperties>
</file>