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79248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Luyện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từ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và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câu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828800" y="2362200"/>
            <a:ext cx="55626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>
              <a:defRPr/>
            </a:pP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Từ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ngữ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về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thời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tiết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. </a:t>
            </a:r>
          </a:p>
          <a:p>
            <a:pPr algn="ctr">
              <a:defRPr/>
            </a:pP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Đặt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và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trả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lời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câu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hỏi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: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Khi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nào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?</a:t>
            </a:r>
          </a:p>
          <a:p>
            <a:pPr algn="ctr">
              <a:defRPr/>
            </a:pP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Đấu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chấm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,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dấu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en-US" sz="2800" b="1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chấm</a:t>
            </a:r>
            <a:r>
              <a:rPr lang="en-US" sz="2800" b="1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+mj-lt"/>
                <a:cs typeface="Arial"/>
              </a:rPr>
              <a:t> than.</a:t>
            </a:r>
            <a:endParaRPr lang="en-US" sz="2800" b="1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C0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9/4/2020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1676400"/>
            <a:ext cx="124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Tuần</a:t>
            </a:r>
            <a:r>
              <a:rPr lang="en-US" b="1" dirty="0" smtClean="0"/>
              <a:t> 20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04800" y="2286000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năm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mấy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mùa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?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Đó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là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mùa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</a:rPr>
              <a:t>nào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304800" y="273873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</a:rPr>
              <a:t>Một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năm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có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bốn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đó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là</a:t>
            </a:r>
            <a:r>
              <a:rPr lang="en-US" altLang="en-US" dirty="0">
                <a:latin typeface="Times New Roman" pitchFamily="18" charset="0"/>
              </a:rPr>
              <a:t>: </a:t>
            </a:r>
            <a:r>
              <a:rPr lang="en-US" altLang="en-US" dirty="0" err="1">
                <a:latin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xuân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dirty="0" err="1">
                <a:latin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hạ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dirty="0" err="1">
                <a:latin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thu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dirty="0" err="1">
                <a:latin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</a:rPr>
              <a:t>đông</a:t>
            </a:r>
            <a:r>
              <a:rPr lang="en-US" altLang="en-US" dirty="0">
                <a:latin typeface="Times New Roman" pitchFamily="18" charset="0"/>
              </a:rPr>
              <a:t>.</a:t>
            </a: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81000" y="3195935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cs typeface="Times New Roman" pitchFamily="18" charset="0"/>
              </a:rPr>
              <a:t>2.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381000" y="3653135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7575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3733800" y="300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76" name="Rectangle 175"/>
          <p:cNvSpPr/>
          <p:nvPr/>
        </p:nvSpPr>
        <p:spPr>
          <a:xfrm>
            <a:off x="419808" y="762000"/>
            <a:ext cx="8266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than</a:t>
            </a:r>
          </a:p>
        </p:txBody>
      </p:sp>
      <p:sp>
        <p:nvSpPr>
          <p:cNvPr id="177" name="Text Box 22"/>
          <p:cNvSpPr txBox="1">
            <a:spLocks noChangeArrowheads="1"/>
          </p:cNvSpPr>
          <p:nvPr/>
        </p:nvSpPr>
        <p:spPr bwMode="auto">
          <a:xfrm>
            <a:off x="122238" y="1447800"/>
            <a:ext cx="82597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78" name="Group 2"/>
          <p:cNvGraphicFramePr>
            <a:graphicFrameLocks noGrp="1"/>
          </p:cNvGraphicFramePr>
          <p:nvPr>
            <p:ph/>
          </p:nvPr>
        </p:nvGraphicFramePr>
        <p:xfrm>
          <a:off x="76200" y="3276600"/>
          <a:ext cx="8991600" cy="2819400"/>
        </p:xfrm>
        <a:graphic>
          <a:graphicData uri="http://schemas.openxmlformats.org/drawingml/2006/table">
            <a:tbl>
              <a:tblPr/>
              <a:tblGrid>
                <a:gridCol w="2003700"/>
                <a:gridCol w="2187300"/>
                <a:gridCol w="1981200"/>
                <a:gridCol w="2819400"/>
              </a:tblGrid>
              <a:tr h="9616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xuân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đông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  <a:tr h="18577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      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79" name="Text Box 23"/>
          <p:cNvSpPr txBox="1">
            <a:spLocks noChangeArrowheads="1"/>
          </p:cNvSpPr>
          <p:nvPr/>
        </p:nvSpPr>
        <p:spPr bwMode="auto">
          <a:xfrm>
            <a:off x="131762" y="2366963"/>
            <a:ext cx="151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nóng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bức</a:t>
            </a:r>
            <a:r>
              <a:rPr lang="en-US" altLang="en-US" b="1" dirty="0">
                <a:latin typeface="+mj-lt"/>
                <a:cs typeface="Times New Roman" pitchFamily="18" charset="0"/>
              </a:rPr>
              <a:t>   </a:t>
            </a:r>
          </a:p>
        </p:txBody>
      </p:sp>
      <p:sp>
        <p:nvSpPr>
          <p:cNvPr id="180" name="Text Box 24"/>
          <p:cNvSpPr txBox="1">
            <a:spLocks noChangeArrowheads="1"/>
          </p:cNvSpPr>
          <p:nvPr/>
        </p:nvSpPr>
        <p:spPr bwMode="auto">
          <a:xfrm>
            <a:off x="1643062" y="2366963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 err="1">
                <a:latin typeface="+mj-lt"/>
                <a:cs typeface="Times New Roman" pitchFamily="18" charset="0"/>
              </a:rPr>
              <a:t>ấm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áp</a:t>
            </a:r>
            <a:r>
              <a:rPr lang="en-US" altLang="en-US" b="1" dirty="0">
                <a:latin typeface="+mj-lt"/>
                <a:cs typeface="Times New Roman" pitchFamily="18" charset="0"/>
              </a:rPr>
              <a:t>   </a:t>
            </a:r>
          </a:p>
        </p:txBody>
      </p:sp>
      <p:sp>
        <p:nvSpPr>
          <p:cNvPr id="181" name="Text Box 25"/>
          <p:cNvSpPr txBox="1">
            <a:spLocks noChangeArrowheads="1"/>
          </p:cNvSpPr>
          <p:nvPr/>
        </p:nvSpPr>
        <p:spPr bwMode="auto">
          <a:xfrm>
            <a:off x="2633662" y="2366963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 err="1">
                <a:latin typeface="+mj-lt"/>
                <a:cs typeface="Times New Roman" pitchFamily="18" charset="0"/>
              </a:rPr>
              <a:t>giá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lạnh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82" name="Text Box 26"/>
          <p:cNvSpPr txBox="1">
            <a:spLocks noChangeArrowheads="1"/>
          </p:cNvSpPr>
          <p:nvPr/>
        </p:nvSpPr>
        <p:spPr bwMode="auto">
          <a:xfrm>
            <a:off x="3852862" y="2408238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phùn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3" name="Text Box 27"/>
          <p:cNvSpPr txBox="1">
            <a:spLocks noChangeArrowheads="1"/>
          </p:cNvSpPr>
          <p:nvPr/>
        </p:nvSpPr>
        <p:spPr bwMode="auto">
          <a:xfrm>
            <a:off x="6443662" y="24384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  <a:cs typeface="Times New Roman" pitchFamily="18" charset="0"/>
              </a:rPr>
              <a:t>se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se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lạnh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84" name="Text Box 28"/>
          <p:cNvSpPr txBox="1">
            <a:spLocks noChangeArrowheads="1"/>
          </p:cNvSpPr>
          <p:nvPr/>
        </p:nvSpPr>
        <p:spPr bwMode="auto">
          <a:xfrm>
            <a:off x="7848600" y="2438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dirty="0" err="1">
                <a:latin typeface="+mj-lt"/>
                <a:cs typeface="Times New Roman" pitchFamily="18" charset="0"/>
              </a:rPr>
              <a:t>oi</a:t>
            </a:r>
            <a:r>
              <a:rPr lang="en-US" altLang="en-US" b="1" dirty="0">
                <a:latin typeface="+mj-lt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+mj-lt"/>
                <a:cs typeface="Times New Roman" pitchFamily="18" charset="0"/>
              </a:rPr>
              <a:t>nồng</a:t>
            </a:r>
            <a:endParaRPr lang="en-US" alt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185" name="Text Box 29"/>
          <p:cNvSpPr txBox="1">
            <a:spLocks noChangeArrowheads="1"/>
          </p:cNvSpPr>
          <p:nvPr/>
        </p:nvSpPr>
        <p:spPr bwMode="auto">
          <a:xfrm>
            <a:off x="76200" y="2362200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(</a:t>
            </a:r>
          </a:p>
        </p:txBody>
      </p:sp>
      <p:sp>
        <p:nvSpPr>
          <p:cNvPr id="186" name="Text Box 30"/>
          <p:cNvSpPr txBox="1">
            <a:spLocks noChangeArrowheads="1"/>
          </p:cNvSpPr>
          <p:nvPr/>
        </p:nvSpPr>
        <p:spPr bwMode="auto">
          <a:xfrm>
            <a:off x="8839200" y="2438400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)</a:t>
            </a:r>
          </a:p>
        </p:txBody>
      </p: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447800" y="2405063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,</a:t>
            </a:r>
          </a:p>
        </p:txBody>
      </p:sp>
      <p:sp>
        <p:nvSpPr>
          <p:cNvPr id="188" name="Text Box 32"/>
          <p:cNvSpPr txBox="1">
            <a:spLocks noChangeArrowheads="1"/>
          </p:cNvSpPr>
          <p:nvPr/>
        </p:nvSpPr>
        <p:spPr bwMode="auto">
          <a:xfrm>
            <a:off x="2481262" y="2362200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,</a:t>
            </a:r>
          </a:p>
        </p:txBody>
      </p:sp>
      <p:sp>
        <p:nvSpPr>
          <p:cNvPr id="189" name="Text Box 33"/>
          <p:cNvSpPr txBox="1">
            <a:spLocks noChangeArrowheads="1"/>
          </p:cNvSpPr>
          <p:nvPr/>
        </p:nvSpPr>
        <p:spPr bwMode="auto">
          <a:xfrm>
            <a:off x="3700462" y="2362200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,</a:t>
            </a:r>
          </a:p>
        </p:txBody>
      </p:sp>
      <p:sp>
        <p:nvSpPr>
          <p:cNvPr id="190" name="Text Box 34"/>
          <p:cNvSpPr txBox="1">
            <a:spLocks noChangeArrowheads="1"/>
          </p:cNvSpPr>
          <p:nvPr/>
        </p:nvSpPr>
        <p:spPr bwMode="auto">
          <a:xfrm>
            <a:off x="6207374" y="2427288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,</a:t>
            </a:r>
          </a:p>
        </p:txBody>
      </p:sp>
      <p:sp>
        <p:nvSpPr>
          <p:cNvPr id="191" name="Text Box 35"/>
          <p:cNvSpPr txBox="1">
            <a:spLocks noChangeArrowheads="1"/>
          </p:cNvSpPr>
          <p:nvPr/>
        </p:nvSpPr>
        <p:spPr bwMode="auto">
          <a:xfrm>
            <a:off x="7700962" y="2447925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765E-6 L -0.13855 0.332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6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765E-6 L 0.23628 0.309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5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0.0148 L -0.6 0.388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60315E-7 L -0.21667 0.3219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6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765E-6 L 0.40365 0.32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16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62 0.01503 L 0.27031 0.3926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89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  <p:bldP spid="179" grpId="0"/>
      <p:bldP spid="179" grpId="1"/>
      <p:bldP spid="180" grpId="0"/>
      <p:bldP spid="180" grpId="1"/>
      <p:bldP spid="181" grpId="0"/>
      <p:bldP spid="181" grpId="1"/>
      <p:bldP spid="182" grpId="0"/>
      <p:bldP spid="182" grpId="1"/>
      <p:bldP spid="183" grpId="0"/>
      <p:bldP spid="183" grpId="1"/>
      <p:bldP spid="184" grpId="0"/>
      <p:bldP spid="184" grpId="1"/>
      <p:bldP spid="185" grpId="0"/>
      <p:bldP spid="185" grpId="1"/>
      <p:bldP spid="186" grpId="0"/>
      <p:bldP spid="186" grpId="1"/>
      <p:bldP spid="187" grpId="0"/>
      <p:bldP spid="187" grpId="1"/>
      <p:bldP spid="188" grpId="0"/>
      <p:bldP spid="188" grpId="1"/>
      <p:bldP spid="189" grpId="0"/>
      <p:bldP spid="189" grpId="1"/>
      <p:bldP spid="190" grpId="0"/>
      <p:bldP spid="190" grpId="1"/>
      <p:bldP spid="191" grpId="0"/>
      <p:bldP spid="19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0965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733800" y="35444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9808" y="816114"/>
            <a:ext cx="8266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than</a:t>
            </a: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0" y="1524000"/>
            <a:ext cx="9074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…)</a:t>
            </a:r>
          </a:p>
        </p:txBody>
      </p:sp>
      <p:sp>
        <p:nvSpPr>
          <p:cNvPr id="63" name="TextBox 2"/>
          <p:cNvSpPr txBox="1">
            <a:spLocks noChangeArrowheads="1"/>
          </p:cNvSpPr>
          <p:nvPr/>
        </p:nvSpPr>
        <p:spPr bwMode="auto">
          <a:xfrm>
            <a:off x="228600" y="2359323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cs typeface="Times New Roman" pitchFamily="18" charset="0"/>
              </a:rPr>
              <a:t>b)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3" name="TextBox 3"/>
          <p:cNvSpPr txBox="1">
            <a:spLocks noChangeArrowheads="1"/>
          </p:cNvSpPr>
          <p:nvPr/>
        </p:nvSpPr>
        <p:spPr bwMode="auto">
          <a:xfrm>
            <a:off x="228600" y="365760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altLang="en-US" dirty="0" err="1" smtClean="0">
                <a:cs typeface="Times New Roman" pitchFamily="18" charset="0"/>
              </a:rPr>
              <a:t>g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bạn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 smtClean="0">
                <a:cs typeface="Times New Roman" pitchFamily="18" charset="0"/>
              </a:rPr>
              <a:t>?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609600" y="2820988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33400" y="4113212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286000" y="1981200"/>
            <a:ext cx="1905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6200" y="2286000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2"/>
          <p:cNvSpPr txBox="1">
            <a:spLocks noChangeArrowheads="1"/>
          </p:cNvSpPr>
          <p:nvPr/>
        </p:nvSpPr>
        <p:spPr bwMode="auto">
          <a:xfrm>
            <a:off x="228600" y="4343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cs typeface="Times New Roman" pitchFamily="18" charset="0"/>
              </a:rPr>
              <a:t>c)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3"/>
          <p:cNvSpPr txBox="1">
            <a:spLocks noChangeArrowheads="1"/>
          </p:cNvSpPr>
          <p:nvPr/>
        </p:nvSpPr>
        <p:spPr bwMode="auto">
          <a:xfrm>
            <a:off x="228600" y="48006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2590800" y="4805065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514600" y="5263554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2"/>
          <p:cNvSpPr txBox="1">
            <a:spLocks noChangeArrowheads="1"/>
          </p:cNvSpPr>
          <p:nvPr/>
        </p:nvSpPr>
        <p:spPr bwMode="auto">
          <a:xfrm>
            <a:off x="5334000" y="23622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cs typeface="Times New Roman" pitchFamily="18" charset="0"/>
              </a:rPr>
              <a:t>d)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dirty="0" err="1" smtClean="0">
                <a:solidFill>
                  <a:srgbClr val="C00000"/>
                </a:solidFill>
                <a:cs typeface="Times New Roman" pitchFamily="18" charset="0"/>
              </a:rPr>
              <a:t>o</a:t>
            </a:r>
            <a:r>
              <a:rPr lang="en-US" alt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3"/>
          <p:cNvSpPr txBox="1">
            <a:spLocks noChangeArrowheads="1"/>
          </p:cNvSpPr>
          <p:nvPr/>
        </p:nvSpPr>
        <p:spPr bwMode="auto">
          <a:xfrm>
            <a:off x="5334000" y="28194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cô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giáo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772400" y="2823865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620000" y="3279477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3"/>
          <p:cNvSpPr txBox="1">
            <a:spLocks noChangeArrowheads="1"/>
          </p:cNvSpPr>
          <p:nvPr/>
        </p:nvSpPr>
        <p:spPr bwMode="auto">
          <a:xfrm>
            <a:off x="228600" y="274320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altLang="en-US" dirty="0" err="1" smtClean="0">
                <a:cs typeface="Times New Roman" pitchFamily="18" charset="0"/>
              </a:rPr>
              <a:t>g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bạn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 smtClean="0">
                <a:cs typeface="Times New Roman" pitchFamily="18" charset="0"/>
              </a:rPr>
              <a:t>?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533400" y="3200400"/>
            <a:ext cx="990600" cy="287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3"/>
          <p:cNvSpPr txBox="1">
            <a:spLocks noChangeArrowheads="1"/>
          </p:cNvSpPr>
          <p:nvPr/>
        </p:nvSpPr>
        <p:spPr bwMode="auto">
          <a:xfrm>
            <a:off x="228600" y="320040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US" altLang="en-US" dirty="0" err="1" smtClean="0">
                <a:cs typeface="Times New Roman" pitchFamily="18" charset="0"/>
              </a:rPr>
              <a:t>g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bạn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dirty="0" smtClean="0">
                <a:cs typeface="Times New Roman" pitchFamily="18" charset="0"/>
              </a:rPr>
              <a:t>?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533400" y="3660477"/>
            <a:ext cx="1295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2"/>
          <p:cNvSpPr txBox="1">
            <a:spLocks noChangeArrowheads="1"/>
          </p:cNvSpPr>
          <p:nvPr/>
        </p:nvSpPr>
        <p:spPr bwMode="auto">
          <a:xfrm>
            <a:off x="228600" y="5260677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3"/>
          <p:cNvSpPr txBox="1">
            <a:spLocks noChangeArrowheads="1"/>
          </p:cNvSpPr>
          <p:nvPr/>
        </p:nvSpPr>
        <p:spPr bwMode="auto">
          <a:xfrm>
            <a:off x="228600" y="5717877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438400" y="5722342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514600" y="6177954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2"/>
          <p:cNvSpPr txBox="1">
            <a:spLocks noChangeArrowheads="1"/>
          </p:cNvSpPr>
          <p:nvPr/>
        </p:nvSpPr>
        <p:spPr bwMode="auto">
          <a:xfrm>
            <a:off x="5334000" y="3272135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dirty="0" err="1" smtClean="0">
                <a:cs typeface="Times New Roman" pitchFamily="18" charset="0"/>
              </a:rPr>
              <a:t>o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lúc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cs typeface="Times New Roman" pitchFamily="18" charset="0"/>
              </a:rPr>
              <a:t>nào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3"/>
          <p:cNvSpPr txBox="1">
            <a:spLocks noChangeArrowheads="1"/>
          </p:cNvSpPr>
          <p:nvPr/>
        </p:nvSpPr>
        <p:spPr bwMode="auto">
          <a:xfrm>
            <a:off x="5334000" y="3729335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?.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620000" y="3733800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620000" y="4189412"/>
            <a:ext cx="990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2742406" y="4343400"/>
            <a:ext cx="3657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3" grpId="0"/>
      <p:bldP spid="83" grpId="0"/>
      <p:bldP spid="108" grpId="0"/>
      <p:bldP spid="109" grpId="0"/>
      <p:bldP spid="113" grpId="0"/>
      <p:bldP spid="114" grpId="0"/>
      <p:bldP spid="117" grpId="0"/>
      <p:bldP spid="119" grpId="0"/>
      <p:bldP spid="122" grpId="0"/>
      <p:bldP spid="123" grpId="0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35444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9808" y="816114"/>
            <a:ext cx="8266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than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76200" y="17526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      :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1000" y="2304871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lphaLcParenR"/>
            </a:pP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64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057400" y="3733800"/>
            <a:ext cx="381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1600200" y="4108450"/>
            <a:ext cx="381000" cy="3111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2514600" y="2722563"/>
            <a:ext cx="381000" cy="3254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705600" y="3962400"/>
            <a:ext cx="457200" cy="41562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5000" dirty="0"/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639888" y="4038600"/>
            <a:ext cx="34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>
                <a:latin typeface="Arial" charset="0"/>
              </a:rPr>
              <a:t>!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 flipH="1">
            <a:off x="6743700" y="3581400"/>
            <a:ext cx="45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5000" b="1" dirty="0" smtClean="0">
                <a:latin typeface="+mj-lt"/>
              </a:rPr>
              <a:t>.</a:t>
            </a:r>
            <a:endParaRPr lang="en-US" altLang="en-US" sz="5000" b="1" dirty="0">
              <a:latin typeface="+mj-lt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2592387" y="2667000"/>
            <a:ext cx="3032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>
                <a:latin typeface="Arial" charset="0"/>
              </a:rPr>
              <a:t>!</a:t>
            </a: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2074942" y="3657600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Arial" charset="0"/>
              </a:rPr>
              <a:t>!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2286000" y="2209800"/>
            <a:ext cx="1219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91000" y="2208212"/>
            <a:ext cx="1219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467600" y="2209800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11"/>
          <p:cNvSpPr>
            <a:spLocks noChangeArrowheads="1"/>
          </p:cNvSpPr>
          <p:nvPr/>
        </p:nvSpPr>
        <p:spPr bwMode="auto">
          <a:xfrm>
            <a:off x="7772400" y="1828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83403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83403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38919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457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9808" y="933748"/>
            <a:ext cx="8266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than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76200" y="3596283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      :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1000" y="4148554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lphaLcParenR"/>
            </a:pP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" y="5120283"/>
            <a:ext cx="64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057400" y="5577483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1600200" y="5952133"/>
            <a:ext cx="381000" cy="311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2514600" y="4566246"/>
            <a:ext cx="3810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705600" y="5806083"/>
            <a:ext cx="457200" cy="415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5000" dirty="0"/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639888" y="5882283"/>
            <a:ext cx="34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>
                <a:latin typeface="Arial" charset="0"/>
              </a:rPr>
              <a:t>!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 flipH="1">
            <a:off x="6743700" y="5425083"/>
            <a:ext cx="45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5000" b="1" dirty="0" smtClean="0">
                <a:latin typeface="+mj-lt"/>
              </a:rPr>
              <a:t>.</a:t>
            </a:r>
            <a:endParaRPr lang="en-US" altLang="en-US" sz="5000" b="1" dirty="0">
              <a:latin typeface="+mj-lt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2592387" y="4510683"/>
            <a:ext cx="3032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 dirty="0">
                <a:latin typeface="Arial" charset="0"/>
              </a:rPr>
              <a:t>!</a:t>
            </a: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2074942" y="5501283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latin typeface="Arial" charset="0"/>
              </a:rPr>
              <a:t>!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2286000" y="4053483"/>
            <a:ext cx="1219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91000" y="4051895"/>
            <a:ext cx="12192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467600" y="4053483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11"/>
          <p:cNvSpPr>
            <a:spLocks noChangeArrowheads="1"/>
          </p:cNvSpPr>
          <p:nvPr/>
        </p:nvSpPr>
        <p:spPr bwMode="auto">
          <a:xfrm>
            <a:off x="7772400" y="3672483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5000" dirty="0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0" y="2541151"/>
            <a:ext cx="9074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…)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2998351"/>
            <a:ext cx="19050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" y="3303151"/>
            <a:ext cx="1676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-30162" y="1626752"/>
            <a:ext cx="92503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b="1" u="sng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dirty="0" smtClean="0">
                <a:cs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b="1" dirty="0" err="1" smtClean="0">
                <a:cs typeface="Times New Roman" pitchFamily="18" charset="0"/>
              </a:rPr>
              <a:t>nóng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bức</a:t>
            </a:r>
            <a:r>
              <a:rPr lang="en-US" altLang="en-US" b="1" dirty="0" smtClean="0">
                <a:cs typeface="Times New Roman" pitchFamily="18" charset="0"/>
              </a:rPr>
              <a:t>, </a:t>
            </a:r>
            <a:r>
              <a:rPr lang="en-US" altLang="en-US" b="1" dirty="0" err="1" smtClean="0">
                <a:cs typeface="Times New Roman" pitchFamily="18" charset="0"/>
              </a:rPr>
              <a:t>ấm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áp</a:t>
            </a:r>
            <a:r>
              <a:rPr lang="en-US" altLang="en-US" b="1" dirty="0" smtClean="0">
                <a:cs typeface="Times New Roman" pitchFamily="18" charset="0"/>
              </a:rPr>
              <a:t>, </a:t>
            </a:r>
            <a:r>
              <a:rPr lang="en-US" altLang="en-US" b="1" dirty="0" err="1" smtClean="0">
                <a:cs typeface="Times New Roman" pitchFamily="18" charset="0"/>
              </a:rPr>
              <a:t>giá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lạnh</a:t>
            </a:r>
            <a:r>
              <a:rPr lang="en-US" altLang="en-US" b="1" dirty="0" smtClean="0">
                <a:cs typeface="Times New Roman" pitchFamily="18" charset="0"/>
              </a:rPr>
              <a:t>, </a:t>
            </a:r>
            <a:r>
              <a:rPr lang="en-US" altLang="en-US" b="1" dirty="0" err="1" smtClean="0">
                <a:cs typeface="Times New Roman" pitchFamily="18" charset="0"/>
              </a:rPr>
              <a:t>mưa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phùn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gió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bấc</a:t>
            </a:r>
            <a:r>
              <a:rPr lang="en-US" altLang="en-US" b="1" dirty="0" smtClean="0">
                <a:cs typeface="Times New Roman" pitchFamily="18" charset="0"/>
              </a:rPr>
              <a:t>, se </a:t>
            </a:r>
            <a:r>
              <a:rPr lang="en-US" altLang="en-US" b="1" dirty="0" err="1" smtClean="0">
                <a:cs typeface="Times New Roman" pitchFamily="18" charset="0"/>
              </a:rPr>
              <a:t>se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lạnh</a:t>
            </a:r>
            <a:r>
              <a:rPr lang="en-US" altLang="en-US" b="1" dirty="0" smtClean="0">
                <a:cs typeface="Times New Roman" pitchFamily="18" charset="0"/>
              </a:rPr>
              <a:t>, </a:t>
            </a:r>
            <a:r>
              <a:rPr lang="en-US" altLang="en-US" b="1" dirty="0" err="1" smtClean="0">
                <a:cs typeface="Times New Roman" pitchFamily="18" charset="0"/>
              </a:rPr>
              <a:t>oi</a:t>
            </a:r>
            <a:r>
              <a:rPr lang="en-US" altLang="en-US" b="1" dirty="0" smtClean="0">
                <a:cs typeface="Times New Roman" pitchFamily="18" charset="0"/>
              </a:rPr>
              <a:t> </a:t>
            </a:r>
            <a:r>
              <a:rPr lang="en-US" altLang="en-US" b="1" dirty="0" err="1" smtClean="0">
                <a:cs typeface="Times New Roman" pitchFamily="18" charset="0"/>
              </a:rPr>
              <a:t>nồng</a:t>
            </a:r>
            <a:endParaRPr lang="en-US" alt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644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185</cp:revision>
  <dcterms:created xsi:type="dcterms:W3CDTF">2006-09-07T17:35:34Z</dcterms:created>
  <dcterms:modified xsi:type="dcterms:W3CDTF">2020-04-09T04:07:00Z</dcterms:modified>
</cp:coreProperties>
</file>