
<file path=[Content_Types].xml><?xml version="1.0" encoding="utf-8"?>
<Types xmlns="http://schemas.openxmlformats.org/package/2006/content-types">
  <Default Extension="png" ContentType="image/png"/>
  <Default Extension="wmf" ContentType="image/x-wmf"/>
  <Default Extension="m4a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83" r:id="rId1"/>
    <p:sldMasterId id="2147483895" r:id="rId2"/>
    <p:sldMasterId id="2147483907" r:id="rId3"/>
    <p:sldMasterId id="2147483919" r:id="rId4"/>
  </p:sldMasterIdLst>
  <p:notesMasterIdLst>
    <p:notesMasterId r:id="rId19"/>
  </p:notesMasterIdLst>
  <p:sldIdLst>
    <p:sldId id="386" r:id="rId5"/>
    <p:sldId id="393" r:id="rId6"/>
    <p:sldId id="390" r:id="rId7"/>
    <p:sldId id="368" r:id="rId8"/>
    <p:sldId id="391" r:id="rId9"/>
    <p:sldId id="394" r:id="rId10"/>
    <p:sldId id="370" r:id="rId11"/>
    <p:sldId id="371" r:id="rId12"/>
    <p:sldId id="389" r:id="rId13"/>
    <p:sldId id="373" r:id="rId14"/>
    <p:sldId id="396" r:id="rId15"/>
    <p:sldId id="375" r:id="rId16"/>
    <p:sldId id="385" r:id="rId17"/>
    <p:sldId id="382" r:id="rId18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HP001 4H" charset="-127"/>
      <p:regular r:id="rId24"/>
      <p:bold r:id="rId25"/>
    </p:embeddedFont>
    <p:embeddedFont>
      <p:font typeface="Arial Black" pitchFamily="34" charset="0"/>
      <p:bold r:id="rId26"/>
    </p:embeddedFon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VNI-Times" pitchFamily="2" charset="0"/>
      <p:regular r:id="rId31"/>
      <p:bold r:id="rId32"/>
      <p:italic r:id="rId33"/>
      <p:boldItalic r:id="rId34"/>
    </p:embeddedFont>
    <p:embeddedFont>
      <p:font typeface="Comic Sans MS" pitchFamily="66" charset="0"/>
      <p:regular r:id="rId35"/>
      <p:bold r:id="rId36"/>
    </p:embeddedFont>
    <p:embeddedFont>
      <p:font typeface="HP001 4 hàng" pitchFamily="34" charset="0"/>
      <p:regular r:id="rId37"/>
      <p:bold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990099"/>
    <a:srgbClr val="FFFF99"/>
    <a:srgbClr val="FF0066"/>
    <a:srgbClr val="0000FF"/>
    <a:srgbClr val="0033CC"/>
    <a:srgbClr val="AF1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3" autoAdjust="0"/>
    <p:restoredTop sz="91313" autoAdjust="0"/>
  </p:normalViewPr>
  <p:slideViewPr>
    <p:cSldViewPr>
      <p:cViewPr>
        <p:scale>
          <a:sx n="74" d="100"/>
          <a:sy n="74" d="100"/>
        </p:scale>
        <p:origin x="-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20-03-28T08:04:56.3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24408 12898 0</inkml:trace>
  <inkml:trace contextRef="#ctx0" brushRef="#br0" timeOffset="6301.1093">24408 15453 0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1965157-4190-4C6F-89F1-691A024A4FC8}" type="datetimeFigureOut">
              <a:rPr lang="en-US"/>
              <a:pPr>
                <a:defRPr/>
              </a:pPr>
              <a:t>21/04/2020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3D708C-6203-407E-9E01-89A2600536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0392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D708C-6203-407E-9E01-89A26005363A}" type="slidenum">
              <a:rPr lang="en-US" altLang="vi-VN" smtClean="0"/>
              <a:pPr>
                <a:defRPr/>
              </a:pPr>
              <a:t>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9814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D708C-6203-407E-9E01-89A26005363A}" type="slidenum">
              <a:rPr lang="en-US" altLang="vi-VN" smtClean="0"/>
              <a:pPr>
                <a:defRPr/>
              </a:pPr>
              <a:t>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289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D708C-6203-407E-9E01-89A26005363A}" type="slidenum">
              <a:rPr lang="en-US" altLang="vi-VN" smtClean="0"/>
              <a:pPr>
                <a:defRPr/>
              </a:pPr>
              <a:t>7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680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3D708C-6203-407E-9E01-89A26005363A}" type="slidenum">
              <a:rPr lang="en-US" altLang="vi-VN" smtClean="0"/>
              <a:pPr>
                <a:defRPr/>
              </a:pPr>
              <a:t>10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755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9A46-5B51-4A1D-B7DC-5CE79810332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706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93D0-8B01-47F6-A33C-F0A815662E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96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FA18-EAA7-4587-A94E-6A2E3CAC19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0764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A1D0F-81B6-45C5-9DCE-5FEDCD56A5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54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C039-4B42-4B8E-BCE5-9BCB9909A7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0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D26A-6FAB-4FEA-8E73-69140A6CB6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07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1480F-B091-47A4-A2D6-0F6F86F919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E3EA5-E393-4F50-BCAC-0462C3066C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5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29B2-9CDA-48B8-B47B-027C50DF5C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6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B945-B50F-442B-8372-FB5E203211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69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8611-7779-43F1-BE88-4ADC951039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0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CCE4-C314-4E4F-B48D-081536A3B14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0768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37A9-2B41-4E7F-9CB6-5A9582621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63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39437-FAB8-4746-8F8F-FE46D4FE8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45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04A8-2023-4875-B5BA-6DB0745B02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31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2251-C424-4D4C-A5DB-73C97E67DA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74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A56E5-D715-44C1-B4DB-A7849D4E67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89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DADC0-C67E-458B-A45B-4A1DD0CE79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47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705D-7AA7-4B98-A9A1-369D633A05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34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66ABB-751C-4F29-BF26-5ABDB09CCB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0B8D-BF3D-4004-8B05-42F81069F8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5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AA253-2829-46B4-A8EC-14FB2DD0BD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4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5C9A-372F-4804-A09C-94AF319EEB7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5181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3FB6-FAF2-45B3-A306-CEA0CA5F84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33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936F7-C65E-4EEC-8792-7E0FA9D2EC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04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4C2B6-3D61-467C-88C5-7F21FD624D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042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54CE-160C-4BDC-9ABE-87F050626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8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666F4-8AB4-4056-836E-35B5B5E63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6161"/>
      </p:ext>
    </p:extLst>
  </p:cSld>
  <p:clrMapOvr>
    <a:masterClrMapping/>
  </p:clrMapOvr>
  <p:transition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3C167-4C95-4BFC-B611-CF5DCB5EF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51491"/>
      </p:ext>
    </p:extLst>
  </p:cSld>
  <p:clrMapOvr>
    <a:masterClrMapping/>
  </p:clrMapOvr>
  <p:transition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CC71-7F12-470E-83A4-5D50490FF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50223"/>
      </p:ext>
    </p:extLst>
  </p:cSld>
  <p:clrMapOvr>
    <a:masterClrMapping/>
  </p:clrMapOvr>
  <p:transition>
    <p:checke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50560-28DA-4F41-A7E8-9B7CAC753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5569"/>
      </p:ext>
    </p:extLst>
  </p:cSld>
  <p:clrMapOvr>
    <a:masterClrMapping/>
  </p:clrMapOvr>
  <p:transition>
    <p:checke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80557-BC7E-492A-99C7-1DDE0BC86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45903"/>
      </p:ext>
    </p:extLst>
  </p:cSld>
  <p:clrMapOvr>
    <a:masterClrMapping/>
  </p:clrMapOvr>
  <p:transition>
    <p:checke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D3A6A-1FC0-40FB-8AD3-24C97227B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67761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FBBE-102A-4464-A139-5C2E1E956C2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9734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91F1F-B578-4989-B292-7A7B387B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78648"/>
      </p:ext>
    </p:extLst>
  </p:cSld>
  <p:clrMapOvr>
    <a:masterClrMapping/>
  </p:clrMapOvr>
  <p:transition>
    <p:checke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F1149-A7FA-47A2-AFBC-5FCBB1BF4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1142"/>
      </p:ext>
    </p:extLst>
  </p:cSld>
  <p:clrMapOvr>
    <a:masterClrMapping/>
  </p:clrMapOvr>
  <p:transition>
    <p:checke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54ACC-F4A9-43C4-8F17-C8993401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90312"/>
      </p:ext>
    </p:extLst>
  </p:cSld>
  <p:clrMapOvr>
    <a:masterClrMapping/>
  </p:clrMapOvr>
  <p:transition>
    <p:checke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0567C-DEF7-4BD0-8F5B-8A0DED2F0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8951"/>
      </p:ext>
    </p:extLst>
  </p:cSld>
  <p:clrMapOvr>
    <a:masterClrMapping/>
  </p:clrMapOvr>
  <p:transition>
    <p:checke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0ED3-5CD1-445E-B549-382A467C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39665"/>
      </p:ext>
    </p:extLst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9848-78C0-4D02-8946-8B2F29FBC87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038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D8CE-1120-443C-A7ED-45EB54EBFD1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1153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82F53-8FF0-446C-A4EC-4D3B01316B9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700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8C68C-A16E-4707-AF60-CE6DF986223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271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1833-3FF0-4850-B169-9EEBC54EB4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413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  <a:endParaRPr lang="en-US" altLang="vi-VN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&amp; sửa kiểu tiêu đề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  <a:endParaRPr lang="en-US" altLang="vi-VN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D7A196-A961-475E-B3CC-9D54780E50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7ED90B20-0EC8-43AF-BAA2-82E835E81526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2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9691AE-56E3-40AE-AD9F-477F32D674EE}" type="slidenum">
              <a:rPr lang="en-US">
                <a:solidFill>
                  <a:prstClr val="black">
                    <a:tint val="75000"/>
                  </a:prstClr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EA45E95-4330-4A65-8023-D75E45A7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172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customXml" Target="../ink/ink1.xml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m4a"/><Relationship Id="rId7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438400" y="304800"/>
            <a:ext cx="4776788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smtClean="0">
                <a:solidFill>
                  <a:srgbClr val="FF0066"/>
                </a:solidFill>
                <a:latin typeface="Times New Roman" panose="02020603050405020304" pitchFamily="18" charset="0"/>
              </a:rPr>
              <a:t>Yên Thọ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646237" y="1331914"/>
            <a:ext cx="6324601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0000FF"/>
              </a:contourClr>
            </a:sp3d>
          </a:bodyPr>
          <a:lstStyle/>
          <a:p>
            <a:pPr algn="ctr">
              <a:defRPr/>
            </a:pPr>
            <a:r>
              <a:rPr lang="en-US" alt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600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altLang="en-US" sz="3600" i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u="sng" kern="10" dirty="0">
              <a:ln w="9525">
                <a:round/>
                <a:headEnd/>
                <a:tailE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507288" y="0"/>
            <a:ext cx="1636712" cy="609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843838" y="220663"/>
            <a:ext cx="1300162" cy="111125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7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906588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miscellaneous_541"/>
          <p:cNvPicPr>
            <a:picLocks noChangeAspect="1" noChangeArrowheads="1" noCrop="1"/>
          </p:cNvPicPr>
          <p:nvPr/>
        </p:nvPicPr>
        <p:blipFill>
          <a:blip r:embed="rId4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-14605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1010444" y="2697163"/>
            <a:ext cx="7315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Chữ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hoaT</a:t>
            </a:r>
            <a:r>
              <a:rPr lang="en-US" sz="3600" b="1" i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endParaRPr lang="en-US" altLang="en-US" sz="3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1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9"/>
          <p:cNvSpPr txBox="1">
            <a:spLocks noChangeArrowheads="1"/>
          </p:cNvSpPr>
          <p:nvPr/>
        </p:nvSpPr>
        <p:spPr bwMode="auto">
          <a:xfrm>
            <a:off x="0" y="4699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2.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Hướng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dẫn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viết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cụm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từ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ứng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dụng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  <p:graphicFrame>
        <p:nvGraphicFramePr>
          <p:cNvPr id="30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94069"/>
              </p:ext>
            </p:extLst>
          </p:nvPr>
        </p:nvGraphicFramePr>
        <p:xfrm>
          <a:off x="1765300" y="1230314"/>
          <a:ext cx="4648200" cy="1463672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389" name="Rectangle 104"/>
          <p:cNvSpPr>
            <a:spLocks noChangeArrowheads="1"/>
          </p:cNvSpPr>
          <p:nvPr/>
        </p:nvSpPr>
        <p:spPr bwMode="auto">
          <a:xfrm>
            <a:off x="1752600" y="1609725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Thẳng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như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ruột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ngựa</a:t>
            </a:r>
            <a:endParaRPr lang="en-US" altLang="vi-VN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11" name="AutoShape 501"/>
          <p:cNvSpPr>
            <a:spLocks noChangeArrowheads="1"/>
          </p:cNvSpPr>
          <p:nvPr/>
        </p:nvSpPr>
        <p:spPr bwMode="auto">
          <a:xfrm>
            <a:off x="381000" y="2819400"/>
            <a:ext cx="8001000" cy="182880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Trong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cụm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từ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Thẳng</a:t>
            </a:r>
            <a:r>
              <a:rPr lang="en-US" altLang="vi-VN" sz="2800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như</a:t>
            </a:r>
            <a:r>
              <a:rPr lang="en-US" altLang="vi-VN" sz="2800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ruột</a:t>
            </a:r>
            <a:r>
              <a:rPr lang="en-US" altLang="vi-VN" sz="2800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ngựa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chữ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nào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chứa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chữ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hoa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T 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ta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vừa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luyện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Arial" panose="020B0604020202020204" pitchFamily="34" charset="0"/>
              </a:rPr>
              <a:t>viết</a:t>
            </a:r>
            <a:r>
              <a:rPr lang="en-US" altLang="vi-VN" sz="2800" dirty="0">
                <a:solidFill>
                  <a:srgbClr val="FF0066"/>
                </a:solidFill>
                <a:latin typeface="Arial" panose="020B0604020202020204" pitchFamily="34" charset="0"/>
              </a:rPr>
              <a:t>?</a:t>
            </a:r>
            <a:endParaRPr lang="en-US" altLang="vi-VN" sz="2800" dirty="0">
              <a:latin typeface="Arial" panose="020B0604020202020204" pitchFamily="34" charset="0"/>
            </a:endParaRPr>
          </a:p>
        </p:txBody>
      </p:sp>
      <p:sp>
        <p:nvSpPr>
          <p:cNvPr id="12" name="Text Box 286"/>
          <p:cNvSpPr txBox="1">
            <a:spLocks noChangeArrowheads="1"/>
          </p:cNvSpPr>
          <p:nvPr/>
        </p:nvSpPr>
        <p:spPr bwMode="auto">
          <a:xfrm>
            <a:off x="609600" y="4333877"/>
            <a:ext cx="7543800" cy="2277547"/>
          </a:xfrm>
          <a:prstGeom prst="rect">
            <a:avLst/>
          </a:prstGeom>
          <a:solidFill>
            <a:srgbClr val="333399"/>
          </a:solidFill>
          <a:ln w="25400" cap="flat" cmpd="sng" algn="ctr">
            <a:solidFill>
              <a:srgbClr val="333399">
                <a:shade val="50000"/>
              </a:srgbClr>
            </a:solidFill>
            <a:prstDash val="solid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3600" kern="0" dirty="0" err="1" smtClean="0">
                <a:solidFill>
                  <a:srgbClr val="FFFFFF"/>
                </a:solidFill>
                <a:latin typeface="HP001 4 hàng" pitchFamily="34" charset="0"/>
              </a:rPr>
              <a:t>Thẳng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ý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dừng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bút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của</a:t>
            </a:r>
            <a:r>
              <a:rPr lang="en-US" sz="2400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3200" kern="0" dirty="0">
                <a:solidFill>
                  <a:srgbClr val="FFFFFF"/>
                </a:solidFill>
                <a:latin typeface="HP001 4 hàng" pitchFamily="34" charset="0"/>
              </a:rPr>
              <a:t>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điểm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bắt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đầu</a:t>
            </a:r>
            <a:r>
              <a:rPr lang="en-US" sz="2400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của</a:t>
            </a:r>
            <a:r>
              <a:rPr lang="en-US" sz="2400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chữ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en-US" sz="3200" kern="0" noProof="0" dirty="0" smtClean="0">
                <a:solidFill>
                  <a:srgbClr val="FFFFFF"/>
                </a:solidFill>
                <a:latin typeface="HP001 4 hàng" pitchFamily="34" charset="0"/>
              </a:rPr>
              <a:t>h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không</a:t>
            </a:r>
            <a:r>
              <a:rPr lang="en-US" sz="2400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nối</a:t>
            </a:r>
            <a:r>
              <a:rPr lang="en-US" sz="2400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liền</a:t>
            </a:r>
            <a:r>
              <a:rPr lang="en-US" sz="2400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kern="0" dirty="0" err="1" smtClean="0">
                <a:solidFill>
                  <a:srgbClr val="FFFFFF"/>
                </a:solidFill>
                <a:latin typeface="Arial" charset="0"/>
              </a:rPr>
              <a:t>nhau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 advTm="440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grpId="1" nodeType="click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3314" grpId="2"/>
      <p:bldP spid="13389" grpId="0"/>
      <p:bldP spid="11" grpId="0"/>
      <p:bldP spid="11" grpId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52400" y="2286000"/>
            <a:ext cx="5105400" cy="3810000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191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 smtClean="0">
              <a:solidFill>
                <a:srgbClr val="FFFFFF"/>
              </a:solidFill>
              <a:latin typeface="VNI-Times" pitchFamily="2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2555875"/>
            <a:ext cx="51816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8432C8"/>
                </a:solidFill>
                <a:latin typeface="VNI-Times" pitchFamily="2" charset="0"/>
              </a:rPr>
              <a:t>-Löng thaúng, khoâng tì ngöïc vaøo baøn.</a:t>
            </a:r>
          </a:p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8432C8"/>
                </a:solidFill>
                <a:latin typeface="VNI-Times" pitchFamily="2" charset="0"/>
              </a:rPr>
              <a:t>-Ñaàu hôi cuùi.</a:t>
            </a:r>
          </a:p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8432C8"/>
                </a:solidFill>
                <a:latin typeface="VNI-Times" pitchFamily="2" charset="0"/>
              </a:rPr>
              <a:t>-Maét caùch vôû khoaûng 25 – 30cm.</a:t>
            </a:r>
          </a:p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8432C8"/>
                </a:solidFill>
                <a:latin typeface="VNI-Times" pitchFamily="2" charset="0"/>
              </a:rPr>
              <a:t>-Tay phaûi caàm buùt.</a:t>
            </a:r>
          </a:p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8432C8"/>
                </a:solidFill>
                <a:latin typeface="VNI-Times" pitchFamily="2" charset="0"/>
              </a:rPr>
              <a:t>-Tay traùi tì nheï leân meùp vôû ñeå giöõ.</a:t>
            </a:r>
          </a:p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8432C8"/>
                </a:solidFill>
                <a:latin typeface="VNI-Times" pitchFamily="2" charset="0"/>
              </a:rPr>
              <a:t>-Hai chaân ñeå song song thoaûi maùi.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464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12192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Tư thế ngồi viết</a:t>
            </a:r>
          </a:p>
        </p:txBody>
      </p:sp>
      <p:pic>
        <p:nvPicPr>
          <p:cNvPr id="39942" name="Picture 6" descr="B9FBB0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614738" cy="5105400"/>
          </a:xfrm>
          <a:prstGeom prst="rect">
            <a:avLst/>
          </a:prstGeom>
          <a:noFill/>
          <a:ln w="57150" cmpd="thickThin">
            <a:solidFill>
              <a:srgbClr val="191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3824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28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60"/>
                            </p:stCondLst>
                            <p:childTnLst>
                              <p:par>
                                <p:cTn id="4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  <p:bldP spid="13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025"/>
          <p:cNvGraphicFramePr>
            <a:graphicFrameLocks noGrp="1"/>
          </p:cNvGraphicFramePr>
          <p:nvPr/>
        </p:nvGraphicFramePr>
        <p:xfrm>
          <a:off x="2362200" y="2590800"/>
          <a:ext cx="5791200" cy="4022744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02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70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10" name="Rectangle 111"/>
          <p:cNvSpPr>
            <a:spLocks noChangeArrowheads="1"/>
          </p:cNvSpPr>
          <p:nvPr/>
        </p:nvSpPr>
        <p:spPr bwMode="auto">
          <a:xfrm>
            <a:off x="2362200" y="5129213"/>
            <a:ext cx="1657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HP001 4H" panose="020B0603050302020204" pitchFamily="34" charset="0"/>
              </a:rPr>
              <a:t>Thẳng</a:t>
            </a:r>
            <a:r>
              <a:rPr lang="en-US" altLang="vi-VN" sz="3500" b="1">
                <a:latin typeface="HP001 4H" panose="020B0603050302020204" pitchFamily="34" charset="0"/>
              </a:rPr>
              <a:t> </a:t>
            </a:r>
          </a:p>
        </p:txBody>
      </p:sp>
      <p:graphicFrame>
        <p:nvGraphicFramePr>
          <p:cNvPr id="12" name="Group 1006"/>
          <p:cNvGraphicFramePr>
            <a:graphicFrameLocks noGrp="1"/>
          </p:cNvGraphicFramePr>
          <p:nvPr/>
        </p:nvGraphicFramePr>
        <p:xfrm>
          <a:off x="2362200" y="974725"/>
          <a:ext cx="5867400" cy="1463672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29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" name="Rectangle 331"/>
          <p:cNvSpPr>
            <a:spLocks noChangeArrowheads="1"/>
          </p:cNvSpPr>
          <p:nvPr/>
        </p:nvSpPr>
        <p:spPr bwMode="auto">
          <a:xfrm>
            <a:off x="2328863" y="1328738"/>
            <a:ext cx="10033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vi-VN" sz="7100" b="1" dirty="0">
                <a:latin typeface="HP001 4H" panose="020B0603050302020204" pitchFamily="34" charset="0"/>
              </a:rPr>
              <a:t>T</a:t>
            </a:r>
          </a:p>
        </p:txBody>
      </p:sp>
      <p:sp>
        <p:nvSpPr>
          <p:cNvPr id="14" name="Rectangle 739"/>
          <p:cNvSpPr>
            <a:spLocks noChangeArrowheads="1"/>
          </p:cNvSpPr>
          <p:nvPr/>
        </p:nvSpPr>
        <p:spPr bwMode="auto">
          <a:xfrm>
            <a:off x="2514600" y="2749550"/>
            <a:ext cx="5889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vi-VN" sz="3500" b="1">
                <a:latin typeface="HP001 4H" panose="020B0603050302020204" pitchFamily="34" charset="0"/>
              </a:rPr>
              <a:t>T</a:t>
            </a:r>
          </a:p>
        </p:txBody>
      </p:sp>
      <p:sp>
        <p:nvSpPr>
          <p:cNvPr id="15" name="Rectangle 740"/>
          <p:cNvSpPr>
            <a:spLocks noChangeArrowheads="1"/>
          </p:cNvSpPr>
          <p:nvPr/>
        </p:nvSpPr>
        <p:spPr bwMode="auto">
          <a:xfrm>
            <a:off x="2286000" y="4049713"/>
            <a:ext cx="345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7200" b="1" dirty="0" err="1">
                <a:latin typeface="HP001 4H" panose="020B0603050302020204" pitchFamily="34" charset="0"/>
              </a:rPr>
              <a:t>Thẳng</a:t>
            </a:r>
            <a:r>
              <a:rPr lang="en-US" altLang="vi-VN" sz="7000" dirty="0">
                <a:latin typeface="HP001 4H" panose="020B0603050302020204" pitchFamily="34" charset="0"/>
              </a:rPr>
              <a:t> </a:t>
            </a:r>
          </a:p>
        </p:txBody>
      </p:sp>
      <p:sp>
        <p:nvSpPr>
          <p:cNvPr id="16" name="Text Box 779"/>
          <p:cNvSpPr txBox="1">
            <a:spLocks noChangeArrowheads="1"/>
          </p:cNvSpPr>
          <p:nvPr/>
        </p:nvSpPr>
        <p:spPr bwMode="auto">
          <a:xfrm>
            <a:off x="2295525" y="5657850"/>
            <a:ext cx="5172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HP001 4H" panose="020B0603050302020204" pitchFamily="34" charset="0"/>
              </a:rPr>
              <a:t>Thẳng như ruột ngựa</a:t>
            </a:r>
          </a:p>
        </p:txBody>
      </p:sp>
      <p:grpSp>
        <p:nvGrpSpPr>
          <p:cNvPr id="2" name="Group 790"/>
          <p:cNvGrpSpPr>
            <a:grpSpLocks/>
          </p:cNvGrpSpPr>
          <p:nvPr/>
        </p:nvGrpSpPr>
        <p:grpSpPr bwMode="auto">
          <a:xfrm>
            <a:off x="406400" y="2057400"/>
            <a:ext cx="1528763" cy="376238"/>
            <a:chOff x="1056" y="1296"/>
            <a:chExt cx="963" cy="237"/>
          </a:xfrm>
        </p:grpSpPr>
        <p:sp>
          <p:nvSpPr>
            <p:cNvPr id="14617" name="Text Box 781"/>
            <p:cNvSpPr txBox="1">
              <a:spLocks noChangeArrowheads="1"/>
            </p:cNvSpPr>
            <p:nvPr/>
          </p:nvSpPr>
          <p:spPr bwMode="auto">
            <a:xfrm>
              <a:off x="1056" y="1296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dirty="0">
                  <a:latin typeface="Arial" panose="020B0604020202020204" pitchFamily="34" charset="0"/>
                </a:rPr>
                <a:t>1 </a:t>
              </a:r>
              <a:r>
                <a:rPr lang="en-US" altLang="vi-VN" sz="1800" dirty="0" err="1">
                  <a:latin typeface="Arial" panose="020B0604020202020204" pitchFamily="34" charset="0"/>
                </a:rPr>
                <a:t>dòng</a:t>
              </a:r>
              <a:endParaRPr lang="en-US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14618" name="Line 785"/>
            <p:cNvSpPr>
              <a:spLocks noChangeShapeType="1"/>
            </p:cNvSpPr>
            <p:nvPr/>
          </p:nvSpPr>
          <p:spPr bwMode="auto">
            <a:xfrm>
              <a:off x="1779" y="1416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95"/>
          <p:cNvGrpSpPr>
            <a:grpSpLocks/>
          </p:cNvGrpSpPr>
          <p:nvPr/>
        </p:nvGrpSpPr>
        <p:grpSpPr bwMode="auto">
          <a:xfrm>
            <a:off x="411163" y="5110163"/>
            <a:ext cx="1522412" cy="376237"/>
            <a:chOff x="1008" y="3264"/>
            <a:chExt cx="959" cy="237"/>
          </a:xfrm>
        </p:grpSpPr>
        <p:sp>
          <p:nvSpPr>
            <p:cNvPr id="14615" name="Text Box 783"/>
            <p:cNvSpPr txBox="1">
              <a:spLocks noChangeArrowheads="1"/>
            </p:cNvSpPr>
            <p:nvPr/>
          </p:nvSpPr>
          <p:spPr bwMode="auto">
            <a:xfrm>
              <a:off x="1008" y="3264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dirty="0">
                  <a:latin typeface="Arial" panose="020B0604020202020204" pitchFamily="34" charset="0"/>
                </a:rPr>
                <a:t>1 </a:t>
              </a:r>
              <a:r>
                <a:rPr lang="en-US" altLang="vi-VN" sz="1800" dirty="0" err="1">
                  <a:latin typeface="Arial" panose="020B0604020202020204" pitchFamily="34" charset="0"/>
                </a:rPr>
                <a:t>dòng</a:t>
              </a:r>
              <a:endParaRPr lang="en-US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14616" name="Line 787"/>
            <p:cNvSpPr>
              <a:spLocks noChangeShapeType="1"/>
            </p:cNvSpPr>
            <p:nvPr/>
          </p:nvSpPr>
          <p:spPr bwMode="auto">
            <a:xfrm>
              <a:off x="1727" y="3387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96"/>
          <p:cNvGrpSpPr>
            <a:grpSpLocks/>
          </p:cNvGrpSpPr>
          <p:nvPr/>
        </p:nvGrpSpPr>
        <p:grpSpPr bwMode="auto">
          <a:xfrm>
            <a:off x="392113" y="5834063"/>
            <a:ext cx="1524000" cy="376237"/>
            <a:chOff x="953" y="3744"/>
            <a:chExt cx="960" cy="237"/>
          </a:xfrm>
        </p:grpSpPr>
        <p:sp>
          <p:nvSpPr>
            <p:cNvPr id="14613" name="Text Box 784"/>
            <p:cNvSpPr txBox="1">
              <a:spLocks noChangeArrowheads="1"/>
            </p:cNvSpPr>
            <p:nvPr/>
          </p:nvSpPr>
          <p:spPr bwMode="auto">
            <a:xfrm>
              <a:off x="953" y="3744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dirty="0">
                  <a:latin typeface="Arial" panose="020B0604020202020204" pitchFamily="34" charset="0"/>
                </a:rPr>
                <a:t>2 </a:t>
              </a:r>
              <a:r>
                <a:rPr lang="en-US" altLang="vi-VN" sz="1800" dirty="0" err="1">
                  <a:latin typeface="Arial" panose="020B0604020202020204" pitchFamily="34" charset="0"/>
                </a:rPr>
                <a:t>dòng</a:t>
              </a:r>
              <a:endParaRPr lang="en-US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14614" name="Line 788"/>
            <p:cNvSpPr>
              <a:spLocks noChangeShapeType="1"/>
            </p:cNvSpPr>
            <p:nvPr/>
          </p:nvSpPr>
          <p:spPr bwMode="auto">
            <a:xfrm>
              <a:off x="1673" y="3872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92"/>
          <p:cNvGrpSpPr>
            <a:grpSpLocks/>
          </p:cNvGrpSpPr>
          <p:nvPr/>
        </p:nvGrpSpPr>
        <p:grpSpPr bwMode="auto">
          <a:xfrm>
            <a:off x="381000" y="2932113"/>
            <a:ext cx="1524000" cy="376237"/>
            <a:chOff x="1056" y="1899"/>
            <a:chExt cx="960" cy="237"/>
          </a:xfrm>
        </p:grpSpPr>
        <p:sp>
          <p:nvSpPr>
            <p:cNvPr id="14611" name="Text Box 780"/>
            <p:cNvSpPr txBox="1">
              <a:spLocks noChangeArrowheads="1"/>
            </p:cNvSpPr>
            <p:nvPr/>
          </p:nvSpPr>
          <p:spPr bwMode="auto">
            <a:xfrm>
              <a:off x="1056" y="1899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dirty="0">
                  <a:latin typeface="Arial" panose="020B0604020202020204" pitchFamily="34" charset="0"/>
                </a:rPr>
                <a:t>1 </a:t>
              </a:r>
              <a:r>
                <a:rPr lang="en-US" altLang="vi-VN" sz="1800" dirty="0" err="1">
                  <a:latin typeface="Arial" panose="020B0604020202020204" pitchFamily="34" charset="0"/>
                </a:rPr>
                <a:t>dòng</a:t>
              </a:r>
              <a:endParaRPr lang="en-US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14612" name="Line 791"/>
            <p:cNvSpPr>
              <a:spLocks noChangeShapeType="1"/>
            </p:cNvSpPr>
            <p:nvPr/>
          </p:nvSpPr>
          <p:spPr bwMode="auto">
            <a:xfrm>
              <a:off x="1776" y="2016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794"/>
          <p:cNvGrpSpPr>
            <a:grpSpLocks/>
          </p:cNvGrpSpPr>
          <p:nvPr/>
        </p:nvGrpSpPr>
        <p:grpSpPr bwMode="auto">
          <a:xfrm>
            <a:off x="404813" y="4370388"/>
            <a:ext cx="1524000" cy="376237"/>
            <a:chOff x="1056" y="2805"/>
            <a:chExt cx="960" cy="237"/>
          </a:xfrm>
        </p:grpSpPr>
        <p:sp>
          <p:nvSpPr>
            <p:cNvPr id="14609" name="Text Box 782"/>
            <p:cNvSpPr txBox="1">
              <a:spLocks noChangeArrowheads="1"/>
            </p:cNvSpPr>
            <p:nvPr/>
          </p:nvSpPr>
          <p:spPr bwMode="auto">
            <a:xfrm>
              <a:off x="1056" y="2805"/>
              <a:ext cx="720" cy="237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dirty="0">
                  <a:latin typeface="Arial" panose="020B0604020202020204" pitchFamily="34" charset="0"/>
                </a:rPr>
                <a:t>1 </a:t>
              </a:r>
              <a:r>
                <a:rPr lang="en-US" altLang="vi-VN" sz="1800" dirty="0" err="1">
                  <a:latin typeface="Arial" panose="020B0604020202020204" pitchFamily="34" charset="0"/>
                </a:rPr>
                <a:t>dòng</a:t>
              </a:r>
              <a:endParaRPr lang="en-US" altLang="vi-VN" sz="1800" dirty="0">
                <a:latin typeface="Arial" panose="020B0604020202020204" pitchFamily="34" charset="0"/>
              </a:endParaRPr>
            </a:p>
          </p:txBody>
        </p:sp>
        <p:sp>
          <p:nvSpPr>
            <p:cNvPr id="14610" name="Line 793"/>
            <p:cNvSpPr>
              <a:spLocks noChangeShapeType="1"/>
            </p:cNvSpPr>
            <p:nvPr/>
          </p:nvSpPr>
          <p:spPr bwMode="auto">
            <a:xfrm>
              <a:off x="1776" y="2928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08" name="Text Box 69"/>
          <p:cNvSpPr txBox="1">
            <a:spLocks noChangeArrowheads="1"/>
          </p:cNvSpPr>
          <p:nvPr/>
        </p:nvSpPr>
        <p:spPr bwMode="auto">
          <a:xfrm>
            <a:off x="-228600" y="1778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Hãy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viết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vào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vở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55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7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2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56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-138112" y="5338762"/>
            <a:ext cx="1295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57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30662">
            <a:off x="8039100" y="5524501"/>
            <a:ext cx="1201737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2971800" y="228600"/>
            <a:ext cx="3886200" cy="120015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7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914400" y="21336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latin typeface="Arial" panose="020B0604020202020204" pitchFamily="34" charset="0"/>
              </a:rPr>
              <a:t>- Hoàn thành bài viết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533400" y="27432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latin typeface="Arial" panose="020B0604020202020204" pitchFamily="34" charset="0"/>
              </a:rPr>
              <a:t>- </a:t>
            </a:r>
            <a:r>
              <a:rPr lang="en-US" altLang="vi-VN" dirty="0" err="1">
                <a:latin typeface="Arial" panose="020B0604020202020204" pitchFamily="34" charset="0"/>
              </a:rPr>
              <a:t>Viết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phần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Luyện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viết</a:t>
            </a:r>
            <a:r>
              <a:rPr lang="en-US" altLang="vi-VN" dirty="0">
                <a:latin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</a:rPr>
              <a:t>thêm</a:t>
            </a:r>
            <a:r>
              <a:rPr lang="en-US" altLang="vi-VN" dirty="0">
                <a:latin typeface="Arial" panose="020B0604020202020204" pitchFamily="34" charset="0"/>
              </a:rPr>
              <a:t> ở </a:t>
            </a:r>
            <a:r>
              <a:rPr lang="en-US" altLang="vi-VN" dirty="0" err="1" smtClean="0">
                <a:latin typeface="Arial" panose="020B0604020202020204" pitchFamily="34" charset="0"/>
              </a:rPr>
              <a:t>trang</a:t>
            </a:r>
            <a:r>
              <a:rPr lang="en-US" altLang="vi-VN" dirty="0" smtClean="0">
                <a:latin typeface="Arial" panose="020B0604020202020204" pitchFamily="34" charset="0"/>
              </a:rPr>
              <a:t> </a:t>
            </a:r>
            <a:r>
              <a:rPr lang="en-US" altLang="vi-VN" dirty="0" err="1" smtClean="0">
                <a:latin typeface="Arial" panose="020B0604020202020204" pitchFamily="34" charset="0"/>
              </a:rPr>
              <a:t>sau</a:t>
            </a:r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152400" y="34544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latin typeface="Arial" panose="020B0604020202020204" pitchFamily="34" charset="0"/>
              </a:rPr>
              <a:t> - Xem trước bài Chữ hoa </a:t>
            </a:r>
            <a:r>
              <a:rPr lang="en-US" altLang="vi-VN" b="1">
                <a:latin typeface="HP001 4 hàng" panose="020B0603050302020204" pitchFamily="34" charset="0"/>
              </a:rPr>
              <a:t>U,Ư</a:t>
            </a:r>
          </a:p>
        </p:txBody>
      </p:sp>
    </p:spTree>
  </p:cSld>
  <p:clrMapOvr>
    <a:masterClrMapping/>
  </p:clrMapOvr>
  <p:transition advTm="17373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6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8305800" cy="563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FF00"/>
              </a:contour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12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371600"/>
            <a:ext cx="8382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CHÚC CÁC EM VUI KHỎE, HỌC TỐT.</a:t>
            </a:r>
          </a:p>
          <a:p>
            <a:pPr algn="ctr"/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36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36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3600" b="1" cap="none" spc="0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HẸN GẶP LẠI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14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2452" flipV="1">
            <a:off x="-138112" y="5338762"/>
            <a:ext cx="1295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9" descr="DECOR033"/>
          <p:cNvPicPr>
            <a:picLocks noChangeAspect="1" noChangeArrowheads="1"/>
          </p:cNvPicPr>
          <p:nvPr/>
        </p:nvPicPr>
        <p:blipFill>
          <a:blip r:embed="rId2" cstate="print">
            <a:lum bright="68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30662">
            <a:off x="7857331" y="5215732"/>
            <a:ext cx="15065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2057400"/>
            <a:ext cx="5486400" cy="990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FFFF"/>
                </a:solidFill>
              </a:rPr>
              <a:t>Kiểm tra bài cũ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36576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Viết chữ hoa 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71600" y="5029200"/>
            <a:ext cx="601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Viết : Sáo</a:t>
            </a:r>
          </a:p>
        </p:txBody>
      </p:sp>
      <p:pic>
        <p:nvPicPr>
          <p:cNvPr id="2055" name="Picture 12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38946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22" name="Text Box 70"/>
          <p:cNvSpPr txBox="1">
            <a:spLocks noChangeArrowheads="1"/>
          </p:cNvSpPr>
          <p:nvPr/>
        </p:nvSpPr>
        <p:spPr bwMode="auto">
          <a:xfrm>
            <a:off x="210112" y="2193761"/>
            <a:ext cx="2362200" cy="2308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6600CC"/>
                </a:solidFill>
              </a:rPr>
              <a:t>Chữ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3200" b="1" dirty="0">
                <a:solidFill>
                  <a:srgbClr val="6600CC"/>
                </a:solidFill>
                <a:latin typeface="HP001 4 hàng" pitchFamily="34" charset="0"/>
              </a:rPr>
              <a:t>T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viết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hoa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cỡ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vừa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cao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mấy</a:t>
            </a:r>
            <a:r>
              <a:rPr lang="en-US" sz="2800" dirty="0" smtClean="0">
                <a:solidFill>
                  <a:srgbClr val="6600CC"/>
                </a:solidFill>
              </a:rPr>
              <a:t> li, </a:t>
            </a:r>
            <a:r>
              <a:rPr lang="en-US" sz="2800" dirty="0" err="1" smtClean="0">
                <a:solidFill>
                  <a:srgbClr val="6600CC"/>
                </a:solidFill>
              </a:rPr>
              <a:t>gồm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mấy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đường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kẻ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ngang</a:t>
            </a:r>
            <a:r>
              <a:rPr lang="en-US" sz="2800" dirty="0" smtClean="0">
                <a:solidFill>
                  <a:srgbClr val="6600CC"/>
                </a:solidFill>
              </a:rPr>
              <a:t>?</a:t>
            </a:r>
          </a:p>
        </p:txBody>
      </p:sp>
      <p:sp>
        <p:nvSpPr>
          <p:cNvPr id="330904" name="Text Box 152"/>
          <p:cNvSpPr txBox="1">
            <a:spLocks noChangeArrowheads="1"/>
          </p:cNvSpPr>
          <p:nvPr/>
        </p:nvSpPr>
        <p:spPr bwMode="auto">
          <a:xfrm>
            <a:off x="142517" y="4667732"/>
            <a:ext cx="2781300" cy="1938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 smtClean="0">
                <a:solidFill>
                  <a:srgbClr val="6600CC"/>
                </a:solidFill>
              </a:rPr>
              <a:t>Chữ</a:t>
            </a:r>
            <a:r>
              <a:rPr lang="en-US" sz="2800" dirty="0" smtClean="0"/>
              <a:t> </a:t>
            </a:r>
            <a:r>
              <a:rPr lang="en-US" sz="3200" b="1" dirty="0">
                <a:solidFill>
                  <a:srgbClr val="6600CC"/>
                </a:solidFill>
                <a:latin typeface="HP001 4 hàng" pitchFamily="34" charset="0"/>
              </a:rPr>
              <a:t>T</a:t>
            </a:r>
            <a:r>
              <a:rPr lang="en-US" sz="3600" dirty="0" smtClean="0"/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viết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hoa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cỡ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vừa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cao</a:t>
            </a:r>
            <a:r>
              <a:rPr lang="en-US" sz="2800" dirty="0" smtClean="0">
                <a:solidFill>
                  <a:srgbClr val="6600CC"/>
                </a:solidFill>
              </a:rPr>
              <a:t> 5 li, </a:t>
            </a:r>
            <a:r>
              <a:rPr lang="en-US" sz="2800" dirty="0" err="1" smtClean="0">
                <a:solidFill>
                  <a:srgbClr val="6600CC"/>
                </a:solidFill>
              </a:rPr>
              <a:t>gồm</a:t>
            </a:r>
            <a:r>
              <a:rPr lang="en-US" sz="2800" dirty="0" smtClean="0">
                <a:solidFill>
                  <a:srgbClr val="6600CC"/>
                </a:solidFill>
              </a:rPr>
              <a:t> 6 </a:t>
            </a:r>
            <a:r>
              <a:rPr lang="en-US" sz="2800" dirty="0" err="1" smtClean="0">
                <a:solidFill>
                  <a:srgbClr val="6600CC"/>
                </a:solidFill>
              </a:rPr>
              <a:t>đường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kẻ</a:t>
            </a:r>
            <a:r>
              <a:rPr lang="en-US" sz="2800" dirty="0" smtClean="0">
                <a:solidFill>
                  <a:srgbClr val="6600CC"/>
                </a:solidFill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</a:rPr>
              <a:t>ngang</a:t>
            </a:r>
            <a:r>
              <a:rPr lang="en-US" sz="2800" dirty="0" smtClean="0">
                <a:solidFill>
                  <a:srgbClr val="6600CC"/>
                </a:solidFill>
              </a:rPr>
              <a:t>.</a:t>
            </a:r>
          </a:p>
        </p:txBody>
      </p:sp>
      <p:sp>
        <p:nvSpPr>
          <p:cNvPr id="330907" name="AutoShape 155"/>
          <p:cNvSpPr>
            <a:spLocks/>
          </p:cNvSpPr>
          <p:nvPr/>
        </p:nvSpPr>
        <p:spPr bwMode="auto">
          <a:xfrm>
            <a:off x="4641850" y="2439075"/>
            <a:ext cx="562942" cy="3122426"/>
          </a:xfrm>
          <a:prstGeom prst="leftBrace">
            <a:avLst>
              <a:gd name="adj1" fmla="val 55556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330908" name="Text Box 156"/>
          <p:cNvSpPr txBox="1">
            <a:spLocks noChangeArrowheads="1"/>
          </p:cNvSpPr>
          <p:nvPr/>
        </p:nvSpPr>
        <p:spPr bwMode="auto">
          <a:xfrm>
            <a:off x="4172026" y="3232822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</a:rPr>
              <a:t>5 li</a:t>
            </a:r>
          </a:p>
        </p:txBody>
      </p:sp>
      <p:grpSp>
        <p:nvGrpSpPr>
          <p:cNvPr id="330925" name="Group 173"/>
          <p:cNvGrpSpPr>
            <a:grpSpLocks/>
          </p:cNvGrpSpPr>
          <p:nvPr/>
        </p:nvGrpSpPr>
        <p:grpSpPr bwMode="auto">
          <a:xfrm>
            <a:off x="3074987" y="3449472"/>
            <a:ext cx="2087563" cy="396875"/>
            <a:chOff x="1337" y="975"/>
            <a:chExt cx="1315" cy="250"/>
          </a:xfrm>
        </p:grpSpPr>
        <p:sp>
          <p:nvSpPr>
            <p:cNvPr id="3098" name="Line 157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Text Box 158"/>
            <p:cNvSpPr txBox="1">
              <a:spLocks noChangeArrowheads="1"/>
            </p:cNvSpPr>
            <p:nvPr/>
          </p:nvSpPr>
          <p:spPr bwMode="auto">
            <a:xfrm>
              <a:off x="1337" y="975"/>
              <a:ext cx="13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 4</a:t>
              </a:r>
              <a:endParaRPr lang="en-US" altLang="en-US" sz="2000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30924" name="Group 172"/>
          <p:cNvGrpSpPr>
            <a:grpSpLocks/>
          </p:cNvGrpSpPr>
          <p:nvPr/>
        </p:nvGrpSpPr>
        <p:grpSpPr bwMode="auto">
          <a:xfrm>
            <a:off x="3114675" y="4607185"/>
            <a:ext cx="2133600" cy="396875"/>
            <a:chOff x="1344" y="2544"/>
            <a:chExt cx="1344" cy="250"/>
          </a:xfrm>
        </p:grpSpPr>
        <p:sp>
          <p:nvSpPr>
            <p:cNvPr id="3096" name="Text Box 159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3097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926" name="Group 174"/>
          <p:cNvGrpSpPr>
            <a:grpSpLocks/>
          </p:cNvGrpSpPr>
          <p:nvPr/>
        </p:nvGrpSpPr>
        <p:grpSpPr bwMode="auto">
          <a:xfrm>
            <a:off x="3036888" y="2022479"/>
            <a:ext cx="2209800" cy="446088"/>
            <a:chOff x="1346" y="1829"/>
            <a:chExt cx="1392" cy="281"/>
          </a:xfrm>
        </p:grpSpPr>
        <p:sp>
          <p:nvSpPr>
            <p:cNvPr id="3094" name="Text Box 162"/>
            <p:cNvSpPr txBox="1">
              <a:spLocks noChangeArrowheads="1"/>
            </p:cNvSpPr>
            <p:nvPr/>
          </p:nvSpPr>
          <p:spPr bwMode="auto">
            <a:xfrm>
              <a:off x="1346" y="1829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3095" name="Line 165"/>
            <p:cNvSpPr>
              <a:spLocks noChangeShapeType="1"/>
            </p:cNvSpPr>
            <p:nvPr/>
          </p:nvSpPr>
          <p:spPr bwMode="auto">
            <a:xfrm>
              <a:off x="1374" y="211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923" name="Group 171"/>
          <p:cNvGrpSpPr>
            <a:grpSpLocks/>
          </p:cNvGrpSpPr>
          <p:nvPr/>
        </p:nvGrpSpPr>
        <p:grpSpPr bwMode="auto">
          <a:xfrm>
            <a:off x="2945601" y="2776954"/>
            <a:ext cx="2209800" cy="396875"/>
            <a:chOff x="1440" y="2448"/>
            <a:chExt cx="1392" cy="250"/>
          </a:xfrm>
        </p:grpSpPr>
        <p:sp>
          <p:nvSpPr>
            <p:cNvPr id="3092" name="Text Box 161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3093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922" name="Group 170"/>
          <p:cNvGrpSpPr>
            <a:grpSpLocks/>
          </p:cNvGrpSpPr>
          <p:nvPr/>
        </p:nvGrpSpPr>
        <p:grpSpPr bwMode="auto">
          <a:xfrm>
            <a:off x="3080605" y="3996570"/>
            <a:ext cx="2209800" cy="396875"/>
            <a:chOff x="1442" y="2730"/>
            <a:chExt cx="1392" cy="250"/>
          </a:xfrm>
        </p:grpSpPr>
        <p:sp>
          <p:nvSpPr>
            <p:cNvPr id="3090" name="Text Box 160"/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091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0921" name="Group 169"/>
          <p:cNvGrpSpPr>
            <a:grpSpLocks/>
          </p:cNvGrpSpPr>
          <p:nvPr/>
        </p:nvGrpSpPr>
        <p:grpSpPr bwMode="auto">
          <a:xfrm>
            <a:off x="3041092" y="5193200"/>
            <a:ext cx="2209800" cy="396875"/>
            <a:chOff x="1294" y="2783"/>
            <a:chExt cx="1392" cy="250"/>
          </a:xfrm>
        </p:grpSpPr>
        <p:sp>
          <p:nvSpPr>
            <p:cNvPr id="3088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1</a:t>
              </a:r>
            </a:p>
          </p:txBody>
        </p:sp>
        <p:sp>
          <p:nvSpPr>
            <p:cNvPr id="3089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5" name="Text Box 3"/>
          <p:cNvSpPr txBox="1">
            <a:spLocks noChangeArrowheads="1"/>
          </p:cNvSpPr>
          <p:nvPr/>
        </p:nvSpPr>
        <p:spPr bwMode="auto">
          <a:xfrm>
            <a:off x="1600200" y="30163"/>
            <a:ext cx="662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HP001 4 hàng" panose="020B0603050302020204" pitchFamily="34" charset="0"/>
              </a:rPr>
              <a:t>﻿</a:t>
            </a:r>
            <a:r>
              <a:rPr lang="en-US" altLang="en-US" sz="2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T</a:t>
            </a:r>
            <a:r>
              <a:rPr lang="vi-VN" altLang="en-US" sz="2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h</a:t>
            </a:r>
            <a:r>
              <a:rPr lang="en-US" altLang="en-US" sz="2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ứ </a:t>
            </a:r>
            <a:r>
              <a:rPr lang="en-US" altLang="en-US" sz="2800" b="1" dirty="0" err="1" smtClean="0">
                <a:solidFill>
                  <a:srgbClr val="6600CC"/>
                </a:solidFill>
                <a:latin typeface="HP001 4 hàng" panose="020B0603050302020204" pitchFamily="34" charset="0"/>
              </a:rPr>
              <a:t>tư</a:t>
            </a:r>
            <a:r>
              <a:rPr lang="en-US" altLang="en-US" sz="2800" b="1" dirty="0" smtClean="0">
                <a:solidFill>
                  <a:srgbClr val="6600CC"/>
                </a:solidFill>
                <a:latin typeface="HP001 4 hàng" panose="020B0603050302020204" pitchFamily="34" charset="0"/>
              </a:rPr>
              <a:t>,  </a:t>
            </a:r>
            <a:r>
              <a:rPr lang="en-US" altLang="en-US" sz="2800" b="1" dirty="0" err="1">
                <a:solidFill>
                  <a:srgbClr val="6600CC"/>
                </a:solidFill>
                <a:latin typeface="HP001 4 hàng" panose="020B0603050302020204" pitchFamily="34" charset="0"/>
              </a:rPr>
              <a:t>wgàσ</a:t>
            </a:r>
            <a:r>
              <a:rPr lang="en-US" altLang="en-US" sz="2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6600CC"/>
                </a:solidFill>
                <a:latin typeface="HP001 4 hàng" panose="020B0603050302020204" pitchFamily="34" charset="0"/>
              </a:rPr>
              <a:t>1  </a:t>
            </a:r>
            <a:r>
              <a:rPr lang="en-US" altLang="en-US" sz="2800" b="1" dirty="0" err="1">
                <a:solidFill>
                  <a:srgbClr val="6600CC"/>
                </a:solidFill>
                <a:latin typeface="HP001 4 hàng" panose="020B0603050302020204" pitchFamily="34" charset="0"/>
              </a:rPr>
              <a:t>κánƑ</a:t>
            </a:r>
            <a:r>
              <a:rPr lang="en-US" altLang="en-US" sz="2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6600CC"/>
                </a:solidFill>
                <a:latin typeface="HP001 4 hàng" panose="020B0603050302020204" pitchFamily="34" charset="0"/>
              </a:rPr>
              <a:t>4  </a:t>
            </a:r>
            <a:r>
              <a:rPr lang="en-US" altLang="en-US" sz="2800" b="1" dirty="0" err="1" smtClean="0">
                <a:solidFill>
                  <a:srgbClr val="6600CC"/>
                </a:solidFill>
                <a:latin typeface="HP001 4 hàng" panose="020B0603050302020204" pitchFamily="34" charset="0"/>
              </a:rPr>
              <a:t>wăm</a:t>
            </a:r>
            <a:r>
              <a:rPr lang="en-US" altLang="en-US" sz="2800" b="1" dirty="0" smtClean="0">
                <a:solidFill>
                  <a:srgbClr val="6600CC"/>
                </a:solidFill>
                <a:latin typeface="HP001 4 hàng" panose="020B0603050302020204" pitchFamily="34" charset="0"/>
              </a:rPr>
              <a:t> 2020</a:t>
            </a:r>
            <a:endParaRPr lang="en-US" altLang="en-US" sz="2800" b="1" dirty="0">
              <a:solidFill>
                <a:srgbClr val="6600CC"/>
              </a:solidFill>
              <a:latin typeface="HP001 4 hàng" panose="020B0603050302020204" pitchFamily="34" charset="0"/>
            </a:endParaRPr>
          </a:p>
        </p:txBody>
      </p:sp>
      <p:sp>
        <p:nvSpPr>
          <p:cNvPr id="3086" name="Text Box 12"/>
          <p:cNvSpPr txBox="1">
            <a:spLocks noChangeArrowheads="1"/>
          </p:cNvSpPr>
          <p:nvPr/>
        </p:nvSpPr>
        <p:spPr bwMode="auto">
          <a:xfrm>
            <a:off x="3863975" y="635000"/>
            <a:ext cx="2359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C</a:t>
            </a:r>
            <a:r>
              <a:rPr lang="vi-VN" altLang="en-US" sz="28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h</a:t>
            </a:r>
            <a:r>
              <a:rPr lang="en-US" altLang="en-US" sz="28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ữ </a:t>
            </a:r>
            <a:r>
              <a:rPr lang="en-US" altLang="en-US" sz="2800" b="1" dirty="0" err="1" smtClean="0">
                <a:solidFill>
                  <a:srgbClr val="990099"/>
                </a:solidFill>
                <a:latin typeface="HP001 4 hàng" panose="020B0603050302020204" pitchFamily="34" charset="0"/>
              </a:rPr>
              <a:t>hΞ</a:t>
            </a:r>
            <a:r>
              <a:rPr lang="en-US" altLang="en-US" sz="2800" b="1" dirty="0" smtClean="0">
                <a:solidFill>
                  <a:srgbClr val="990099"/>
                </a:solidFill>
                <a:latin typeface="HP001 4 hàng" panose="020B0603050302020204" pitchFamily="34" charset="0"/>
              </a:rPr>
              <a:t>: T</a:t>
            </a:r>
            <a:endParaRPr lang="en-US" altLang="en-US" sz="2800" b="1" dirty="0">
              <a:solidFill>
                <a:srgbClr val="990099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5250893" y="1893301"/>
            <a:ext cx="3793299" cy="3738890"/>
            <a:chOff x="4876800" y="1903412"/>
            <a:chExt cx="1828800" cy="2620963"/>
          </a:xfrm>
        </p:grpSpPr>
        <p:pic>
          <p:nvPicPr>
            <p:cNvPr id="68" name="Picture 2" descr="t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5" y="2762250"/>
              <a:ext cx="13430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3" descr="t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4" y="2286000"/>
              <a:ext cx="181927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4" descr="t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75" y="2324100"/>
              <a:ext cx="581025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5" descr="t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2409825"/>
              <a:ext cx="857250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6" descr="t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067175"/>
              <a:ext cx="885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7" descr="t6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3648075"/>
              <a:ext cx="7143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4" name="Group 41"/>
            <p:cNvGrpSpPr>
              <a:grpSpLocks/>
            </p:cNvGrpSpPr>
            <p:nvPr/>
          </p:nvGrpSpPr>
          <p:grpSpPr bwMode="auto">
            <a:xfrm>
              <a:off x="4876796" y="1902992"/>
              <a:ext cx="1828799" cy="2590130"/>
              <a:chOff x="4571206" y="2057400"/>
              <a:chExt cx="2974182" cy="3277394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>
                <a:off x="4573795" y="2057931"/>
                <a:ext cx="2969020" cy="200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4573795" y="2590244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4573795" y="3200897"/>
                <a:ext cx="2969020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573795" y="3733210"/>
                <a:ext cx="2969020" cy="200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4573795" y="4265522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573795" y="4799844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2935390" y="3695762"/>
                <a:ext cx="3274226" cy="2583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3698299" y="3695045"/>
                <a:ext cx="3274226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4383756" y="3693754"/>
                <a:ext cx="3274226" cy="258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5145374" y="3693754"/>
                <a:ext cx="3274226" cy="2583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>
                <a:off x="5906993" y="3693754"/>
                <a:ext cx="3274226" cy="258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Straight Connector 2"/>
          <p:cNvCxnSpPr/>
          <p:nvPr/>
        </p:nvCxnSpPr>
        <p:spPr>
          <a:xfrm flipV="1">
            <a:off x="5198299" y="4960889"/>
            <a:ext cx="3794948" cy="9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245952" y="5588713"/>
            <a:ext cx="3794948" cy="9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Box 12"/>
          <p:cNvSpPr txBox="1">
            <a:spLocks noChangeArrowheads="1"/>
          </p:cNvSpPr>
          <p:nvPr/>
        </p:nvSpPr>
        <p:spPr bwMode="auto">
          <a:xfrm>
            <a:off x="210112" y="1263192"/>
            <a:ext cx="542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1.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Hướng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dẫn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quan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sát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nhận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xét</a:t>
            </a:r>
            <a:endParaRPr lang="en-US" altLang="en-US" sz="2800" b="1" dirty="0">
              <a:solidFill>
                <a:srgbClr val="FF0066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6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34"/>
    </mc:Choice>
    <mc:Fallback xmlns="">
      <p:transition spd="slow" advTm="64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3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330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100000"/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330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100000"/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330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100000"/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0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0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0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0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0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0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0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0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0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0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0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0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0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0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0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0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0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30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0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0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822" grpId="0" animBg="1"/>
      <p:bldP spid="330822" grpId="1" animBg="1"/>
      <p:bldP spid="330904" grpId="0" animBg="1"/>
      <p:bldP spid="330907" grpId="0" animBg="1"/>
      <p:bldP spid="330907" grpId="1" animBg="1"/>
      <p:bldP spid="330908" grpId="0"/>
      <p:bldP spid="330908" grpId="1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6208571" y="1245669"/>
            <a:ext cx="1869510" cy="2685222"/>
            <a:chOff x="4876800" y="1903412"/>
            <a:chExt cx="1828800" cy="2620963"/>
          </a:xfrm>
        </p:grpSpPr>
        <p:pic>
          <p:nvPicPr>
            <p:cNvPr id="7175" name="Picture 2" descr="t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5" y="2762250"/>
              <a:ext cx="13430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3" descr="t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4" y="2286000"/>
              <a:ext cx="181927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4" descr="t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575" y="2324100"/>
              <a:ext cx="581025" cy="10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5" descr="t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575" y="2409825"/>
              <a:ext cx="857250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6" descr="t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067175"/>
              <a:ext cx="885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7" descr="t6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650" y="3648075"/>
              <a:ext cx="71437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1" name="Group 41"/>
            <p:cNvGrpSpPr>
              <a:grpSpLocks/>
            </p:cNvGrpSpPr>
            <p:nvPr/>
          </p:nvGrpSpPr>
          <p:grpSpPr bwMode="auto">
            <a:xfrm>
              <a:off x="4876796" y="1902992"/>
              <a:ext cx="1828799" cy="2590130"/>
              <a:chOff x="4571206" y="2057400"/>
              <a:chExt cx="2974182" cy="3277394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4573795" y="2057931"/>
                <a:ext cx="2969020" cy="200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4573795" y="2590244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4573795" y="3200897"/>
                <a:ext cx="2969020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573795" y="3733210"/>
                <a:ext cx="2969020" cy="200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573795" y="4265522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573795" y="4799844"/>
                <a:ext cx="2969020" cy="200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2935390" y="3695762"/>
                <a:ext cx="3274226" cy="2583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3698299" y="3695045"/>
                <a:ext cx="3274226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4383756" y="3693754"/>
                <a:ext cx="3274226" cy="258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5145374" y="3693754"/>
                <a:ext cx="3274226" cy="2583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5906993" y="3693754"/>
                <a:ext cx="3274226" cy="2581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 Box 70"/>
          <p:cNvSpPr txBox="1">
            <a:spLocks noChangeArrowheads="1"/>
          </p:cNvSpPr>
          <p:nvPr/>
        </p:nvSpPr>
        <p:spPr bwMode="auto">
          <a:xfrm>
            <a:off x="203199" y="1664494"/>
            <a:ext cx="54102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6600CC"/>
                </a:solidFill>
                <a:latin typeface="HP001 4H" panose="020B0603050302020204" pitchFamily="34" charset="0"/>
              </a:rPr>
              <a:t>T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?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66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b="1" dirty="0" smtClean="0">
                <a:solidFill>
                  <a:srgbClr val="6600CC"/>
                </a:solidFill>
                <a:latin typeface="Times New Roman" panose="02020603050405020304" pitchFamily="18" charset="0"/>
              </a:rPr>
              <a:t>?</a:t>
            </a:r>
            <a:endParaRPr lang="en-US" altLang="vi-VN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70"/>
          <p:cNvSpPr txBox="1">
            <a:spLocks noChangeArrowheads="1"/>
          </p:cNvSpPr>
          <p:nvPr/>
        </p:nvSpPr>
        <p:spPr bwMode="auto">
          <a:xfrm>
            <a:off x="381000" y="4475958"/>
            <a:ext cx="7952289" cy="21698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HP001 4H" panose="020B0603050302020204" pitchFamily="34" charset="0"/>
              </a:rPr>
              <a:t>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cỡ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2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cong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74" name="Text Box 69"/>
          <p:cNvSpPr txBox="1">
            <a:spLocks noChangeArrowheads="1"/>
          </p:cNvSpPr>
          <p:nvPr/>
        </p:nvSpPr>
        <p:spPr bwMode="auto">
          <a:xfrm>
            <a:off x="154488" y="457200"/>
            <a:ext cx="67301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1</a:t>
            </a:r>
            <a:r>
              <a:rPr lang="en-US" altLang="vi-VN" b="1" dirty="0">
                <a:solidFill>
                  <a:srgbClr val="FF0000"/>
                </a:solidFill>
                <a:latin typeface="HP001 4H" panose="020B0603050302020204" pitchFamily="34" charset="0"/>
              </a:rPr>
              <a:t>. </a:t>
            </a:r>
            <a:r>
              <a:rPr lang="en-US" altLang="vi-VN" b="1" dirty="0" err="1">
                <a:solidFill>
                  <a:srgbClr val="FF0000"/>
                </a:solidFill>
                <a:latin typeface="HP001 4H" panose="020B0603050302020204" pitchFamily="34" charset="0"/>
              </a:rPr>
              <a:t>Hướng</a:t>
            </a:r>
            <a:r>
              <a:rPr lang="en-US" altLang="vi-VN" b="1" dirty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dẫn</a:t>
            </a:r>
            <a:r>
              <a:rPr lang="en-US" altLang="vi-VN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quan</a:t>
            </a:r>
            <a:r>
              <a:rPr lang="en-US" altLang="vi-VN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sát</a:t>
            </a:r>
            <a:r>
              <a:rPr lang="en-US" altLang="vi-VN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nhận</a:t>
            </a:r>
            <a:r>
              <a:rPr lang="en-US" altLang="vi-VN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HP001 4H" panose="020B0603050302020204" pitchFamily="34" charset="0"/>
              </a:rPr>
              <a:t>xét</a:t>
            </a:r>
            <a:r>
              <a:rPr lang="en-US" altLang="vi-VN" b="1" dirty="0" smtClean="0">
                <a:solidFill>
                  <a:srgbClr val="FF0000"/>
                </a:solidFill>
                <a:latin typeface="HP001 4H" panose="020B0603050302020204" pitchFamily="34" charset="0"/>
              </a:rPr>
              <a:t>.</a:t>
            </a:r>
            <a:endParaRPr lang="en-US" altLang="vi-VN" b="1" dirty="0">
              <a:solidFill>
                <a:srgbClr val="FF0000"/>
              </a:solidFill>
              <a:latin typeface="HP001 4H" panose="020B06030503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 flipV="1">
            <a:off x="6208570" y="3891857"/>
            <a:ext cx="1867888" cy="1626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8786880" y="4643280"/>
              <a:ext cx="360" cy="9201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77520" y="4633920"/>
                <a:ext cx="19080" cy="938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 spd="slow" advTm="496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 animBg="1"/>
      <p:bldP spid="7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0"/>
          <p:cNvGrpSpPr>
            <a:grpSpLocks/>
          </p:cNvGrpSpPr>
          <p:nvPr/>
        </p:nvGrpSpPr>
        <p:grpSpPr bwMode="auto">
          <a:xfrm>
            <a:off x="5791198" y="2462214"/>
            <a:ext cx="2286001" cy="3130549"/>
            <a:chOff x="5791199" y="1903413"/>
            <a:chExt cx="1828801" cy="2620962"/>
          </a:xfrm>
        </p:grpSpPr>
        <p:grpSp>
          <p:nvGrpSpPr>
            <p:cNvPr id="8216" name="Group 1"/>
            <p:cNvGrpSpPr>
              <a:grpSpLocks/>
            </p:cNvGrpSpPr>
            <p:nvPr/>
          </p:nvGrpSpPr>
          <p:grpSpPr bwMode="auto">
            <a:xfrm>
              <a:off x="5791199" y="1903413"/>
              <a:ext cx="1828801" cy="2620962"/>
              <a:chOff x="4876799" y="1903413"/>
              <a:chExt cx="1828801" cy="2620962"/>
            </a:xfrm>
          </p:grpSpPr>
          <p:pic>
            <p:nvPicPr>
              <p:cNvPr id="8218" name="Picture 2" descr="t1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6325" y="2762250"/>
                <a:ext cx="1343025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9" name="Picture 3" descr="t2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6324" y="2286000"/>
                <a:ext cx="1819275" cy="466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0" name="Picture 4" descr="t3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4575" y="2324100"/>
                <a:ext cx="581025" cy="10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1" name="Picture 5" descr="t4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2575" y="2409825"/>
                <a:ext cx="857250" cy="2076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2" name="Picture 6" descr="t5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4067175"/>
                <a:ext cx="88582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3" name="Picture 7" descr="t6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2650" y="3648075"/>
                <a:ext cx="714375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24" name="Group 41"/>
              <p:cNvGrpSpPr>
                <a:grpSpLocks/>
              </p:cNvGrpSpPr>
              <p:nvPr/>
            </p:nvGrpSpPr>
            <p:grpSpPr bwMode="auto">
              <a:xfrm>
                <a:off x="4876799" y="1903413"/>
                <a:ext cx="1827530" cy="2589065"/>
                <a:chOff x="4571212" y="2057932"/>
                <a:chExt cx="2972119" cy="3276046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4573279" y="2057932"/>
                  <a:ext cx="2970052" cy="3363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573278" y="2591046"/>
                  <a:ext cx="2970051" cy="168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573279" y="3201521"/>
                  <a:ext cx="2970052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573279" y="3732954"/>
                  <a:ext cx="2970052" cy="1681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573279" y="4264386"/>
                  <a:ext cx="2970052" cy="3363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573279" y="4799182"/>
                  <a:ext cx="2970052" cy="1681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2935903" y="3696604"/>
                  <a:ext cx="3272683" cy="2066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3699070" y="3694274"/>
                  <a:ext cx="3272683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4384786" y="3692208"/>
                  <a:ext cx="3272683" cy="4131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5145887" y="3693241"/>
                  <a:ext cx="3272683" cy="2066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5861550" y="3693241"/>
                  <a:ext cx="3272683" cy="2065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" name="Straight Connector 21"/>
            <p:cNvCxnSpPr/>
            <p:nvPr/>
          </p:nvCxnSpPr>
          <p:spPr>
            <a:xfrm>
              <a:off x="5791200" y="4496464"/>
              <a:ext cx="1828800" cy="133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6" name="Text Box 69"/>
          <p:cNvSpPr txBox="1">
            <a:spLocks noChangeArrowheads="1"/>
          </p:cNvSpPr>
          <p:nvPr/>
        </p:nvSpPr>
        <p:spPr bwMode="auto">
          <a:xfrm>
            <a:off x="228600" y="1752600"/>
            <a:ext cx="609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1.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Hướng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dẫn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viết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chữ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hoa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  <p:grpSp>
        <p:nvGrpSpPr>
          <p:cNvPr id="57" name="Group 173"/>
          <p:cNvGrpSpPr>
            <a:grpSpLocks/>
          </p:cNvGrpSpPr>
          <p:nvPr/>
        </p:nvGrpSpPr>
        <p:grpSpPr bwMode="auto">
          <a:xfrm>
            <a:off x="3411538" y="3598863"/>
            <a:ext cx="2087562" cy="420687"/>
            <a:chOff x="1344" y="935"/>
            <a:chExt cx="1315" cy="265"/>
          </a:xfrm>
        </p:grpSpPr>
        <p:sp>
          <p:nvSpPr>
            <p:cNvPr id="8214" name="Line 157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Text Box 158"/>
            <p:cNvSpPr txBox="1">
              <a:spLocks noChangeArrowheads="1"/>
            </p:cNvSpPr>
            <p:nvPr/>
          </p:nvSpPr>
          <p:spPr bwMode="auto">
            <a:xfrm>
              <a:off x="1344" y="935"/>
              <a:ext cx="13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4</a:t>
              </a:r>
            </a:p>
          </p:txBody>
        </p:sp>
      </p:grpSp>
      <p:grpSp>
        <p:nvGrpSpPr>
          <p:cNvPr id="60" name="Group 172"/>
          <p:cNvGrpSpPr>
            <a:grpSpLocks/>
          </p:cNvGrpSpPr>
          <p:nvPr/>
        </p:nvGrpSpPr>
        <p:grpSpPr bwMode="auto">
          <a:xfrm>
            <a:off x="3422650" y="4641850"/>
            <a:ext cx="2133600" cy="396875"/>
            <a:chOff x="1344" y="2544"/>
            <a:chExt cx="1344" cy="250"/>
          </a:xfrm>
        </p:grpSpPr>
        <p:sp>
          <p:nvSpPr>
            <p:cNvPr id="8212" name="Text Box 159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2</a:t>
              </a:r>
            </a:p>
          </p:txBody>
        </p:sp>
        <p:sp>
          <p:nvSpPr>
            <p:cNvPr id="8213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174"/>
          <p:cNvGrpSpPr>
            <a:grpSpLocks/>
          </p:cNvGrpSpPr>
          <p:nvPr/>
        </p:nvGrpSpPr>
        <p:grpSpPr bwMode="auto">
          <a:xfrm>
            <a:off x="3349625" y="2590800"/>
            <a:ext cx="2209800" cy="396875"/>
            <a:chOff x="1352" y="1536"/>
            <a:chExt cx="1392" cy="250"/>
          </a:xfrm>
        </p:grpSpPr>
        <p:sp>
          <p:nvSpPr>
            <p:cNvPr id="8210" name="Text Box 162"/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8211" name="Line 165"/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171"/>
          <p:cNvGrpSpPr>
            <a:grpSpLocks/>
          </p:cNvGrpSpPr>
          <p:nvPr/>
        </p:nvGrpSpPr>
        <p:grpSpPr bwMode="auto">
          <a:xfrm>
            <a:off x="3351213" y="3036888"/>
            <a:ext cx="2209800" cy="439737"/>
            <a:chOff x="1435" y="2411"/>
            <a:chExt cx="1392" cy="277"/>
          </a:xfrm>
        </p:grpSpPr>
        <p:sp>
          <p:nvSpPr>
            <p:cNvPr id="8208" name="Text Box 161"/>
            <p:cNvSpPr txBox="1">
              <a:spLocks noChangeArrowheads="1"/>
            </p:cNvSpPr>
            <p:nvPr/>
          </p:nvSpPr>
          <p:spPr bwMode="auto">
            <a:xfrm>
              <a:off x="1435" y="2411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5</a:t>
              </a:r>
            </a:p>
          </p:txBody>
        </p:sp>
        <p:sp>
          <p:nvSpPr>
            <p:cNvPr id="8209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9" name="Group 170"/>
          <p:cNvGrpSpPr>
            <a:grpSpLocks/>
          </p:cNvGrpSpPr>
          <p:nvPr/>
        </p:nvGrpSpPr>
        <p:grpSpPr bwMode="auto">
          <a:xfrm>
            <a:off x="3357563" y="4090988"/>
            <a:ext cx="2209800" cy="396875"/>
            <a:chOff x="1442" y="2730"/>
            <a:chExt cx="1392" cy="250"/>
          </a:xfrm>
        </p:grpSpPr>
        <p:sp>
          <p:nvSpPr>
            <p:cNvPr id="8206" name="Text Box 160"/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3</a:t>
              </a:r>
            </a:p>
          </p:txBody>
        </p:sp>
        <p:sp>
          <p:nvSpPr>
            <p:cNvPr id="8207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169"/>
          <p:cNvGrpSpPr>
            <a:grpSpLocks/>
          </p:cNvGrpSpPr>
          <p:nvPr/>
        </p:nvGrpSpPr>
        <p:grpSpPr bwMode="auto">
          <a:xfrm>
            <a:off x="3346450" y="5154613"/>
            <a:ext cx="2209800" cy="396875"/>
            <a:chOff x="1294" y="2783"/>
            <a:chExt cx="1392" cy="250"/>
          </a:xfrm>
        </p:grpSpPr>
        <p:sp>
          <p:nvSpPr>
            <p:cNvPr id="8204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1</a:t>
              </a:r>
            </a:p>
          </p:txBody>
        </p:sp>
        <p:sp>
          <p:nvSpPr>
            <p:cNvPr id="8205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228600" y="1744662"/>
            <a:ext cx="609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1.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Hướng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dẫn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viết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chữ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hoa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  <p:grpSp>
        <p:nvGrpSpPr>
          <p:cNvPr id="73" name="Group 172"/>
          <p:cNvGrpSpPr>
            <a:grpSpLocks/>
          </p:cNvGrpSpPr>
          <p:nvPr/>
        </p:nvGrpSpPr>
        <p:grpSpPr bwMode="auto">
          <a:xfrm>
            <a:off x="3422650" y="4633912"/>
            <a:ext cx="2133600" cy="396875"/>
            <a:chOff x="1344" y="2544"/>
            <a:chExt cx="1344" cy="250"/>
          </a:xfrm>
        </p:grpSpPr>
        <p:sp>
          <p:nvSpPr>
            <p:cNvPr id="74" name="Text Box 159"/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2</a:t>
              </a:r>
            </a:p>
          </p:txBody>
        </p:sp>
        <p:sp>
          <p:nvSpPr>
            <p:cNvPr id="75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174"/>
          <p:cNvGrpSpPr>
            <a:grpSpLocks/>
          </p:cNvGrpSpPr>
          <p:nvPr/>
        </p:nvGrpSpPr>
        <p:grpSpPr bwMode="auto">
          <a:xfrm>
            <a:off x="3349625" y="2582862"/>
            <a:ext cx="2209800" cy="396875"/>
            <a:chOff x="1352" y="1536"/>
            <a:chExt cx="1392" cy="250"/>
          </a:xfrm>
        </p:grpSpPr>
        <p:sp>
          <p:nvSpPr>
            <p:cNvPr id="77" name="Text Box 162"/>
            <p:cNvSpPr txBox="1">
              <a:spLocks noChangeArrowheads="1"/>
            </p:cNvSpPr>
            <p:nvPr/>
          </p:nvSpPr>
          <p:spPr bwMode="auto">
            <a:xfrm>
              <a:off x="1352" y="1536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8" name="Line 165"/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171"/>
          <p:cNvGrpSpPr>
            <a:grpSpLocks/>
          </p:cNvGrpSpPr>
          <p:nvPr/>
        </p:nvGrpSpPr>
        <p:grpSpPr bwMode="auto">
          <a:xfrm>
            <a:off x="3351213" y="3028950"/>
            <a:ext cx="2209800" cy="439737"/>
            <a:chOff x="1435" y="2411"/>
            <a:chExt cx="1392" cy="277"/>
          </a:xfrm>
        </p:grpSpPr>
        <p:sp>
          <p:nvSpPr>
            <p:cNvPr id="80" name="Text Box 161"/>
            <p:cNvSpPr txBox="1">
              <a:spLocks noChangeArrowheads="1"/>
            </p:cNvSpPr>
            <p:nvPr/>
          </p:nvSpPr>
          <p:spPr bwMode="auto">
            <a:xfrm>
              <a:off x="1435" y="2411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kẻ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rgbClr val="FF0066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2000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1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170"/>
          <p:cNvGrpSpPr>
            <a:grpSpLocks/>
          </p:cNvGrpSpPr>
          <p:nvPr/>
        </p:nvGrpSpPr>
        <p:grpSpPr bwMode="auto">
          <a:xfrm>
            <a:off x="3357563" y="4083050"/>
            <a:ext cx="2209800" cy="396875"/>
            <a:chOff x="1442" y="2730"/>
            <a:chExt cx="1392" cy="250"/>
          </a:xfrm>
        </p:grpSpPr>
        <p:sp>
          <p:nvSpPr>
            <p:cNvPr id="83" name="Text Box 160"/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3</a:t>
              </a:r>
            </a:p>
          </p:txBody>
        </p:sp>
        <p:sp>
          <p:nvSpPr>
            <p:cNvPr id="84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169"/>
          <p:cNvGrpSpPr>
            <a:grpSpLocks/>
          </p:cNvGrpSpPr>
          <p:nvPr/>
        </p:nvGrpSpPr>
        <p:grpSpPr bwMode="auto">
          <a:xfrm>
            <a:off x="3346450" y="5146675"/>
            <a:ext cx="2209800" cy="396875"/>
            <a:chOff x="1294" y="2783"/>
            <a:chExt cx="1392" cy="250"/>
          </a:xfrm>
        </p:grpSpPr>
        <p:sp>
          <p:nvSpPr>
            <p:cNvPr id="86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66"/>
                  </a:solidFill>
                  <a:latin typeface="Times New Roman" panose="02020603050405020304" pitchFamily="18" charset="0"/>
                </a:rPr>
                <a:t>Đường kẻ ngang 1</a:t>
              </a:r>
            </a:p>
          </p:txBody>
        </p:sp>
        <p:sp>
          <p:nvSpPr>
            <p:cNvPr id="87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2740729"/>
      </p:ext>
    </p:extLst>
  </p:cSld>
  <p:clrMapOvr>
    <a:masterClrMapping/>
  </p:clrMapOvr>
  <p:transition spd="slow" advTm="57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2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1"/>
                            </p:stCondLst>
                            <p:childTnLst>
                              <p:par>
                                <p:cTn id="32" presetID="16" presetClass="entr" presetSubtype="2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1"/>
                            </p:stCondLst>
                            <p:childTnLst>
                              <p:par>
                                <p:cTn id="3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1"/>
                            </p:stCondLst>
                            <p:childTnLst>
                              <p:par>
                                <p:cTn id="4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1"/>
                            </p:stCondLst>
                            <p:childTnLst>
                              <p:par>
                                <p:cTn id="4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1"/>
                            </p:stCondLst>
                            <p:childTnLst>
                              <p:par>
                                <p:cTn id="4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101013" y="6742113"/>
            <a:ext cx="431800" cy="32385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25" name="Picture 21" descr="chi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43600"/>
            <a:ext cx="9525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oli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2724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oli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27241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5" descr="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2511425"/>
            <a:ext cx="18002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t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952750"/>
            <a:ext cx="13430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524125"/>
            <a:ext cx="1771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2552700"/>
            <a:ext cx="581025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638425"/>
            <a:ext cx="857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95775"/>
            <a:ext cx="885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t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876675"/>
            <a:ext cx="714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4267200" y="30480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00500" y="4191000"/>
            <a:ext cx="152400" cy="152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87" name="Rectangle 448"/>
          <p:cNvSpPr>
            <a:spLocks noChangeArrowheads="1"/>
          </p:cNvSpPr>
          <p:nvPr/>
        </p:nvSpPr>
        <p:spPr bwMode="auto">
          <a:xfrm>
            <a:off x="1692275" y="66675"/>
            <a:ext cx="60674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Verdana" pitchFamily="34" charset="0"/>
              </a:rPr>
              <a:t>Thứ tư ngày 22 tháng 4 năm 2020</a:t>
            </a:r>
            <a:endParaRPr lang="en-US" altLang="en-US" sz="3200" smtClean="0">
              <a:solidFill>
                <a:prstClr val="black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3088" name="Rectangle 450"/>
          <p:cNvSpPr>
            <a:spLocks noChangeArrowheads="1"/>
          </p:cNvSpPr>
          <p:nvPr/>
        </p:nvSpPr>
        <p:spPr bwMode="auto">
          <a:xfrm>
            <a:off x="3581400" y="533400"/>
            <a:ext cx="17287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Verdana" pitchFamily="34" charset="0"/>
              </a:rPr>
              <a:t>Tập viết</a:t>
            </a:r>
            <a:endParaRPr lang="en-US" altLang="en-US" sz="3200" smtClean="0">
              <a:solidFill>
                <a:prstClr val="black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3089" name="Rectangle 556"/>
          <p:cNvSpPr>
            <a:spLocks noChangeArrowheads="1"/>
          </p:cNvSpPr>
          <p:nvPr/>
        </p:nvSpPr>
        <p:spPr bwMode="auto">
          <a:xfrm>
            <a:off x="2847975" y="1027113"/>
            <a:ext cx="30956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Verdana" pitchFamily="34" charset="0"/>
              </a:rPr>
              <a:t>Chữ hoa T</a:t>
            </a:r>
            <a:endParaRPr lang="en-US" altLang="en-US" sz="3600" smtClean="0">
              <a:solidFill>
                <a:srgbClr val="000000"/>
              </a:solidFill>
              <a:latin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9"/>
          <p:cNvSpPr txBox="1">
            <a:spLocks noChangeArrowheads="1"/>
          </p:cNvSpPr>
          <p:nvPr/>
        </p:nvSpPr>
        <p:spPr bwMode="auto">
          <a:xfrm>
            <a:off x="168275" y="209811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2.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Hướng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dẫn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viết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cụm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từ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ứng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dụng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  <p:graphicFrame>
        <p:nvGraphicFramePr>
          <p:cNvPr id="30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828133"/>
              </p:ext>
            </p:extLst>
          </p:nvPr>
        </p:nvGraphicFramePr>
        <p:xfrm>
          <a:off x="2453014" y="1514345"/>
          <a:ext cx="4648200" cy="1463360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94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1" name="Rectangle 104"/>
          <p:cNvSpPr>
            <a:spLocks noChangeArrowheads="1"/>
          </p:cNvSpPr>
          <p:nvPr/>
        </p:nvSpPr>
        <p:spPr bwMode="auto">
          <a:xfrm>
            <a:off x="2453014" y="1859408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Thẳng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như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ruột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ngựa</a:t>
            </a:r>
            <a:endParaRPr lang="en-US" altLang="vi-VN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32" name="AutoShape 96"/>
          <p:cNvSpPr>
            <a:spLocks noChangeArrowheads="1"/>
          </p:cNvSpPr>
          <p:nvPr/>
        </p:nvSpPr>
        <p:spPr bwMode="auto">
          <a:xfrm>
            <a:off x="1310014" y="2628204"/>
            <a:ext cx="6934200" cy="129540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cụm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33400" y="4375911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Cụm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từ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thẳng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như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ruột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ngựa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tả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có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sao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nói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vậy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không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chút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kiêng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66"/>
                </a:solidFill>
                <a:latin typeface="HP001 4 hàng" panose="020B0603050302020204" pitchFamily="34" charset="0"/>
              </a:rPr>
              <a:t>nể</a:t>
            </a:r>
            <a:r>
              <a:rPr lang="en-US" altLang="en-US" sz="2800" b="1" dirty="0" smtClean="0">
                <a:solidFill>
                  <a:srgbClr val="FF0066"/>
                </a:solidFill>
                <a:latin typeface="HP001 4 hàng" panose="020B0603050302020204" pitchFamily="34" charset="0"/>
              </a:rPr>
              <a:t>. </a:t>
            </a:r>
            <a:endParaRPr lang="en-US" altLang="en-US" sz="2800" b="1" dirty="0">
              <a:solidFill>
                <a:srgbClr val="FF0066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56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2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oup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05370"/>
              </p:ext>
            </p:extLst>
          </p:nvPr>
        </p:nvGraphicFramePr>
        <p:xfrm>
          <a:off x="2120900" y="925426"/>
          <a:ext cx="4648200" cy="1463672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341" name="Rectangle 104"/>
          <p:cNvSpPr>
            <a:spLocks noChangeArrowheads="1"/>
          </p:cNvSpPr>
          <p:nvPr/>
        </p:nvSpPr>
        <p:spPr bwMode="auto">
          <a:xfrm>
            <a:off x="2120900" y="1295400"/>
            <a:ext cx="4448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Thẳng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như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ruột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ngựa</a:t>
            </a:r>
            <a:endParaRPr lang="en-US" altLang="vi-VN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13" name="Text Box 69"/>
          <p:cNvSpPr txBox="1">
            <a:spLocks noChangeArrowheads="1"/>
          </p:cNvSpPr>
          <p:nvPr/>
        </p:nvSpPr>
        <p:spPr bwMode="auto">
          <a:xfrm>
            <a:off x="685800" y="2543319"/>
            <a:ext cx="7696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Quan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sát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và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cho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biết</a:t>
            </a:r>
            <a:r>
              <a:rPr lang="en-US" altLang="vi-VN" b="1" dirty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độ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cao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của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các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con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chữ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trong</a:t>
            </a:r>
            <a:r>
              <a:rPr lang="en-US" altLang="vi-VN" b="1" dirty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cụm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từ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trên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như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thế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nào</a:t>
            </a:r>
            <a:r>
              <a:rPr lang="en-US" altLang="vi-VN" b="1" dirty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?</a:t>
            </a:r>
            <a:r>
              <a:rPr lang="en-US" altLang="vi-VN" b="1" dirty="0" smtClean="0">
                <a:solidFill>
                  <a:schemeClr val="bg2">
                    <a:lumMod val="10000"/>
                  </a:schemeClr>
                </a:solidFill>
                <a:latin typeface="HP001 4H" panose="020B0603050302020204" pitchFamily="34" charset="0"/>
              </a:rPr>
              <a:t> </a:t>
            </a:r>
            <a:endParaRPr lang="en-US" altLang="vi-VN" b="1" dirty="0">
              <a:solidFill>
                <a:schemeClr val="bg2">
                  <a:lumMod val="10000"/>
                </a:schemeClr>
              </a:solidFill>
              <a:latin typeface="HP001 4H" panose="020B0603050302020204" pitchFamily="34" charset="0"/>
            </a:endParaRP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1347787" y="4267200"/>
            <a:ext cx="7391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- Con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chữ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T, h, g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cao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2 li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rưỡi</a:t>
            </a:r>
            <a:endParaRPr lang="en-US" altLang="vi-VN" b="1" dirty="0" smtClean="0">
              <a:solidFill>
                <a:srgbClr val="FF0066"/>
              </a:solidFill>
              <a:latin typeface="HP001 4H" panose="020B06030503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Các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chữ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a, ă, n, u, ư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cao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1 li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Con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chữ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t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cao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 1 li </a:t>
            </a:r>
            <a:r>
              <a:rPr lang="en-US" altLang="vi-VN" b="1" dirty="0" err="1" smtClean="0">
                <a:solidFill>
                  <a:srgbClr val="FF0066"/>
                </a:solidFill>
                <a:latin typeface="HP001 4H" panose="020B0603050302020204" pitchFamily="34" charset="0"/>
              </a:rPr>
              <a:t>rưỡi</a:t>
            </a:r>
            <a:r>
              <a:rPr lang="en-US" altLang="vi-VN" b="1" dirty="0" smtClean="0">
                <a:solidFill>
                  <a:srgbClr val="FF0066"/>
                </a:solidFill>
                <a:latin typeface="HP001 4H" panose="020B0603050302020204" pitchFamily="34" charset="0"/>
              </a:rPr>
              <a:t>.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48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xit" presetSubtype="0" fill="hold" grpId="1" nodeType="click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1" grpId="0"/>
      <p:bldP spid="13" grpId="0"/>
      <p:bldP spid="13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9"/>
          <p:cNvSpPr txBox="1">
            <a:spLocks noChangeArrowheads="1"/>
          </p:cNvSpPr>
          <p:nvPr/>
        </p:nvSpPr>
        <p:spPr bwMode="auto">
          <a:xfrm>
            <a:off x="381000" y="6858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2.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Hướng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dẫn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viết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cụm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từ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ứng</a:t>
            </a:r>
            <a:r>
              <a:rPr lang="en-US" altLang="vi-VN" b="1" dirty="0">
                <a:solidFill>
                  <a:srgbClr val="FF0066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  <a:latin typeface="HP001 4H" panose="020B0603050302020204" pitchFamily="34" charset="0"/>
              </a:rPr>
              <a:t>dụng</a:t>
            </a:r>
            <a:endParaRPr lang="en-US" altLang="vi-VN" b="1" dirty="0">
              <a:solidFill>
                <a:srgbClr val="FF0066"/>
              </a:solidFill>
              <a:latin typeface="HP001 4H" panose="020B0603050302020204" pitchFamily="34" charset="0"/>
            </a:endParaRPr>
          </a:p>
        </p:txBody>
      </p:sp>
      <p:graphicFrame>
        <p:nvGraphicFramePr>
          <p:cNvPr id="30" name="Group 87"/>
          <p:cNvGraphicFramePr>
            <a:graphicFrameLocks noGrp="1"/>
          </p:cNvGraphicFramePr>
          <p:nvPr/>
        </p:nvGraphicFramePr>
        <p:xfrm>
          <a:off x="2641600" y="2667000"/>
          <a:ext cx="4648200" cy="1463672"/>
        </p:xfrm>
        <a:graphic>
          <a:graphicData uri="http://schemas.openxmlformats.org/drawingml/2006/table">
            <a:tbl>
              <a:tblPr/>
              <a:tblGrid>
                <a:gridCol w="661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19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341" name="Rectangle 104"/>
          <p:cNvSpPr>
            <a:spLocks noChangeArrowheads="1"/>
          </p:cNvSpPr>
          <p:nvPr/>
        </p:nvSpPr>
        <p:spPr bwMode="auto">
          <a:xfrm>
            <a:off x="2574925" y="3032125"/>
            <a:ext cx="4248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Thẳng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như</a:t>
            </a:r>
            <a:r>
              <a:rPr lang="en-US" altLang="vi-VN" b="1" dirty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 smtClean="0">
                <a:solidFill>
                  <a:schemeClr val="bg1"/>
                </a:solidFill>
                <a:latin typeface="HP001 4H" panose="020B0603050302020204" pitchFamily="34" charset="0"/>
              </a:rPr>
              <a:t>ruột</a:t>
            </a:r>
            <a:r>
              <a:rPr lang="en-US" altLang="vi-VN" b="1" dirty="0" smtClean="0">
                <a:solidFill>
                  <a:schemeClr val="bg1"/>
                </a:solidFill>
                <a:latin typeface="HP001 4H" panose="020B0603050302020204" pitchFamily="34" charset="0"/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  <a:latin typeface="HP001 4H" panose="020B0603050302020204" pitchFamily="34" charset="0"/>
              </a:rPr>
              <a:t>ngựa</a:t>
            </a:r>
            <a:endParaRPr lang="en-US" altLang="vi-VN" dirty="0">
              <a:solidFill>
                <a:schemeClr val="bg1"/>
              </a:solidFill>
              <a:latin typeface="HP001 4H" panose="020B0603050302020204" pitchFamily="34" charset="0"/>
            </a:endParaRPr>
          </a:p>
        </p:txBody>
      </p:sp>
      <p:sp>
        <p:nvSpPr>
          <p:cNvPr id="11" name="Text Box 1737"/>
          <p:cNvSpPr txBox="1">
            <a:spLocks noChangeArrowheads="1"/>
          </p:cNvSpPr>
          <p:nvPr/>
        </p:nvSpPr>
        <p:spPr bwMode="auto">
          <a:xfrm>
            <a:off x="381000" y="4267200"/>
            <a:ext cx="7924800" cy="107791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Cụm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từ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3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thanh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ă,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nặng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đặt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dưới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ô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ư.</a:t>
            </a:r>
          </a:p>
        </p:txBody>
      </p:sp>
      <p:sp>
        <p:nvSpPr>
          <p:cNvPr id="12" name="Text Box 1736"/>
          <p:cNvSpPr txBox="1">
            <a:spLocks noChangeArrowheads="1"/>
          </p:cNvSpPr>
          <p:nvPr/>
        </p:nvSpPr>
        <p:spPr bwMode="auto">
          <a:xfrm>
            <a:off x="609600" y="5355845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latin typeface="HP001 4 hàng" panose="020B0603050302020204" pitchFamily="34" charset="0"/>
              </a:rPr>
              <a:t>Cụm từ có mấy dấu thanh, được đặt ở những vị trí nào?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00400" y="34290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0" y="34316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34290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9903667"/>
      </p:ext>
    </p:extLst>
  </p:cSld>
  <p:clrMapOvr>
    <a:masterClrMapping/>
  </p:clrMapOvr>
  <p:transition spd="slow" advTm="43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7|11.1|4.4|6|3.3|1.5|1|5.1|2.8|3.9|2.3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9|1.7|9.6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5.9|21.8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7|12.3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1.5|2.7|2.5|1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2|1.5|1.6|1.7|1.4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5454</TotalTime>
  <Words>552</Words>
  <Application>Microsoft Office PowerPoint</Application>
  <PresentationFormat>On-screen Show (4:3)</PresentationFormat>
  <Paragraphs>91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Wingdings</vt:lpstr>
      <vt:lpstr>Calibri</vt:lpstr>
      <vt:lpstr>HP001 4H</vt:lpstr>
      <vt:lpstr>Arial Black</vt:lpstr>
      <vt:lpstr>Verdana</vt:lpstr>
      <vt:lpstr>VNI-Times</vt:lpstr>
      <vt:lpstr>Comic Sans MS</vt:lpstr>
      <vt:lpstr>Times New Roman</vt:lpstr>
      <vt:lpstr>HP001 4 hàng</vt:lpstr>
      <vt:lpstr>Chủ đề của Office</vt:lpstr>
      <vt:lpstr>1_Chủ đề của Office</vt:lpstr>
      <vt:lpstr>Office Theme</vt:lpstr>
      <vt:lpstr>1_Clouds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Thang Binh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TBComputer</dc:creator>
  <cp:lastModifiedBy>Nguyen </cp:lastModifiedBy>
  <cp:revision>314</cp:revision>
  <dcterms:created xsi:type="dcterms:W3CDTF">2008-10-27T13:46:20Z</dcterms:created>
  <dcterms:modified xsi:type="dcterms:W3CDTF">2020-04-21T07:44:22Z</dcterms:modified>
</cp:coreProperties>
</file>