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89" r:id="rId3"/>
    <p:sldId id="258" r:id="rId4"/>
    <p:sldId id="278" r:id="rId5"/>
    <p:sldId id="259" r:id="rId6"/>
    <p:sldId id="273" r:id="rId7"/>
    <p:sldId id="271" r:id="rId8"/>
    <p:sldId id="266" r:id="rId9"/>
    <p:sldId id="261" r:id="rId10"/>
    <p:sldId id="263" r:id="rId11"/>
    <p:sldId id="272" r:id="rId12"/>
    <p:sldId id="267" r:id="rId13"/>
    <p:sldId id="280" r:id="rId14"/>
    <p:sldId id="283" r:id="rId15"/>
    <p:sldId id="287" r:id="rId16"/>
    <p:sldId id="288" r:id="rId17"/>
    <p:sldId id="290" r:id="rId18"/>
    <p:sldId id="270"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E7006"/>
    <a:srgbClr val="33CCCC"/>
    <a:srgbClr val="3333FF"/>
    <a:srgbClr val="319729"/>
    <a:srgbClr val="EE327A"/>
    <a:srgbClr val="37C362"/>
    <a:srgbClr val="F6820E"/>
    <a:srgbClr val="EF03C2"/>
    <a:srgbClr val="F40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CA59E-5053-49A4-BBC0-E1E76F89BB48}" type="datetimeFigureOut">
              <a:rPr lang="en-US" smtClean="0"/>
              <a:pPr/>
              <a:t>19/04/2020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0BADB-F744-44E7-BDA1-6D20696476DE}" type="slidenum">
              <a:rPr lang="en-US" smtClean="0"/>
              <a:pPr/>
              <a:t>‹#›</a:t>
            </a:fld>
            <a:endParaRPr lang="en-US"/>
          </a:p>
        </p:txBody>
      </p:sp>
    </p:spTree>
    <p:extLst>
      <p:ext uri="{BB962C8B-B14F-4D97-AF65-F5344CB8AC3E}">
        <p14:creationId xmlns:p14="http://schemas.microsoft.com/office/powerpoint/2010/main" val="401803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60BADB-F744-44E7-BDA1-6D20696476D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46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07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9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19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54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578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352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56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655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57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11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6D925-ED25-4B8A-A437-59B4CD0EA768}" type="datetimeFigureOut">
              <a:rPr lang="en-US" smtClean="0">
                <a:solidFill>
                  <a:prstClr val="black">
                    <a:tint val="75000"/>
                  </a:prstClr>
                </a:solidFill>
              </a:rPr>
              <a:pPr/>
              <a:t>19/04/2020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1330A-6E07-43D5-90A5-207AB67432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148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696200" cy="618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1"/>
          <p:cNvSpPr txBox="1">
            <a:spLocks noChangeArrowheads="1"/>
          </p:cNvSpPr>
          <p:nvPr/>
        </p:nvSpPr>
        <p:spPr bwMode="auto">
          <a:xfrm>
            <a:off x="4167188" y="2438400"/>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ctr" eaLnBrk="0" fontAlgn="base" hangingPunct="0">
              <a:spcBef>
                <a:spcPct val="50000"/>
              </a:spcBef>
              <a:spcAft>
                <a:spcPct val="0"/>
              </a:spcAft>
            </a:pPr>
            <a:r>
              <a:rPr lang="en-US" sz="3200" b="1" smtClean="0">
                <a:solidFill>
                  <a:srgbClr val="000000"/>
                </a:solidFill>
                <a:latin typeface="Times New Roman" pitchFamily="18" charset="0"/>
              </a:rPr>
              <a:t>MUÔNG THÚ</a:t>
            </a:r>
          </a:p>
        </p:txBody>
      </p:sp>
      <p:sp>
        <p:nvSpPr>
          <p:cNvPr id="2" name="TextBox 1"/>
          <p:cNvSpPr txBox="1"/>
          <p:nvPr/>
        </p:nvSpPr>
        <p:spPr>
          <a:xfrm>
            <a:off x="5653088" y="533400"/>
            <a:ext cx="2253822" cy="646331"/>
          </a:xfrm>
          <a:prstGeom prst="rect">
            <a:avLst/>
          </a:prstGeom>
          <a:noFill/>
        </p:spPr>
        <p:txBody>
          <a:bodyPr wrap="none" rtlCol="0">
            <a:spAutoFit/>
          </a:bodyPr>
          <a:lstStyle/>
          <a:p>
            <a:r>
              <a:rPr lang="en-US" sz="3600" b="1" smtClean="0">
                <a:latin typeface="Time news roman"/>
              </a:rPr>
              <a:t>TẬP ĐỌC</a:t>
            </a:r>
            <a:endParaRPr lang="en-US" sz="3600" b="1">
              <a:latin typeface="Time news roman"/>
            </a:endParaRPr>
          </a:p>
        </p:txBody>
      </p:sp>
    </p:spTree>
    <p:extLst>
      <p:ext uri="{BB962C8B-B14F-4D97-AF65-F5344CB8AC3E}">
        <p14:creationId xmlns:p14="http://schemas.microsoft.com/office/powerpoint/2010/main" val="170527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7"/>
            <a:ext cx="9139316" cy="68615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66" y="1066800"/>
            <a:ext cx="4090034" cy="2895600"/>
          </a:xfrm>
          <a:prstGeom prst="rect">
            <a:avLst/>
          </a:prstGeom>
        </p:spPr>
      </p:pic>
      <p:pic>
        <p:nvPicPr>
          <p:cNvPr id="7170" name="Picture 2" descr="Tuyển tập hình ảnh con khỉ cực đẹp, dễ thương nhất - Zicxa hình ả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066800"/>
            <a:ext cx="4114801"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6"/>
          <p:cNvSpPr txBox="1">
            <a:spLocks noGrp="1"/>
          </p:cNvSpPr>
          <p:nvPr>
            <p:ph type="title"/>
          </p:nvPr>
        </p:nvSpPr>
        <p:spPr>
          <a:xfrm>
            <a:off x="307975" y="3931623"/>
            <a:ext cx="4111625" cy="1692771"/>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Khỉ</a:t>
            </a:r>
            <a:br>
              <a:rPr lang="en-US" sz="4000" b="1" dirty="0" smtClean="0">
                <a:solidFill>
                  <a:srgbClr val="FF0000"/>
                </a:solidFill>
                <a:latin typeface="Times New Roman" pitchFamily="18" charset="0"/>
                <a:cs typeface="Times New Roman" pitchFamily="18" charset="0"/>
              </a:rPr>
            </a:br>
            <a:r>
              <a:rPr lang="en-US" sz="3200" dirty="0" smtClean="0">
                <a:solidFill>
                  <a:srgbClr val="002060"/>
                </a:solidFill>
                <a:latin typeface="Times New Roman" pitchFamily="18" charset="0"/>
                <a:cs typeface="Times New Roman" pitchFamily="18" charset="0"/>
              </a:rPr>
              <a:t>Loài vật </a:t>
            </a:r>
            <a:r>
              <a:rPr lang="en-US" sz="3200" dirty="0">
                <a:solidFill>
                  <a:srgbClr val="002060"/>
                </a:solidFill>
                <a:latin typeface="Times New Roman" pitchFamily="18" charset="0"/>
                <a:cs typeface="Times New Roman" pitchFamily="18" charset="0"/>
              </a:rPr>
              <a:t>thông </a:t>
            </a:r>
            <a:r>
              <a:rPr lang="en-US" sz="3200" dirty="0" smtClean="0">
                <a:solidFill>
                  <a:srgbClr val="002060"/>
                </a:solidFill>
                <a:latin typeface="Times New Roman" pitchFamily="18" charset="0"/>
                <a:cs typeface="Times New Roman" pitchFamily="18" charset="0"/>
              </a:rPr>
              <a:t>minh, nhanh nhẹn, khéo léo.</a:t>
            </a:r>
          </a:p>
        </p:txBody>
      </p:sp>
      <p:sp>
        <p:nvSpPr>
          <p:cNvPr id="6" name="Title 6"/>
          <p:cNvSpPr txBox="1">
            <a:spLocks/>
          </p:cNvSpPr>
          <p:nvPr/>
        </p:nvSpPr>
        <p:spPr>
          <a:xfrm>
            <a:off x="4749166" y="3962400"/>
            <a:ext cx="4090034" cy="169277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Times New Roman" pitchFamily="18" charset="0"/>
                <a:cs typeface="Times New Roman" pitchFamily="18" charset="0"/>
              </a:rPr>
              <a:t>Cá Sấu</a:t>
            </a:r>
          </a:p>
          <a:p>
            <a:r>
              <a:rPr lang="en-US" sz="3200" dirty="0">
                <a:solidFill>
                  <a:srgbClr val="002060"/>
                </a:solidFill>
                <a:latin typeface="Times New Roman" pitchFamily="18" charset="0"/>
                <a:cs typeface="Times New Roman" pitchFamily="18" charset="0"/>
              </a:rPr>
              <a:t>Loài vật </a:t>
            </a:r>
            <a:r>
              <a:rPr lang="en-US" sz="3200" dirty="0" smtClean="0">
                <a:solidFill>
                  <a:srgbClr val="002060"/>
                </a:solidFill>
                <a:latin typeface="Times New Roman" pitchFamily="18" charset="0"/>
                <a:cs typeface="Times New Roman" pitchFamily="18" charset="0"/>
              </a:rPr>
              <a:t>to khỏe</a:t>
            </a:r>
          </a:p>
          <a:p>
            <a:r>
              <a:rPr lang="en-US" sz="3200" dirty="0" smtClean="0">
                <a:solidFill>
                  <a:srgbClr val="002060"/>
                </a:solidFill>
                <a:latin typeface="Times New Roman" pitchFamily="18" charset="0"/>
                <a:cs typeface="Times New Roman" pitchFamily="18" charset="0"/>
              </a:rPr>
              <a:t>hung dữ.</a:t>
            </a:r>
            <a:endParaRPr lang="en-US" sz="3200" b="1" dirty="0" smtClean="0">
              <a:solidFill>
                <a:srgbClr val="FF0000"/>
              </a:solidFill>
              <a:latin typeface="Times New Roman" pitchFamily="18" charset="0"/>
              <a:cs typeface="Times New Roman" pitchFamily="18" charset="0"/>
            </a:endParaRPr>
          </a:p>
        </p:txBody>
      </p:sp>
      <p:sp>
        <p:nvSpPr>
          <p:cNvPr id="2" name="AutoShape 2" descr="American Alligator at Lake Woodruff - Flickr - Andrea Westmorelan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American Alligator at Lake Woodruff - Flickr - Andrea Westmoreland.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merican Alligator at Lake Woodruff - Flickr - Andrea Westmoreland.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139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63288" y="685800"/>
            <a:ext cx="8271112" cy="1130691"/>
          </a:xfrm>
          <a:prstGeom prst="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sz="3600" dirty="0" smtClean="0">
                <a:solidFill>
                  <a:schemeClr val="tx1"/>
                </a:solidFill>
                <a:latin typeface="Time news roman"/>
              </a:rPr>
              <a:t>1. Khỉ đối xử với Cá Sấu như thế nào?</a:t>
            </a:r>
            <a:endParaRPr lang="en-US" sz="3600" dirty="0">
              <a:solidFill>
                <a:schemeClr val="tx1"/>
              </a:solidFill>
              <a:latin typeface="Time news roman"/>
            </a:endParaRPr>
          </a:p>
        </p:txBody>
      </p:sp>
      <p:sp>
        <p:nvSpPr>
          <p:cNvPr id="4" name="TextBox 3"/>
          <p:cNvSpPr txBox="1"/>
          <p:nvPr/>
        </p:nvSpPr>
        <p:spPr>
          <a:xfrm>
            <a:off x="731577" y="2286000"/>
            <a:ext cx="7831256" cy="1754326"/>
          </a:xfrm>
          <a:prstGeom prst="rect">
            <a:avLst/>
          </a:prstGeom>
          <a:noFill/>
        </p:spPr>
        <p:txBody>
          <a:bodyPr wrap="square" rtlCol="0">
            <a:spAutoFit/>
          </a:bodyPr>
          <a:lstStyle/>
          <a:p>
            <a:pPr marL="457200" lvl="0" indent="-457200">
              <a:buFont typeface="Wingdings" pitchFamily="2" charset="2"/>
              <a:buChar char="Ø"/>
            </a:pPr>
            <a:r>
              <a:rPr lang="en-US" sz="3600">
                <a:solidFill>
                  <a:srgbClr val="0000CC"/>
                </a:solidFill>
                <a:latin typeface="Times New Roman" pitchFamily="18" charset="0"/>
                <a:cs typeface="Times New Roman" pitchFamily="18" charset="0"/>
              </a:rPr>
              <a:t>Thấy Cá Sấu khóc vì không có bạn, Khỉ mời Cá Sấu kết bạn. Từ đó, ngày nào Khỉ cũng hái quả cho Cá Sấu ăn.</a:t>
            </a:r>
            <a:endParaRPr lang="en-US" sz="36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233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6"/>
          <p:cNvSpPr txBox="1">
            <a:spLocks/>
          </p:cNvSpPr>
          <p:nvPr/>
        </p:nvSpPr>
        <p:spPr>
          <a:xfrm>
            <a:off x="381000" y="533400"/>
            <a:ext cx="6858000" cy="67710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latin typeface="Times New Roman" pitchFamily="18" charset="0"/>
                <a:cs typeface="Times New Roman" pitchFamily="18" charset="0"/>
              </a:rPr>
              <a:t>2. Cá Sấu định lừa Khỉ thế nào?</a:t>
            </a:r>
          </a:p>
        </p:txBody>
      </p:sp>
      <p:sp>
        <p:nvSpPr>
          <p:cNvPr id="3" name="TextBox 2"/>
          <p:cNvSpPr txBox="1"/>
          <p:nvPr/>
        </p:nvSpPr>
        <p:spPr>
          <a:xfrm>
            <a:off x="0" y="1492155"/>
            <a:ext cx="8610600" cy="2308324"/>
          </a:xfrm>
          <a:prstGeom prst="rect">
            <a:avLst/>
          </a:prstGeom>
          <a:noFill/>
        </p:spPr>
        <p:txBody>
          <a:bodyPr wrap="square" rtlCol="0">
            <a:spAutoFit/>
          </a:bodyPr>
          <a:lstStyle/>
          <a:p>
            <a:pPr marL="571500" lvl="0" indent="-571500">
              <a:buFont typeface="Wingdings" pitchFamily="2" charset="2"/>
              <a:buChar char="Ø"/>
            </a:pPr>
            <a:r>
              <a:rPr lang="en-US" sz="3600">
                <a:solidFill>
                  <a:srgbClr val="0000CC"/>
                </a:solidFill>
                <a:latin typeface="Times New Roman" pitchFamily="18" charset="0"/>
                <a:cs typeface="Times New Roman" pitchFamily="18" charset="0"/>
              </a:rPr>
              <a:t>Cá Sấu giả vờ mời Khỉ đến chơi nhà mình. Khỉ nhận lời, ngồi lên lưng nó. Đi đã xa bờ, Cá Sấu nói nó cần quả tim của Khỉ để dâng cho vua Cá Sấu ăn.</a:t>
            </a:r>
            <a:endParaRPr lang="en-US" sz="36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472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32"/>
            <a:ext cx="9144000" cy="6827468"/>
          </a:xfrm>
          <a:prstGeom prst="rect">
            <a:avLst/>
          </a:prstGeom>
        </p:spPr>
      </p:pic>
      <p:sp>
        <p:nvSpPr>
          <p:cNvPr id="2" name="Title 1"/>
          <p:cNvSpPr>
            <a:spLocks noGrp="1"/>
          </p:cNvSpPr>
          <p:nvPr>
            <p:ph type="ctrTitle"/>
          </p:nvPr>
        </p:nvSpPr>
        <p:spPr>
          <a:xfrm>
            <a:off x="21609" y="381000"/>
            <a:ext cx="8382000" cy="1069975"/>
          </a:xfrm>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smtClean="0">
                <a:solidFill>
                  <a:schemeClr val="tx1"/>
                </a:solidFill>
                <a:latin typeface="Time news roman"/>
              </a:rPr>
              <a:t>3. Khỉ nghĩ ra mẹo gì để thoát nạn ?</a:t>
            </a:r>
            <a:endParaRPr lang="en-US" sz="3600" dirty="0">
              <a:solidFill>
                <a:schemeClr val="tx1"/>
              </a:solidFill>
              <a:latin typeface="Time news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5410200"/>
            <a:ext cx="3505200" cy="1447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5410200"/>
            <a:ext cx="3657600" cy="1447800"/>
          </a:xfrm>
          <a:prstGeom prst="rect">
            <a:avLst/>
          </a:prstGeom>
        </p:spPr>
      </p:pic>
      <p:sp>
        <p:nvSpPr>
          <p:cNvPr id="3" name="TextBox 2"/>
          <p:cNvSpPr txBox="1"/>
          <p:nvPr/>
        </p:nvSpPr>
        <p:spPr>
          <a:xfrm>
            <a:off x="38100" y="1752600"/>
            <a:ext cx="8877300" cy="1815882"/>
          </a:xfrm>
          <a:prstGeom prst="rect">
            <a:avLst/>
          </a:prstGeom>
          <a:noFill/>
        </p:spPr>
        <p:txBody>
          <a:bodyPr wrap="square" rtlCol="0">
            <a:spAutoFit/>
          </a:bodyPr>
          <a:lstStyle/>
          <a:p>
            <a:r>
              <a:rPr lang="en-US" sz="4000" smtClean="0">
                <a:solidFill>
                  <a:srgbClr val="0000CC"/>
                </a:solidFill>
                <a:latin typeface="Time news roman"/>
                <a:ea typeface="+mj-ea"/>
                <a:cs typeface="+mj-cs"/>
              </a:rPr>
              <a:t>    </a:t>
            </a:r>
            <a:r>
              <a:rPr lang="en-US" sz="3600" smtClean="0">
                <a:solidFill>
                  <a:srgbClr val="0000CC"/>
                </a:solidFill>
                <a:latin typeface="Time news roman"/>
                <a:ea typeface="+mj-ea"/>
                <a:cs typeface="+mj-cs"/>
              </a:rPr>
              <a:t>Khỉ </a:t>
            </a:r>
            <a:r>
              <a:rPr lang="en-US" sz="3600">
                <a:solidFill>
                  <a:srgbClr val="0000CC"/>
                </a:solidFill>
                <a:latin typeface="Time news roman"/>
                <a:ea typeface="+mj-ea"/>
                <a:cs typeface="+mj-cs"/>
              </a:rPr>
              <a:t>giả vờ sẵn sàng giúp Cá Sấu, bảo Cá Sấu đưa trở lại bờ, lấy quả tim đang để ở nhà.</a:t>
            </a:r>
            <a:endParaRPr lang="en-US" sz="3600"/>
          </a:p>
        </p:txBody>
      </p:sp>
    </p:spTree>
    <p:extLst>
      <p:ext uri="{BB962C8B-B14F-4D97-AF65-F5344CB8AC3E}">
        <p14:creationId xmlns:p14="http://schemas.microsoft.com/office/powerpoint/2010/main" val="2752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84162" y="1752600"/>
            <a:ext cx="7924800" cy="1470025"/>
          </a:xfrm>
        </p:spPr>
        <p:style>
          <a:lnRef idx="1">
            <a:schemeClr val="accent5"/>
          </a:lnRef>
          <a:fillRef idx="2">
            <a:schemeClr val="accent5"/>
          </a:fillRef>
          <a:effectRef idx="1">
            <a:schemeClr val="accent5"/>
          </a:effectRef>
          <a:fontRef idx="minor">
            <a:schemeClr val="dk1"/>
          </a:fontRef>
        </p:style>
        <p:txBody>
          <a:bodyPr>
            <a:normAutofit/>
          </a:bodyPr>
          <a:lstStyle/>
          <a:p>
            <a:pPr marL="571500" indent="-571500" algn="just">
              <a:buFont typeface="Wingdings" pitchFamily="2" charset="2"/>
              <a:buChar char="Ø"/>
            </a:pPr>
            <a:r>
              <a:rPr lang="en-US" sz="4000" dirty="0" smtClean="0">
                <a:solidFill>
                  <a:srgbClr val="0000CC"/>
                </a:solidFill>
                <a:latin typeface="Time news roman"/>
              </a:rPr>
              <a:t>Cá Sấu tẽn tò, lủi mất vì bị lộ là kẻ giả dối, lừa lọc.</a:t>
            </a:r>
            <a:endParaRPr lang="en-US" sz="4000" dirty="0">
              <a:solidFill>
                <a:srgbClr val="0000CC"/>
              </a:solidFill>
              <a:latin typeface="Time news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4931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85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39839"/>
            <a:ext cx="9144000" cy="1371600"/>
          </a:xfrm>
          <a:blipFill>
            <a:blip r:embed="rId2"/>
            <a:tile tx="0" ty="0" sx="100000" sy="100000" flip="none" algn="tl"/>
          </a:blipFill>
        </p:spPr>
        <p:txBody>
          <a:bodyPr>
            <a:normAutofit/>
          </a:bodyPr>
          <a:lstStyle/>
          <a:p>
            <a:pPr algn="l"/>
            <a:r>
              <a:rPr lang="en-US" sz="3600" dirty="0">
                <a:latin typeface="Time news roman"/>
              </a:rPr>
              <a:t>5</a:t>
            </a:r>
            <a:r>
              <a:rPr lang="en-US" sz="3600" smtClean="0">
                <a:latin typeface="Time news roman"/>
              </a:rPr>
              <a:t>. </a:t>
            </a:r>
            <a:r>
              <a:rPr lang="en-US" sz="3600" dirty="0" smtClean="0">
                <a:latin typeface="Time news roman"/>
              </a:rPr>
              <a:t>Hãy tìm những từ nói lên tính nết của Khỉ và Cá Sấu ?</a:t>
            </a:r>
            <a:endParaRPr lang="en-US" sz="3600" dirty="0">
              <a:latin typeface="Time news roman"/>
            </a:endParaRPr>
          </a:p>
        </p:txBody>
      </p:sp>
      <p:pic>
        <p:nvPicPr>
          <p:cNvPr id="5" name="Picture 10" descr="Vì sao Khỉ Nâu lại cảm thấy khoái chí sau khi đọc bảng nội qu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124" y="3146524"/>
            <a:ext cx="1425476" cy="142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rtoon crocodile isolated on white background - Stock ..."/>
          <p:cNvPicPr/>
          <p:nvPr/>
        </p:nvPicPr>
        <p:blipFill>
          <a:blip r:embed="rId4">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a:off x="5257800" y="2819400"/>
            <a:ext cx="3352800" cy="2362200"/>
          </a:xfrm>
          <a:prstGeom prst="rect">
            <a:avLst/>
          </a:prstGeom>
          <a:noFill/>
          <a:ln>
            <a:noFill/>
          </a:ln>
        </p:spPr>
      </p:pic>
      <p:sp>
        <p:nvSpPr>
          <p:cNvPr id="3" name="Rectangle 2"/>
          <p:cNvSpPr/>
          <p:nvPr/>
        </p:nvSpPr>
        <p:spPr>
          <a:xfrm>
            <a:off x="381000" y="4724400"/>
            <a:ext cx="2895600" cy="17938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smtClean="0">
                <a:solidFill>
                  <a:srgbClr val="0000CC"/>
                </a:solidFill>
              </a:rPr>
              <a:t>Tốt bụng </a:t>
            </a:r>
          </a:p>
          <a:p>
            <a:pPr algn="ctr"/>
            <a:r>
              <a:rPr lang="en-US" sz="3400" dirty="0" smtClean="0">
                <a:solidFill>
                  <a:srgbClr val="0000CC"/>
                </a:solidFill>
              </a:rPr>
              <a:t>thật thà </a:t>
            </a:r>
          </a:p>
          <a:p>
            <a:pPr algn="ctr"/>
            <a:r>
              <a:rPr lang="en-US" sz="3400" dirty="0" smtClean="0">
                <a:solidFill>
                  <a:srgbClr val="0000CC"/>
                </a:solidFill>
              </a:rPr>
              <a:t>thông minh</a:t>
            </a:r>
            <a:endParaRPr lang="en-US" sz="3400" dirty="0">
              <a:solidFill>
                <a:srgbClr val="0000CC"/>
              </a:solidFill>
            </a:endParaRPr>
          </a:p>
        </p:txBody>
      </p:sp>
      <p:sp>
        <p:nvSpPr>
          <p:cNvPr id="7" name="Rectangle 6"/>
          <p:cNvSpPr/>
          <p:nvPr/>
        </p:nvSpPr>
        <p:spPr>
          <a:xfrm>
            <a:off x="5486400" y="4759325"/>
            <a:ext cx="2667000" cy="17938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400" dirty="0" smtClean="0">
                <a:solidFill>
                  <a:srgbClr val="0000CC"/>
                </a:solidFill>
              </a:rPr>
              <a:t>Giả dối </a:t>
            </a:r>
          </a:p>
          <a:p>
            <a:pPr algn="ctr"/>
            <a:r>
              <a:rPr lang="en-US" sz="3400" dirty="0" smtClean="0">
                <a:solidFill>
                  <a:srgbClr val="0000CC"/>
                </a:solidFill>
              </a:rPr>
              <a:t>xảo quyệt</a:t>
            </a:r>
          </a:p>
          <a:p>
            <a:pPr algn="ctr"/>
            <a:r>
              <a:rPr lang="en-US" sz="3400" dirty="0" smtClean="0">
                <a:solidFill>
                  <a:srgbClr val="0000CC"/>
                </a:solidFill>
              </a:rPr>
              <a:t> độc ác.</a:t>
            </a:r>
            <a:endParaRPr lang="en-US" sz="3400" dirty="0">
              <a:solidFill>
                <a:srgbClr val="0000CC"/>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22" y="0"/>
            <a:ext cx="2723177" cy="2057399"/>
          </a:xfrm>
          <a:prstGeom prst="rect">
            <a:avLst/>
          </a:prstGeom>
        </p:spPr>
      </p:pic>
    </p:spTree>
    <p:extLst>
      <p:ext uri="{BB962C8B-B14F-4D97-AF65-F5344CB8AC3E}">
        <p14:creationId xmlns:p14="http://schemas.microsoft.com/office/powerpoint/2010/main" val="27858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38200"/>
            <a:ext cx="5257800" cy="584775"/>
          </a:xfrm>
          <a:prstGeom prst="rect">
            <a:avLst/>
          </a:prstGeom>
          <a:noFill/>
        </p:spPr>
        <p:txBody>
          <a:bodyPr wrap="square" rtlCol="0">
            <a:spAutoFit/>
          </a:bodyPr>
          <a:lstStyle/>
          <a:p>
            <a:r>
              <a:rPr lang="en-US" sz="3200" b="1" u="sng" dirty="0" err="1" smtClean="0">
                <a:solidFill>
                  <a:srgbClr val="FF0000"/>
                </a:solidFill>
                <a:latin typeface="Times New Roman" pitchFamily="18" charset="0"/>
                <a:cs typeface="Times New Roman" pitchFamily="18" charset="0"/>
              </a:rPr>
              <a:t>Nội</a:t>
            </a:r>
            <a:r>
              <a:rPr lang="en-US" sz="3200" b="1" u="sng" dirty="0" smtClean="0">
                <a:solidFill>
                  <a:srgbClr val="FF0000"/>
                </a:solidFill>
                <a:latin typeface="Times New Roman" pitchFamily="18" charset="0"/>
                <a:cs typeface="Times New Roman" pitchFamily="18" charset="0"/>
              </a:rPr>
              <a:t> dung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endParaRPr lang="vi-VN" sz="3200" b="1" u="sng" dirty="0">
              <a:solidFill>
                <a:srgbClr val="FF0000"/>
              </a:solidFill>
              <a:latin typeface="Times New Roman" pitchFamily="18" charset="0"/>
              <a:cs typeface="Times New Roman" pitchFamily="18" charset="0"/>
            </a:endParaRPr>
          </a:p>
        </p:txBody>
      </p:sp>
      <p:sp>
        <p:nvSpPr>
          <p:cNvPr id="7" name="TextBox 6"/>
          <p:cNvSpPr txBox="1"/>
          <p:nvPr/>
        </p:nvSpPr>
        <p:spPr>
          <a:xfrm>
            <a:off x="609600" y="1752600"/>
            <a:ext cx="8153400"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Câu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chuyện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ca</a:t>
            </a:r>
            <a:r>
              <a:rPr lang="en-US" sz="3200" dirty="0" smtClean="0">
                <a:solidFill>
                  <a:schemeClr val="tx1"/>
                </a:solidFill>
                <a:latin typeface="Times New Roman" pitchFamily="18" charset="0"/>
                <a:cs typeface="Times New Roman" pitchFamily="18" charset="0"/>
              </a:rPr>
              <a:t> </a:t>
            </a:r>
            <a:r>
              <a:rPr lang="en-US" sz="3200" err="1" smtClean="0">
                <a:solidFill>
                  <a:schemeClr val="tx1"/>
                </a:solidFill>
                <a:latin typeface="Times New Roman" pitchFamily="18" charset="0"/>
                <a:cs typeface="Times New Roman" pitchFamily="18" charset="0"/>
              </a:rPr>
              <a:t>ngợi</a:t>
            </a:r>
            <a:r>
              <a:rPr lang="en-US" sz="3200" smtClean="0">
                <a:solidFill>
                  <a:schemeClr val="tx1"/>
                </a:solidFill>
                <a:latin typeface="Times New Roman" pitchFamily="18" charset="0"/>
                <a:cs typeface="Times New Roman" pitchFamily="18" charset="0"/>
              </a:rPr>
              <a:t> trí </a:t>
            </a:r>
            <a:r>
              <a:rPr lang="en-US" sz="3200" err="1" smtClean="0">
                <a:solidFill>
                  <a:schemeClr val="tx1"/>
                </a:solidFill>
                <a:latin typeface="Times New Roman" pitchFamily="18" charset="0"/>
                <a:cs typeface="Times New Roman" pitchFamily="18" charset="0"/>
              </a:rPr>
              <a:t>thông</a:t>
            </a:r>
            <a:r>
              <a:rPr lang="en-US" sz="3200" smtClean="0">
                <a:solidFill>
                  <a:schemeClr val="tx1"/>
                </a:solidFill>
                <a:latin typeface="Times New Roman" pitchFamily="18" charset="0"/>
                <a:cs typeface="Times New Roman" pitchFamily="18" charset="0"/>
              </a:rPr>
              <a:t> minh</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của Khỉ. Phê phán thói giả dối, lợi dụng người khác của Cá Sấu. </a:t>
            </a:r>
          </a:p>
          <a:p>
            <a:r>
              <a:rPr lang="en-US" sz="3200" smtClean="0">
                <a:solidFill>
                  <a:schemeClr val="tx1"/>
                </a:solidFill>
                <a:latin typeface="Times New Roman" pitchFamily="18" charset="0"/>
                <a:cs typeface="Times New Roman" pitchFamily="18" charset="0"/>
              </a:rPr>
              <a:t> - Đồng </a:t>
            </a:r>
            <a:r>
              <a:rPr lang="en-US" sz="3200" dirty="0" err="1" smtClean="0">
                <a:solidFill>
                  <a:schemeClr val="tx1"/>
                </a:solidFill>
                <a:latin typeface="Times New Roman" pitchFamily="18" charset="0"/>
                <a:cs typeface="Times New Roman" pitchFamily="18" charset="0"/>
              </a:rPr>
              <a:t>thời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khuyên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chúng</a:t>
            </a:r>
            <a:r>
              <a:rPr lang="en-US" sz="3200" dirty="0" smtClean="0">
                <a:solidFill>
                  <a:schemeClr val="tx1"/>
                </a:solidFill>
                <a:latin typeface="Times New Roman" pitchFamily="18" charset="0"/>
                <a:cs typeface="Times New Roman" pitchFamily="18" charset="0"/>
              </a:rPr>
              <a:t> ta </a:t>
            </a:r>
            <a:r>
              <a:rPr lang="en-US" sz="3200" err="1" smtClean="0">
                <a:solidFill>
                  <a:schemeClr val="tx1"/>
                </a:solidFill>
                <a:latin typeface="Times New Roman" pitchFamily="18" charset="0"/>
                <a:cs typeface="Times New Roman" pitchFamily="18" charset="0"/>
              </a:rPr>
              <a:t>phải</a:t>
            </a:r>
            <a:r>
              <a:rPr lang="en-US" sz="3200" smtClean="0">
                <a:solidFill>
                  <a:schemeClr val="tx1"/>
                </a:solidFill>
                <a:latin typeface="Times New Roman" pitchFamily="18" charset="0"/>
                <a:cs typeface="Times New Roman" pitchFamily="18" charset="0"/>
              </a:rPr>
              <a:t> chân thật với mọi người. Những người  giả dối thì không bao giờ có bạn. </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444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74713"/>
            <a:ext cx="66294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6" descr="dghb"/>
          <p:cNvPicPr>
            <a:picLocks noChangeAspect="1" noChangeArrowheads="1"/>
          </p:cNvPicPr>
          <p:nvPr/>
        </p:nvPicPr>
        <p:blipFill>
          <a:blip r:embed="rId3"/>
          <a:srcRect/>
          <a:stretch>
            <a:fillRect/>
          </a:stretch>
        </p:blipFill>
        <p:spPr bwMode="auto">
          <a:xfrm>
            <a:off x="6941604" y="4662487"/>
            <a:ext cx="2202395" cy="2195513"/>
          </a:xfrm>
          <a:prstGeom prst="rect">
            <a:avLst/>
          </a:prstGeom>
          <a:noFill/>
        </p:spPr>
      </p:pic>
      <p:pic>
        <p:nvPicPr>
          <p:cNvPr id="128010" name="Picture 10" descr="Copy of blumen-pflanzen042[1]"/>
          <p:cNvPicPr>
            <a:picLocks noChangeAspect="1" noChangeArrowheads="1" noCrop="1"/>
          </p:cNvPicPr>
          <p:nvPr/>
        </p:nvPicPr>
        <p:blipFill>
          <a:blip r:embed="rId4"/>
          <a:srcRect/>
          <a:stretch>
            <a:fillRect/>
          </a:stretch>
        </p:blipFill>
        <p:spPr bwMode="auto">
          <a:xfrm rot="-236974">
            <a:off x="-41317" y="-263927"/>
            <a:ext cx="1614988" cy="1614988"/>
          </a:xfrm>
          <a:prstGeom prst="rect">
            <a:avLst/>
          </a:prstGeom>
          <a:noFill/>
          <a:ln w="9525">
            <a:noFill/>
            <a:miter lim="800000"/>
            <a:headEnd/>
            <a:tailEnd/>
          </a:ln>
        </p:spPr>
      </p:pic>
      <p:sp>
        <p:nvSpPr>
          <p:cNvPr id="8" name="WordArt 6"/>
          <p:cNvSpPr>
            <a:spLocks noChangeArrowheads="1" noChangeShapeType="1" noTextEdit="1"/>
          </p:cNvSpPr>
          <p:nvPr/>
        </p:nvSpPr>
        <p:spPr bwMode="auto">
          <a:xfrm>
            <a:off x="2667000" y="1676400"/>
            <a:ext cx="3886200" cy="3836461"/>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Chào </a:t>
            </a:r>
          </a:p>
          <a:p>
            <a:pPr algn="ctr"/>
            <a:r>
              <a:rPr lang="en-US" sz="3600" kern="10" dirty="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tạm biệt</a:t>
            </a:r>
          </a:p>
          <a:p>
            <a:pPr algn="ctr"/>
            <a:r>
              <a:rPr lang="en-US" sz="3600" kern="1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c</a:t>
            </a:r>
            <a:r>
              <a:rPr lang="en-US" sz="3600" kern="10" smtClean="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rPr>
              <a:t>ác con</a:t>
            </a:r>
            <a:endParaRPr lang="en-US" sz="3600" kern="10" dirty="0">
              <a:ln w="12700">
                <a:solidFill>
                  <a:srgbClr val="000000"/>
                </a:solidFill>
                <a:round/>
                <a:headEnd/>
                <a:tailEnd/>
              </a:ln>
              <a:solidFill>
                <a:srgbClr val="FFC000"/>
              </a:solidFill>
              <a:effectLst>
                <a:outerShdw dist="45791" dir="2021404" algn="ctr" rotWithShape="0">
                  <a:srgbClr val="9999FF"/>
                </a:outerShdw>
              </a:effectLst>
              <a:latin typeface="Times New Roman"/>
              <a:cs typeface="Times New Roman"/>
            </a:endParaRPr>
          </a:p>
        </p:txBody>
      </p:sp>
      <p:pic>
        <p:nvPicPr>
          <p:cNvPr id="9" name="Picture 29" descr="11AD6AEB7F8C4A4ABF121A2B17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81500" y="1524000"/>
            <a:ext cx="2095500" cy="2202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descr="11AD6AEB7F8C4A4ABF121A2B17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7625"/>
            <a:ext cx="2133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0" descr="11AD6AEB7F8C4A4ABF121A2B17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124200"/>
            <a:ext cx="21336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4000" r="-4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90600"/>
            <a:ext cx="8229600" cy="2697163"/>
          </a:xfrm>
        </p:spPr>
        <p:txBody>
          <a:bodyPr>
            <a:normAutofit/>
          </a:bodyPr>
          <a:lstStyle/>
          <a:p>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dirty="0" err="1" smtClean="0">
                <a:solidFill>
                  <a:srgbClr val="FF3300"/>
                </a:solidFill>
                <a:latin typeface="Times New Roman" pitchFamily="18" charset="0"/>
                <a:cs typeface="Times New Roman" pitchFamily="18" charset="0"/>
              </a:rPr>
              <a:t>Kể</a:t>
            </a:r>
            <a:r>
              <a:rPr lang="en-US" dirty="0" smtClean="0">
                <a:solidFill>
                  <a:srgbClr val="FF3300"/>
                </a:solidFill>
                <a:latin typeface="Times New Roman" pitchFamily="18" charset="0"/>
                <a:cs typeface="Times New Roman" pitchFamily="18" charset="0"/>
              </a:rPr>
              <a:t> </a:t>
            </a:r>
            <a:r>
              <a:rPr lang="en-US" dirty="0" err="1" smtClean="0">
                <a:solidFill>
                  <a:srgbClr val="FF3300"/>
                </a:solidFill>
                <a:latin typeface="Times New Roman" pitchFamily="18" charset="0"/>
                <a:cs typeface="Times New Roman" pitchFamily="18" charset="0"/>
              </a:rPr>
              <a:t>chuyện</a:t>
            </a:r>
            <a:r>
              <a:rPr lang="en-US" dirty="0">
                <a:solidFill>
                  <a:srgbClr val="FF3300"/>
                </a:solidFill>
                <a:latin typeface="Times New Roman" pitchFamily="18" charset="0"/>
                <a:cs typeface="Times New Roman" pitchFamily="18" charset="0"/>
              </a:rPr>
              <a:t/>
            </a:r>
            <a:br>
              <a:rPr lang="en-US" dirty="0">
                <a:solidFill>
                  <a:srgbClr val="FF3300"/>
                </a:solidFill>
                <a:latin typeface="Times New Roman" pitchFamily="18" charset="0"/>
                <a:cs typeface="Times New Roman" pitchFamily="18" charset="0"/>
              </a:rPr>
            </a:br>
            <a:r>
              <a:rPr lang="en-US" dirty="0" err="1" smtClean="0">
                <a:solidFill>
                  <a:srgbClr val="FF3300"/>
                </a:solidFill>
                <a:latin typeface="Times New Roman" pitchFamily="18" charset="0"/>
                <a:cs typeface="Times New Roman" pitchFamily="18" charset="0"/>
              </a:rPr>
              <a:t>Quả</a:t>
            </a:r>
            <a:r>
              <a:rPr lang="en-US" dirty="0" smtClean="0">
                <a:solidFill>
                  <a:srgbClr val="FF3300"/>
                </a:solidFill>
                <a:latin typeface="Times New Roman" pitchFamily="18" charset="0"/>
                <a:cs typeface="Times New Roman" pitchFamily="18" charset="0"/>
              </a:rPr>
              <a:t> </a:t>
            </a:r>
            <a:r>
              <a:rPr lang="en-US" dirty="0" err="1" smtClean="0">
                <a:solidFill>
                  <a:srgbClr val="FF3300"/>
                </a:solidFill>
                <a:latin typeface="Times New Roman" pitchFamily="18" charset="0"/>
                <a:cs typeface="Times New Roman" pitchFamily="18" charset="0"/>
              </a:rPr>
              <a:t>tim</a:t>
            </a:r>
            <a:r>
              <a:rPr lang="en-US" dirty="0" smtClean="0">
                <a:solidFill>
                  <a:srgbClr val="FF3300"/>
                </a:solidFill>
                <a:latin typeface="Times New Roman" pitchFamily="18" charset="0"/>
                <a:cs typeface="Times New Roman" pitchFamily="18" charset="0"/>
              </a:rPr>
              <a:t> </a:t>
            </a:r>
            <a:r>
              <a:rPr lang="en-US" dirty="0" err="1" smtClean="0">
                <a:solidFill>
                  <a:srgbClr val="FF3300"/>
                </a:solidFill>
                <a:latin typeface="Times New Roman" pitchFamily="18" charset="0"/>
                <a:cs typeface="Times New Roman" pitchFamily="18" charset="0"/>
              </a:rPr>
              <a:t>khỉ</a:t>
            </a:r>
            <a:r>
              <a:rPr lang="en-US" dirty="0" smtClean="0">
                <a:solidFill>
                  <a:srgbClr val="FF3300"/>
                </a:solidFill>
                <a:latin typeface="Times New Roman" pitchFamily="18" charset="0"/>
                <a:cs typeface="Times New Roman" pitchFamily="18" charset="0"/>
              </a:rPr>
              <a:t> (</a:t>
            </a:r>
            <a:r>
              <a:rPr lang="en-US" dirty="0" err="1" smtClean="0">
                <a:solidFill>
                  <a:srgbClr val="FF3300"/>
                </a:solidFill>
                <a:latin typeface="Times New Roman" pitchFamily="18" charset="0"/>
                <a:cs typeface="Times New Roman" pitchFamily="18" charset="0"/>
              </a:rPr>
              <a:t>trang</a:t>
            </a:r>
            <a:r>
              <a:rPr lang="en-US" dirty="0" smtClean="0">
                <a:solidFill>
                  <a:srgbClr val="FF3300"/>
                </a:solidFill>
                <a:latin typeface="Times New Roman" pitchFamily="18" charset="0"/>
                <a:cs typeface="Times New Roman" pitchFamily="18" charset="0"/>
              </a:rPr>
              <a:t> 52)</a:t>
            </a:r>
          </a:p>
        </p:txBody>
      </p:sp>
    </p:spTree>
    <p:extLst>
      <p:ext uri="{BB962C8B-B14F-4D97-AF65-F5344CB8AC3E}">
        <p14:creationId xmlns:p14="http://schemas.microsoft.com/office/powerpoint/2010/main" val="4268626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5400" dirty="0" err="1" smtClean="0">
                <a:solidFill>
                  <a:srgbClr val="FF0000"/>
                </a:solidFill>
                <a:latin typeface="Times New Roman" panose="02020603050405020304" pitchFamily="18" charset="0"/>
                <a:cs typeface="Times New Roman" panose="02020603050405020304" pitchFamily="18" charset="0"/>
              </a:rPr>
              <a:t>Kiểm</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tra</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bài</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cũ</a:t>
            </a:r>
            <a:r>
              <a:rPr lang="en-US" sz="5400" dirty="0" smtClean="0">
                <a:solidFill>
                  <a:srgbClr val="FF0000"/>
                </a:solidFill>
                <a:latin typeface="Times New Roman" panose="02020603050405020304" pitchFamily="18" charset="0"/>
                <a:cs typeface="Times New Roman" panose="02020603050405020304" pitchFamily="18" charset="0"/>
              </a:rPr>
              <a:t> </a:t>
            </a:r>
            <a:endParaRPr lang="vi-VN" sz="5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32037"/>
            <a:ext cx="8229600" cy="1477963"/>
          </a:xfrm>
          <a:noFill/>
        </p:spPr>
        <p:txBody>
          <a:bodyPr>
            <a:normAutofit/>
          </a:bodyPr>
          <a:lstStyle/>
          <a:p>
            <a:pPr lvl="0">
              <a:buNone/>
            </a:pPr>
            <a:r>
              <a:rPr lang="en-US" sz="4400" dirty="0" smtClean="0">
                <a:latin typeface="Times New Roman" pitchFamily="18" charset="0"/>
                <a:cs typeface="Times New Roman" pitchFamily="18" charset="0"/>
              </a:rPr>
              <a:t>1, </a:t>
            </a:r>
            <a:r>
              <a:rPr lang="en-US" sz="4400" dirty="0" err="1" smtClean="0">
                <a:latin typeface="Times New Roman" pitchFamily="18" charset="0"/>
                <a:cs typeface="Times New Roman" pitchFamily="18" charset="0"/>
              </a:rPr>
              <a:t>Tiết</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kể</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chuyện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trước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chúng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ta</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đã</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được</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chuyện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gì</a:t>
            </a:r>
            <a:r>
              <a:rPr lang="en-US" sz="4400" dirty="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pPr lvl="0">
              <a:buNone/>
            </a:pPr>
            <a:endParaRPr lang="en-US" sz="4400" dirty="0"/>
          </a:p>
          <a:p>
            <a:pPr>
              <a:buNone/>
            </a:pPr>
            <a:endParaRPr lang="vi-VN" sz="5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3810000"/>
            <a:ext cx="8534400" cy="1446550"/>
          </a:xfrm>
          <a:prstGeom prst="rect">
            <a:avLst/>
          </a:prstGeom>
          <a:noFill/>
        </p:spPr>
        <p:txBody>
          <a:bodyPr wrap="square" rtlCol="0">
            <a:spAutoFit/>
          </a:bodyPr>
          <a:lstStyle/>
          <a:p>
            <a:pPr marL="342900" indent="-342900">
              <a:spcBef>
                <a:spcPct val="20000"/>
              </a:spcBef>
            </a:pPr>
            <a:r>
              <a:rPr lang="en-US" sz="4400">
                <a:solidFill>
                  <a:prstClr val="black"/>
                </a:solidFill>
                <a:latin typeface="Times New Roman" pitchFamily="18" charset="0"/>
                <a:cs typeface="Times New Roman" pitchFamily="18" charset="0"/>
              </a:rPr>
              <a:t>2, Trong câu chuyện Bác sĩ Sói, em thích nhân vật nào ? Vì sao?</a:t>
            </a:r>
            <a:endParaRPr lang="en-US" sz="4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881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152400" y="1143000"/>
            <a:ext cx="8839200" cy="5562600"/>
          </a:xfrm>
          <a:prstGeom prst="rect">
            <a:avLst/>
          </a:prstGeom>
          <a:noFill/>
          <a:ln w="9525">
            <a:solidFill>
              <a:srgbClr val="336600"/>
            </a:solidFill>
            <a:miter lim="800000"/>
            <a:headEnd/>
            <a:tailEnd/>
          </a:ln>
          <a:effectLst/>
        </p:spPr>
      </p:pic>
      <p:sp>
        <p:nvSpPr>
          <p:cNvPr id="3" name="Rectangle 2"/>
          <p:cNvSpPr/>
          <p:nvPr/>
        </p:nvSpPr>
        <p:spPr>
          <a:xfrm>
            <a:off x="304801" y="67270"/>
            <a:ext cx="7848599" cy="923330"/>
          </a:xfrm>
          <a:prstGeom prst="rect">
            <a:avLst/>
          </a:prstGeom>
          <a:noFill/>
        </p:spPr>
        <p:txBody>
          <a:bodyPr wrap="square" lIns="91440" tIns="45720" rIns="91440" bIns="45720">
            <a:spAutoFit/>
          </a:bodyPr>
          <a:lstStyle/>
          <a:p>
            <a:pPr algn="ctr"/>
            <a:r>
              <a:rPr lang="en-US" sz="5400" b="1" kern="10" cap="none" spc="0"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a:cs typeface="Times New Roman"/>
              </a:rPr>
              <a:t>Bức tranh vẽ cảnh gì?</a:t>
            </a:r>
            <a:endParaRPr lang="en-US" sz="5400" b="1" cap="none" spc="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anim calcmode="lin" valueType="num">
                                      <p:cBhvr>
                                        <p:cTn id="8" dur="1000" fill="hold"/>
                                        <p:tgtEl>
                                          <p:spTgt spid="47106"/>
                                        </p:tgtEl>
                                        <p:attrNameLst>
                                          <p:attrName>ppt_x</p:attrName>
                                        </p:attrNameLst>
                                      </p:cBhvr>
                                      <p:tavLst>
                                        <p:tav tm="0">
                                          <p:val>
                                            <p:strVal val="#ppt_x"/>
                                          </p:val>
                                        </p:tav>
                                        <p:tav tm="100000">
                                          <p:val>
                                            <p:strVal val="#ppt_x"/>
                                          </p:val>
                                        </p:tav>
                                      </p:tavLst>
                                    </p:anim>
                                    <p:anim calcmode="lin" valueType="num">
                                      <p:cBhvr>
                                        <p:cTn id="9"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quả">
            <a:extLst>
              <a:ext uri="{FF2B5EF4-FFF2-40B4-BE49-F238E27FC236}">
                <a16:creationId xmlns="" xmlns:a16="http://schemas.microsoft.com/office/drawing/2014/main" id="{E887E3AE-986A-4526-A1F7-AA5B2DB5E0C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 y="1524000"/>
            <a:ext cx="9144000" cy="5334000"/>
          </a:xfrm>
          <a:noFill/>
        </p:spPr>
      </p:pic>
      <p:sp>
        <p:nvSpPr>
          <p:cNvPr id="3" name="TextBox 3">
            <a:extLst>
              <a:ext uri="{FF2B5EF4-FFF2-40B4-BE49-F238E27FC236}">
                <a16:creationId xmlns="" xmlns:a16="http://schemas.microsoft.com/office/drawing/2014/main" id="{E415D207-63E3-4475-8379-8590074CAA44}"/>
              </a:ext>
            </a:extLst>
          </p:cNvPr>
          <p:cNvSpPr txBox="1">
            <a:spLocks noChangeArrowheads="1"/>
          </p:cNvSpPr>
          <p:nvPr/>
        </p:nvSpPr>
        <p:spPr bwMode="auto">
          <a:xfrm>
            <a:off x="2443162" y="1"/>
            <a:ext cx="4364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smtClean="0">
                <a:solidFill>
                  <a:srgbClr val="FF0000"/>
                </a:solidFill>
                <a:latin typeface="Times New Roman" panose="02020603050405020304" pitchFamily="18" charset="0"/>
                <a:cs typeface="Times New Roman" panose="02020603050405020304" pitchFamily="18" charset="0"/>
              </a:rPr>
              <a:t>Kể chuyện</a:t>
            </a:r>
          </a:p>
          <a:p>
            <a:pPr algn="ctr" eaLnBrk="1" hangingPunct="1"/>
            <a:r>
              <a:rPr lang="en-US" altLang="en-US" sz="4800" b="1" smtClean="0">
                <a:solidFill>
                  <a:srgbClr val="FF0000"/>
                </a:solidFill>
                <a:latin typeface="Times New Roman" panose="02020603050405020304" pitchFamily="18" charset="0"/>
                <a:cs typeface="Times New Roman" panose="02020603050405020304" pitchFamily="18" charset="0"/>
              </a:rPr>
              <a:t>Quả </a:t>
            </a:r>
            <a:r>
              <a:rPr lang="en-US" altLang="en-US" sz="4800" b="1" dirty="0" err="1">
                <a:solidFill>
                  <a:srgbClr val="FF0000"/>
                </a:solidFill>
                <a:latin typeface="Times New Roman" panose="02020603050405020304" pitchFamily="18" charset="0"/>
                <a:cs typeface="Times New Roman" panose="02020603050405020304" pitchFamily="18" charset="0"/>
              </a:rPr>
              <a:t>tim</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k</a:t>
            </a:r>
            <a:r>
              <a:rPr lang="en-US" altLang="en-US" sz="4800" b="1" dirty="0" err="1" smtClean="0">
                <a:solidFill>
                  <a:srgbClr val="FF0000"/>
                </a:solidFill>
                <a:latin typeface="Times New Roman" panose="02020603050405020304" pitchFamily="18" charset="0"/>
                <a:cs typeface="Times New Roman" panose="02020603050405020304" pitchFamily="18" charset="0"/>
              </a:rPr>
              <a:t>hỉ</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9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763000" cy="2057400"/>
          </a:xfrm>
        </p:spPr>
        <p:txBody>
          <a:bodyPr>
            <a:normAutofit fontScale="90000"/>
          </a:bodyPr>
          <a:lstStyle/>
          <a:p>
            <a:r>
              <a:rPr lang="en-US" sz="4900" b="1" dirty="0" smtClean="0">
                <a:solidFill>
                  <a:srgbClr val="0070C0"/>
                </a:solidFill>
                <a:latin typeface="Times New Roman" panose="02020603050405020304" pitchFamily="18" charset="0"/>
                <a:cs typeface="Times New Roman" panose="02020603050405020304" pitchFamily="18" charset="0"/>
              </a:rPr>
              <a:t>1. </a:t>
            </a:r>
            <a:r>
              <a:rPr lang="en-US" sz="4900" b="1" dirty="0" err="1" smtClean="0">
                <a:solidFill>
                  <a:srgbClr val="0070C0"/>
                </a:solidFill>
                <a:latin typeface="Times New Roman" panose="02020603050405020304" pitchFamily="18" charset="0"/>
                <a:cs typeface="Times New Roman" panose="02020603050405020304" pitchFamily="18" charset="0"/>
              </a:rPr>
              <a:t>Dựa</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vào</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các</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bức</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tranh</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sau</a:t>
            </a:r>
            <a:r>
              <a:rPr lang="en-US" sz="4900" b="1" dirty="0" smtClean="0">
                <a:solidFill>
                  <a:srgbClr val="0070C0"/>
                </a:solidFill>
                <a:latin typeface="Times New Roman" panose="02020603050405020304" pitchFamily="18" charset="0"/>
                <a:cs typeface="Times New Roman" panose="02020603050405020304" pitchFamily="18" charset="0"/>
              </a:rPr>
              <a:t>, </a:t>
            </a:r>
            <a:br>
              <a:rPr lang="en-US" sz="4900" b="1" dirty="0" smtClean="0">
                <a:solidFill>
                  <a:srgbClr val="0070C0"/>
                </a:solidFill>
                <a:latin typeface="Times New Roman" panose="02020603050405020304" pitchFamily="18" charset="0"/>
                <a:cs typeface="Times New Roman" panose="02020603050405020304" pitchFamily="18" charset="0"/>
              </a:rPr>
            </a:br>
            <a:r>
              <a:rPr lang="en-US" sz="4900" b="1" dirty="0" err="1" smtClean="0">
                <a:solidFill>
                  <a:srgbClr val="0070C0"/>
                </a:solidFill>
                <a:latin typeface="Times New Roman" panose="02020603050405020304" pitchFamily="18" charset="0"/>
                <a:cs typeface="Times New Roman" panose="02020603050405020304" pitchFamily="18" charset="0"/>
              </a:rPr>
              <a:t>hãy</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kể</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từng</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đoạn</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câu</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chuyện</a:t>
            </a:r>
            <a:r>
              <a:rPr lang="en-US" sz="4900" b="1" dirty="0" smtClean="0">
                <a:solidFill>
                  <a:srgbClr val="0070C0"/>
                </a:solidFill>
                <a:latin typeface="Times New Roman" panose="02020603050405020304" pitchFamily="18" charset="0"/>
                <a:cs typeface="Times New Roman" panose="02020603050405020304" pitchFamily="18" charset="0"/>
              </a:rPr>
              <a:t> </a:t>
            </a:r>
            <a:br>
              <a:rPr lang="en-US" sz="4900" b="1" dirty="0" smtClean="0">
                <a:solidFill>
                  <a:srgbClr val="0070C0"/>
                </a:solidFill>
                <a:latin typeface="Times New Roman" panose="02020603050405020304" pitchFamily="18" charset="0"/>
                <a:cs typeface="Times New Roman" panose="02020603050405020304" pitchFamily="18" charset="0"/>
              </a:rPr>
            </a:br>
            <a:r>
              <a:rPr lang="en-US" sz="4900" b="1" dirty="0" err="1" smtClean="0">
                <a:solidFill>
                  <a:srgbClr val="0070C0"/>
                </a:solidFill>
                <a:latin typeface="Times New Roman" panose="02020603050405020304" pitchFamily="18" charset="0"/>
                <a:cs typeface="Times New Roman" panose="02020603050405020304" pitchFamily="18" charset="0"/>
              </a:rPr>
              <a:t>Quả</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tim</a:t>
            </a:r>
            <a:r>
              <a:rPr lang="en-US" sz="4900" b="1" dirty="0" smtClean="0">
                <a:solidFill>
                  <a:srgbClr val="0070C0"/>
                </a:solidFill>
                <a:latin typeface="Times New Roman" panose="02020603050405020304" pitchFamily="18" charset="0"/>
                <a:cs typeface="Times New Roman" panose="02020603050405020304" pitchFamily="18" charset="0"/>
              </a:rPr>
              <a:t> </a:t>
            </a:r>
            <a:r>
              <a:rPr lang="en-US" sz="4900" b="1" dirty="0" err="1" smtClean="0">
                <a:solidFill>
                  <a:srgbClr val="0070C0"/>
                </a:solidFill>
                <a:latin typeface="Times New Roman" panose="02020603050405020304" pitchFamily="18" charset="0"/>
                <a:cs typeface="Times New Roman" panose="02020603050405020304" pitchFamily="18" charset="0"/>
              </a:rPr>
              <a:t>khỉ</a:t>
            </a:r>
            <a:r>
              <a:rPr lang="en-US" sz="4900" b="1" dirty="0" smtClean="0">
                <a:solidFill>
                  <a:srgbClr val="0070C0"/>
                </a:solidFill>
                <a:latin typeface="Times New Roman" panose="02020603050405020304" pitchFamily="18" charset="0"/>
                <a:cs typeface="Times New Roman" panose="02020603050405020304" pitchFamily="18" charset="0"/>
              </a:rPr>
              <a:t>:</a:t>
            </a:r>
            <a:r>
              <a:rPr lang="en-US" b="1" dirty="0" smtClean="0">
                <a:solidFill>
                  <a:srgbClr val="0070C0"/>
                </a:solidFill>
                <a:latin typeface="Times New Roman" panose="02020603050405020304" pitchFamily="18" charset="0"/>
                <a:cs typeface="Times New Roman" panose="02020603050405020304" pitchFamily="18" charset="0"/>
              </a:rPr>
              <a:t/>
            </a:r>
            <a:br>
              <a:rPr lang="en-US" b="1" dirty="0" smtClean="0">
                <a:solidFill>
                  <a:srgbClr val="0070C0"/>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686372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E3014BCF-AAAD-49AB-BA1B-BC2BF1AAD5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10"/>
          <a:stretch/>
        </p:blipFill>
        <p:spPr bwMode="auto">
          <a:xfrm>
            <a:off x="628650" y="67621"/>
            <a:ext cx="3764080" cy="3085154"/>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a:extLst>
              <a:ext uri="{FF2B5EF4-FFF2-40B4-BE49-F238E27FC236}">
                <a16:creationId xmlns="" xmlns:a16="http://schemas.microsoft.com/office/drawing/2014/main" id="{2323A62C-52C6-4AF1-BED5-45C88EA33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9"/>
          <a:stretch/>
        </p:blipFill>
        <p:spPr bwMode="auto">
          <a:xfrm>
            <a:off x="4864894" y="58096"/>
            <a:ext cx="3798530" cy="3085154"/>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 xmlns:a16="http://schemas.microsoft.com/office/drawing/2014/main" id="{EF828BD8-85C3-44E8-B6A8-112ED25289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99" r="1311"/>
          <a:stretch/>
        </p:blipFill>
        <p:spPr bwMode="auto">
          <a:xfrm>
            <a:off x="628650" y="3429000"/>
            <a:ext cx="3764080" cy="3114884"/>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 xmlns:a16="http://schemas.microsoft.com/office/drawing/2014/main" id="{29017B3B-C172-4FF0-9532-D3EBFD9A4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4894" y="3429000"/>
            <a:ext cx="3821363" cy="3114884"/>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50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 xmlns:a16="http://schemas.microsoft.com/office/drawing/2014/main" id="{2AD783FB-856B-46B8-823A-7C052EE4E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49" r="1621"/>
          <a:stretch>
            <a:fillRect/>
          </a:stretch>
        </p:blipFill>
        <p:spPr bwMode="auto">
          <a:xfrm>
            <a:off x="1295400" y="0"/>
            <a:ext cx="6629400" cy="4191000"/>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4191000"/>
            <a:ext cx="4876800" cy="584775"/>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Tranh</a:t>
            </a:r>
            <a:r>
              <a:rPr lang="en-US" sz="3200" dirty="0" smtClean="0">
                <a:solidFill>
                  <a:prstClr val="black"/>
                </a:solidFill>
                <a:latin typeface="Times New Roman" pitchFamily="18" charset="0"/>
                <a:cs typeface="Times New Roman" pitchFamily="18" charset="0"/>
              </a:rPr>
              <a:t> 1 </a:t>
            </a:r>
            <a:r>
              <a:rPr lang="en-US" sz="3200" dirty="0" err="1" smtClean="0">
                <a:solidFill>
                  <a:prstClr val="black"/>
                </a:solidFill>
                <a:latin typeface="Times New Roman" pitchFamily="18" charset="0"/>
                <a:cs typeface="Times New Roman" pitchFamily="18" charset="0"/>
              </a:rPr>
              <a:t>có</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nội</a:t>
            </a:r>
            <a:r>
              <a:rPr lang="en-US" sz="3200" dirty="0" smtClean="0">
                <a:solidFill>
                  <a:prstClr val="black"/>
                </a:solidFill>
                <a:latin typeface="Times New Roman" pitchFamily="18" charset="0"/>
                <a:cs typeface="Times New Roman" pitchFamily="18" charset="0"/>
              </a:rPr>
              <a:t> dung </a:t>
            </a:r>
            <a:r>
              <a:rPr lang="en-US" sz="3200" dirty="0" err="1" smtClean="0">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5" name="Cloud 4"/>
          <p:cNvSpPr/>
          <p:nvPr/>
        </p:nvSpPr>
        <p:spPr>
          <a:xfrm>
            <a:off x="1905000" y="4724400"/>
            <a:ext cx="7239000" cy="18288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smtClean="0">
                <a:solidFill>
                  <a:prstClr val="black"/>
                </a:solidFill>
                <a:latin typeface="Times New Roman" pitchFamily="18" charset="0"/>
                <a:cs typeface="Times New Roman" pitchFamily="18" charset="0"/>
              </a:rPr>
              <a:t>Khỉ</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kết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bạn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với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Cá</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Sấu</a:t>
            </a:r>
            <a:r>
              <a:rPr lang="en-US" sz="3200" b="1" dirty="0" smtClean="0">
                <a:solidFill>
                  <a:prstClr val="black"/>
                </a:solidFill>
                <a:latin typeface="Times New Roman" pitchFamily="18" charset="0"/>
                <a:cs typeface="Times New Roman" pitchFamily="18" charset="0"/>
              </a:rPr>
              <a:t>.</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4530437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267200"/>
            <a:ext cx="4876800" cy="584775"/>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Tranh</a:t>
            </a:r>
            <a:r>
              <a:rPr lang="en-US" sz="3200" dirty="0" smtClean="0">
                <a:solidFill>
                  <a:prstClr val="black"/>
                </a:solidFill>
                <a:latin typeface="Times New Roman" pitchFamily="18" charset="0"/>
                <a:cs typeface="Times New Roman" pitchFamily="18" charset="0"/>
              </a:rPr>
              <a:t> 2 </a:t>
            </a:r>
            <a:r>
              <a:rPr lang="en-US" sz="3200" dirty="0" err="1" smtClean="0">
                <a:solidFill>
                  <a:prstClr val="black"/>
                </a:solidFill>
                <a:latin typeface="Times New Roman" pitchFamily="18" charset="0"/>
                <a:cs typeface="Times New Roman" pitchFamily="18" charset="0"/>
              </a:rPr>
              <a:t>có</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nội</a:t>
            </a:r>
            <a:r>
              <a:rPr lang="en-US" sz="3200" dirty="0" smtClean="0">
                <a:solidFill>
                  <a:prstClr val="black"/>
                </a:solidFill>
                <a:latin typeface="Times New Roman" pitchFamily="18" charset="0"/>
                <a:cs typeface="Times New Roman" pitchFamily="18" charset="0"/>
              </a:rPr>
              <a:t> dung </a:t>
            </a:r>
            <a:r>
              <a:rPr lang="en-US" sz="3200" dirty="0" err="1" smtClean="0">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5" name="Cloud 4"/>
          <p:cNvSpPr/>
          <p:nvPr/>
        </p:nvSpPr>
        <p:spPr>
          <a:xfrm>
            <a:off x="3124200" y="4724400"/>
            <a:ext cx="6019800" cy="18288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smtClean="0">
                <a:solidFill>
                  <a:prstClr val="black"/>
                </a:solidFill>
                <a:latin typeface="Times New Roman" pitchFamily="18" charset="0"/>
                <a:cs typeface="Times New Roman" pitchFamily="18" charset="0"/>
              </a:rPr>
              <a:t>Cá</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Sấu</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vờ</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mời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Khỉ</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về</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nhà</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chơi</a:t>
            </a:r>
            <a:r>
              <a:rPr lang="en-US" sz="3200" b="1" dirty="0" smtClean="0">
                <a:solidFill>
                  <a:prstClr val="black"/>
                </a:solidFill>
                <a:latin typeface="Times New Roman" pitchFamily="18" charset="0"/>
                <a:cs typeface="Times New Roman" pitchFamily="18" charset="0"/>
              </a:rPr>
              <a:t>.</a:t>
            </a:r>
            <a:endParaRPr lang="en-US" sz="3200" b="1" dirty="0">
              <a:solidFill>
                <a:prstClr val="black"/>
              </a:solidFill>
              <a:latin typeface="Times New Roman" pitchFamily="18" charset="0"/>
              <a:cs typeface="Times New Roman" pitchFamily="18" charset="0"/>
            </a:endParaRPr>
          </a:p>
        </p:txBody>
      </p:sp>
      <p:pic>
        <p:nvPicPr>
          <p:cNvPr id="6" name="Picture 10">
            <a:extLst>
              <a:ext uri="{FF2B5EF4-FFF2-40B4-BE49-F238E27FC236}">
                <a16:creationId xmlns="" xmlns:a16="http://schemas.microsoft.com/office/drawing/2014/main" id="{2323A62C-52C6-4AF1-BED5-45C88EA33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0"/>
          <a:stretch/>
        </p:blipFill>
        <p:spPr bwMode="auto">
          <a:xfrm>
            <a:off x="1371600" y="0"/>
            <a:ext cx="6324600" cy="4114800"/>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722655"/>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43400"/>
            <a:ext cx="4876800" cy="584775"/>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Tranh</a:t>
            </a:r>
            <a:r>
              <a:rPr lang="en-US" sz="3200" dirty="0" smtClean="0">
                <a:solidFill>
                  <a:prstClr val="black"/>
                </a:solidFill>
                <a:latin typeface="Times New Roman" pitchFamily="18" charset="0"/>
                <a:cs typeface="Times New Roman" pitchFamily="18" charset="0"/>
              </a:rPr>
              <a:t> 3 </a:t>
            </a:r>
            <a:r>
              <a:rPr lang="en-US" sz="3200" dirty="0" err="1" smtClean="0">
                <a:solidFill>
                  <a:prstClr val="black"/>
                </a:solidFill>
                <a:latin typeface="Times New Roman" pitchFamily="18" charset="0"/>
                <a:cs typeface="Times New Roman" pitchFamily="18" charset="0"/>
              </a:rPr>
              <a:t>có</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nội</a:t>
            </a:r>
            <a:r>
              <a:rPr lang="en-US" sz="3200" dirty="0" smtClean="0">
                <a:solidFill>
                  <a:prstClr val="black"/>
                </a:solidFill>
                <a:latin typeface="Times New Roman" pitchFamily="18" charset="0"/>
                <a:cs typeface="Times New Roman" pitchFamily="18" charset="0"/>
              </a:rPr>
              <a:t> dung </a:t>
            </a:r>
            <a:r>
              <a:rPr lang="en-US" sz="3200" dirty="0" err="1" smtClean="0">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5" name="Cloud 4"/>
          <p:cNvSpPr/>
          <p:nvPr/>
        </p:nvSpPr>
        <p:spPr>
          <a:xfrm>
            <a:off x="3124200" y="4724400"/>
            <a:ext cx="6019800" cy="18288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solidFill>
                  <a:prstClr val="black"/>
                </a:solidFill>
                <a:latin typeface="Times New Roman" pitchFamily="18" charset="0"/>
                <a:cs typeface="Times New Roman" pitchFamily="18" charset="0"/>
              </a:rPr>
              <a:t>Khỉ</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thoát</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nạn</a:t>
            </a:r>
            <a:r>
              <a:rPr lang="en-US" sz="2800" b="1" dirty="0" smtClean="0">
                <a:solidFill>
                  <a:prstClr val="black"/>
                </a:solidFill>
                <a:latin typeface="Times New Roman" pitchFamily="18" charset="0"/>
                <a:cs typeface="Times New Roman" pitchFamily="18" charset="0"/>
              </a:rPr>
              <a:t>.</a:t>
            </a:r>
            <a:endParaRPr lang="en-US" sz="2800" b="1" dirty="0">
              <a:solidFill>
                <a:prstClr val="black"/>
              </a:solidFill>
              <a:latin typeface="Times New Roman" pitchFamily="18" charset="0"/>
              <a:cs typeface="Times New Roman" pitchFamily="18" charset="0"/>
            </a:endParaRPr>
          </a:p>
        </p:txBody>
      </p:sp>
      <p:pic>
        <p:nvPicPr>
          <p:cNvPr id="7" name="Picture 10">
            <a:extLst>
              <a:ext uri="{FF2B5EF4-FFF2-40B4-BE49-F238E27FC236}">
                <a16:creationId xmlns="" xmlns:a16="http://schemas.microsoft.com/office/drawing/2014/main" id="{EF828BD8-85C3-44E8-B6A8-112ED25289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81"/>
          <a:stretch/>
        </p:blipFill>
        <p:spPr bwMode="auto">
          <a:xfrm>
            <a:off x="1524000" y="0"/>
            <a:ext cx="6248400" cy="4038600"/>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20127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43400"/>
            <a:ext cx="4876800" cy="584775"/>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Tranh</a:t>
            </a:r>
            <a:r>
              <a:rPr lang="en-US" sz="3200" dirty="0" smtClean="0">
                <a:solidFill>
                  <a:prstClr val="black"/>
                </a:solidFill>
                <a:latin typeface="Times New Roman" pitchFamily="18" charset="0"/>
                <a:cs typeface="Times New Roman" pitchFamily="18" charset="0"/>
              </a:rPr>
              <a:t> 4 </a:t>
            </a:r>
            <a:r>
              <a:rPr lang="en-US" sz="3200" dirty="0" err="1" smtClean="0">
                <a:solidFill>
                  <a:prstClr val="black"/>
                </a:solidFill>
                <a:latin typeface="Times New Roman" pitchFamily="18" charset="0"/>
                <a:cs typeface="Times New Roman" pitchFamily="18" charset="0"/>
              </a:rPr>
              <a:t>có</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nội</a:t>
            </a:r>
            <a:r>
              <a:rPr lang="en-US" sz="3200" dirty="0" smtClean="0">
                <a:solidFill>
                  <a:prstClr val="black"/>
                </a:solidFill>
                <a:latin typeface="Times New Roman" pitchFamily="18" charset="0"/>
                <a:cs typeface="Times New Roman" pitchFamily="18" charset="0"/>
              </a:rPr>
              <a:t> dung </a:t>
            </a:r>
            <a:r>
              <a:rPr lang="en-US" sz="3200" dirty="0" err="1" smtClean="0">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5" name="Cloud 4"/>
          <p:cNvSpPr/>
          <p:nvPr/>
        </p:nvSpPr>
        <p:spPr>
          <a:xfrm>
            <a:off x="3124200" y="4724400"/>
            <a:ext cx="6019800" cy="18288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smtClean="0">
                <a:solidFill>
                  <a:prstClr val="black"/>
                </a:solidFill>
                <a:latin typeface="Times New Roman" pitchFamily="18" charset="0"/>
                <a:cs typeface="Times New Roman" pitchFamily="18" charset="0"/>
              </a:rPr>
              <a:t>Bị</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Khỉ</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mắng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Cá</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Sấu</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tẽn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tò</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lủi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mất</a:t>
            </a:r>
            <a:r>
              <a:rPr lang="en-US" sz="3200" b="1" dirty="0" smtClean="0">
                <a:solidFill>
                  <a:prstClr val="black"/>
                </a:solidFill>
                <a:latin typeface="Times New Roman" pitchFamily="18" charset="0"/>
                <a:cs typeface="Times New Roman" pitchFamily="18" charset="0"/>
              </a:rPr>
              <a:t>.</a:t>
            </a:r>
            <a:endParaRPr lang="en-US" sz="3200" b="1" dirty="0">
              <a:solidFill>
                <a:prstClr val="black"/>
              </a:solidFill>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29017B3B-C172-4FF0-9532-D3EBFD9A4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705600" cy="4114800"/>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1551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E3014BCF-AAAD-49AB-BA1B-BC2BF1AAD5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00"/>
          <a:stretch/>
        </p:blipFill>
        <p:spPr bwMode="auto">
          <a:xfrm>
            <a:off x="609600" y="1295400"/>
            <a:ext cx="3352800" cy="2466975"/>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a:extLst>
              <a:ext uri="{FF2B5EF4-FFF2-40B4-BE49-F238E27FC236}">
                <a16:creationId xmlns="" xmlns:a16="http://schemas.microsoft.com/office/drawing/2014/main" id="{2323A62C-52C6-4AF1-BED5-45C88EA33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1"/>
          <a:stretch/>
        </p:blipFill>
        <p:spPr bwMode="auto">
          <a:xfrm>
            <a:off x="4876800" y="1274618"/>
            <a:ext cx="3352800" cy="2438400"/>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 xmlns:a16="http://schemas.microsoft.com/office/drawing/2014/main" id="{EF828BD8-85C3-44E8-B6A8-112ED25289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85" r="2273"/>
          <a:stretch/>
        </p:blipFill>
        <p:spPr bwMode="auto">
          <a:xfrm>
            <a:off x="609600" y="3962400"/>
            <a:ext cx="3352800" cy="2552700"/>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 xmlns:a16="http://schemas.microsoft.com/office/drawing/2014/main" id="{29017B3B-C172-4FF0-9532-D3EBFD9A4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962400"/>
            <a:ext cx="3352800" cy="2476500"/>
          </a:xfrm>
          <a:prstGeom prst="rect">
            <a:avLst/>
          </a:prstGeom>
          <a:noFill/>
          <a:ln w="952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304800"/>
            <a:ext cx="7162800" cy="584775"/>
          </a:xfrm>
          <a:prstGeom prst="rect">
            <a:avLst/>
          </a:prstGeom>
          <a:solidFill>
            <a:srgbClr val="92D050"/>
          </a:solidFill>
        </p:spPr>
        <p:txBody>
          <a:bodyPr wrap="square" rtlCol="0">
            <a:spAutoFit/>
          </a:bodyPr>
          <a:lstStyle/>
          <a:p>
            <a:r>
              <a:rPr lang="en-US" sz="3200" b="1" dirty="0" err="1" smtClean="0">
                <a:solidFill>
                  <a:prstClr val="black"/>
                </a:solidFill>
                <a:latin typeface="Times New Roman" pitchFamily="18" charset="0"/>
                <a:cs typeface="Times New Roman" pitchFamily="18" charset="0"/>
              </a:rPr>
              <a:t>Nối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tiếp</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kể</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từng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đoạn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theo</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tranh</a:t>
            </a:r>
            <a:r>
              <a:rPr lang="en-US" sz="3200" b="1" dirty="0" smtClean="0">
                <a:solidFill>
                  <a:prstClr val="black"/>
                </a:solidFill>
                <a:latin typeface="Times New Roman" pitchFamily="18" charset="0"/>
                <a:cs typeface="Times New Roman" pitchFamily="18" charset="0"/>
              </a:rPr>
              <a:t> </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4321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16000"/>
          </a:stretch>
        </a:blipFill>
        <a:effectLst/>
      </p:bgPr>
    </p:bg>
    <p:spTree>
      <p:nvGrpSpPr>
        <p:cNvPr id="1" name=""/>
        <p:cNvGrpSpPr/>
        <p:nvPr/>
      </p:nvGrpSpPr>
      <p:grpSpPr>
        <a:xfrm>
          <a:off x="0" y="0"/>
          <a:ext cx="0" cy="0"/>
          <a:chOff x="0" y="0"/>
          <a:chExt cx="0" cy="0"/>
        </a:xfrm>
      </p:grpSpPr>
      <p:sp>
        <p:nvSpPr>
          <p:cNvPr id="5" name="Thought Bubble: Cloud 4">
            <a:extLst>
              <a:ext uri="{FF2B5EF4-FFF2-40B4-BE49-F238E27FC236}">
                <a16:creationId xmlns="" xmlns:a16="http://schemas.microsoft.com/office/drawing/2014/main" id="{E937F656-165F-4E85-9446-AD86C6CE87E6}"/>
              </a:ext>
            </a:extLst>
          </p:cNvPr>
          <p:cNvSpPr/>
          <p:nvPr/>
        </p:nvSpPr>
        <p:spPr>
          <a:xfrm>
            <a:off x="2609374" y="2520416"/>
            <a:ext cx="6077426" cy="3194584"/>
          </a:xfrm>
          <a:prstGeom prst="cloudCallout">
            <a:avLst>
              <a:gd name="adj1" fmla="val -44757"/>
              <a:gd name="adj2" fmla="val 6954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prstClr val="black"/>
                </a:solidFill>
                <a:latin typeface="Times New Roman" panose="02020603050405020304" pitchFamily="18" charset="0"/>
                <a:cs typeface="Times New Roman" panose="02020603050405020304" pitchFamily="18" charset="0"/>
              </a:rPr>
              <a:t>Câu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chuyện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có</a:t>
            </a:r>
            <a:r>
              <a:rPr lang="en-US" sz="3600" b="1" dirty="0">
                <a:solidFill>
                  <a:prstClr val="black"/>
                </a:solidFill>
                <a:latin typeface="Times New Roman" panose="02020603050405020304" pitchFamily="18" charset="0"/>
                <a:cs typeface="Times New Roman" panose="02020603050405020304" pitchFamily="18" charset="0"/>
              </a:rPr>
              <a:t> bao </a:t>
            </a:r>
            <a:r>
              <a:rPr lang="en-US" sz="3600" b="1" dirty="0" err="1">
                <a:solidFill>
                  <a:prstClr val="black"/>
                </a:solidFill>
                <a:latin typeface="Times New Roman" panose="02020603050405020304" pitchFamily="18" charset="0"/>
                <a:cs typeface="Times New Roman" panose="02020603050405020304" pitchFamily="18" charset="0"/>
              </a:rPr>
              <a:t>nhiêu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nhân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r>
              <a:rPr lang="en-US" sz="3600" b="1" dirty="0">
                <a:solidFill>
                  <a:prstClr val="black"/>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 xmlns:a16="http://schemas.microsoft.com/office/drawing/2014/main" id="{99D3527E-4FD8-47EB-996A-32D2A45627BA}"/>
              </a:ext>
            </a:extLst>
          </p:cNvPr>
          <p:cNvSpPr txBox="1"/>
          <p:nvPr/>
        </p:nvSpPr>
        <p:spPr>
          <a:xfrm>
            <a:off x="381000" y="838200"/>
            <a:ext cx="7252098" cy="707886"/>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000" b="1" dirty="0">
                <a:solidFill>
                  <a:srgbClr val="0070C0"/>
                </a:solidFill>
                <a:latin typeface="Times New Roman" panose="02020603050405020304" pitchFamily="18" charset="0"/>
                <a:cs typeface="Times New Roman" panose="02020603050405020304" pitchFamily="18" charset="0"/>
              </a:rPr>
              <a:t>2. </a:t>
            </a:r>
            <a:r>
              <a:rPr lang="en-US" sz="4000" b="1" dirty="0" err="1">
                <a:solidFill>
                  <a:srgbClr val="0070C0"/>
                </a:solidFill>
                <a:latin typeface="Times New Roman" panose="02020603050405020304" pitchFamily="18" charset="0"/>
                <a:cs typeface="Times New Roman" panose="02020603050405020304" pitchFamily="18" charset="0"/>
              </a:rPr>
              <a:t>Phân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vai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dựng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câu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chuyện</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8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9BA7D9E6-10AD-4ACB-A79F-D7BB0F7FA6B7}"/>
              </a:ext>
            </a:extLst>
          </p:cNvPr>
          <p:cNvSpPr/>
          <p:nvPr/>
        </p:nvSpPr>
        <p:spPr>
          <a:xfrm>
            <a:off x="241460" y="449815"/>
            <a:ext cx="6834247" cy="483909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i="1" dirty="0" err="1">
                <a:solidFill>
                  <a:srgbClr val="9BBB59">
                    <a:lumMod val="50000"/>
                  </a:srgbClr>
                </a:solidFill>
                <a:latin typeface="Times New Roman" panose="02020603050405020304" pitchFamily="18" charset="0"/>
                <a:cs typeface="Times New Roman" panose="02020603050405020304" pitchFamily="18" charset="0"/>
              </a:rPr>
              <a:t>Câu</a:t>
            </a:r>
            <a:r>
              <a:rPr lang="en-US" sz="3200" i="1" dirty="0">
                <a:solidFill>
                  <a:srgbClr val="9BBB59">
                    <a:lumMod val="50000"/>
                  </a:srgbClr>
                </a:solidFill>
                <a:latin typeface="Times New Roman" panose="02020603050405020304" pitchFamily="18" charset="0"/>
                <a:cs typeface="Times New Roman" panose="02020603050405020304" pitchFamily="18" charset="0"/>
              </a:rPr>
              <a:t> </a:t>
            </a:r>
            <a:r>
              <a:rPr lang="en-US" sz="3200" i="1" dirty="0" err="1">
                <a:solidFill>
                  <a:srgbClr val="9BBB59">
                    <a:lumMod val="50000"/>
                  </a:srgbClr>
                </a:solidFill>
                <a:latin typeface="Times New Roman" panose="02020603050405020304" pitchFamily="18" charset="0"/>
                <a:cs typeface="Times New Roman" panose="02020603050405020304" pitchFamily="18" charset="0"/>
              </a:rPr>
              <a:t>chuyện</a:t>
            </a:r>
            <a:r>
              <a:rPr lang="en-US" sz="3200" i="1" dirty="0">
                <a:solidFill>
                  <a:srgbClr val="9BBB59">
                    <a:lumMod val="50000"/>
                  </a:srgbClr>
                </a:solidFill>
                <a:latin typeface="Times New Roman" panose="02020603050405020304" pitchFamily="18" charset="0"/>
                <a:cs typeface="Times New Roman" panose="02020603050405020304" pitchFamily="18" charset="0"/>
              </a:rPr>
              <a:t> </a:t>
            </a:r>
            <a:r>
              <a:rPr lang="en-US" sz="3200" i="1" dirty="0" err="1">
                <a:solidFill>
                  <a:srgbClr val="9BBB59">
                    <a:lumMod val="50000"/>
                  </a:srgbClr>
                </a:solidFill>
                <a:latin typeface="Times New Roman" panose="02020603050405020304" pitchFamily="18" charset="0"/>
                <a:cs typeface="Times New Roman" panose="02020603050405020304" pitchFamily="18" charset="0"/>
              </a:rPr>
              <a:t>gồm</a:t>
            </a:r>
            <a:r>
              <a:rPr lang="en-US" sz="3200" i="1" dirty="0">
                <a:solidFill>
                  <a:srgbClr val="9BBB59">
                    <a:lumMod val="50000"/>
                  </a:srgbClr>
                </a:solidFill>
                <a:latin typeface="Times New Roman" panose="02020603050405020304" pitchFamily="18" charset="0"/>
                <a:cs typeface="Times New Roman" panose="02020603050405020304" pitchFamily="18" charset="0"/>
              </a:rPr>
              <a:t> 3 </a:t>
            </a:r>
            <a:r>
              <a:rPr lang="en-US" sz="3200" i="1" dirty="0" err="1">
                <a:solidFill>
                  <a:srgbClr val="9BBB59">
                    <a:lumMod val="50000"/>
                  </a:srgbClr>
                </a:solidFill>
                <a:latin typeface="Times New Roman" panose="02020603050405020304" pitchFamily="18" charset="0"/>
                <a:cs typeface="Times New Roman" panose="02020603050405020304" pitchFamily="18" charset="0"/>
              </a:rPr>
              <a:t>nhân</a:t>
            </a:r>
            <a:r>
              <a:rPr lang="en-US" sz="3200" i="1" dirty="0">
                <a:solidFill>
                  <a:srgbClr val="9BBB59">
                    <a:lumMod val="50000"/>
                  </a:srgbClr>
                </a:solidFill>
                <a:latin typeface="Times New Roman" panose="02020603050405020304" pitchFamily="18" charset="0"/>
                <a:cs typeface="Times New Roman" panose="02020603050405020304" pitchFamily="18" charset="0"/>
              </a:rPr>
              <a:t> </a:t>
            </a:r>
            <a:r>
              <a:rPr lang="en-US" sz="3200" i="1" dirty="0" err="1">
                <a:solidFill>
                  <a:srgbClr val="9BBB59">
                    <a:lumMod val="50000"/>
                  </a:srgbClr>
                </a:solidFill>
                <a:latin typeface="Times New Roman" panose="02020603050405020304" pitchFamily="18" charset="0"/>
                <a:cs typeface="Times New Roman" panose="02020603050405020304" pitchFamily="18" charset="0"/>
              </a:rPr>
              <a:t>vật</a:t>
            </a:r>
            <a:r>
              <a:rPr lang="en-US" sz="3200" i="1" dirty="0">
                <a:solidFill>
                  <a:srgbClr val="9BBB59">
                    <a:lumMod val="50000"/>
                  </a:srgbClr>
                </a:solidFill>
                <a:latin typeface="Times New Roman" panose="02020603050405020304" pitchFamily="18" charset="0"/>
                <a:cs typeface="Times New Roman" panose="02020603050405020304" pitchFamily="18" charset="0"/>
              </a:rPr>
              <a:t>:</a:t>
            </a:r>
          </a:p>
          <a:p>
            <a:pPr marL="285750" indent="-285750">
              <a:buFontTx/>
              <a:buChar char="-"/>
            </a:pPr>
            <a:r>
              <a:rPr lang="en-US" sz="3200" dirty="0">
                <a:solidFill>
                  <a:srgbClr val="FF0000"/>
                </a:solidFill>
                <a:latin typeface="Times New Roman" panose="02020603050405020304" pitchFamily="18" charset="0"/>
                <a:cs typeface="Times New Roman" panose="02020603050405020304" pitchFamily="18" charset="0"/>
              </a:rPr>
              <a:t>Ng</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dẫn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chuyện</a:t>
            </a:r>
            <a:r>
              <a:rPr lang="en-US" sz="3200" dirty="0" smtClean="0">
                <a:solidFill>
                  <a:srgbClr val="FF0000"/>
                </a:solidFill>
                <a:latin typeface="Times New Roman" panose="02020603050405020304" pitchFamily="18" charset="0"/>
                <a:cs typeface="Times New Roman" panose="02020603050405020304" pitchFamily="18" charset="0"/>
              </a:rPr>
              <a:t>:</a:t>
            </a:r>
          </a:p>
          <a:p>
            <a:endParaRPr lang="en-US" sz="3200" dirty="0" smtClean="0">
              <a:solidFill>
                <a:prstClr val="black"/>
              </a:solidFill>
              <a:latin typeface="Times New Roman" panose="02020603050405020304" pitchFamily="18" charset="0"/>
              <a:cs typeface="Times New Roman" panose="02020603050405020304" pitchFamily="18" charset="0"/>
            </a:endParaRPr>
          </a:p>
          <a:p>
            <a:pPr marL="457200" indent="-457200">
              <a:buFontTx/>
              <a:buChar char="-"/>
            </a:pPr>
            <a:r>
              <a:rPr lang="en-US" sz="3200" dirty="0" err="1" smtClean="0">
                <a:solidFill>
                  <a:srgbClr val="FF0000"/>
                </a:solidFill>
                <a:latin typeface="Times New Roman" panose="02020603050405020304" pitchFamily="18" charset="0"/>
                <a:cs typeface="Times New Roman" panose="02020603050405020304" pitchFamily="18" charset="0"/>
              </a:rPr>
              <a:t>Khỉ</a:t>
            </a:r>
            <a:r>
              <a:rPr lang="en-US" sz="3200" dirty="0" smtClean="0">
                <a:solidFill>
                  <a:srgbClr val="FF0000"/>
                </a:solidFill>
                <a:latin typeface="Times New Roman" panose="02020603050405020304" pitchFamily="18" charset="0"/>
                <a:cs typeface="Times New Roman" panose="02020603050405020304" pitchFamily="18" charset="0"/>
              </a:rPr>
              <a:t>:</a:t>
            </a:r>
          </a:p>
          <a:p>
            <a:pPr marL="457200" indent="-457200">
              <a:buFontTx/>
              <a:buChar char="-"/>
            </a:pPr>
            <a:endParaRPr lang="en-US" sz="3200" dirty="0">
              <a:solidFill>
                <a:prstClr val="black"/>
              </a:solidFill>
              <a:latin typeface="Times New Roman" panose="02020603050405020304" pitchFamily="18" charset="0"/>
              <a:cs typeface="Times New Roman" panose="02020603050405020304" pitchFamily="18" charset="0"/>
            </a:endParaRPr>
          </a:p>
          <a:p>
            <a:endParaRPr lang="en-US" sz="3200" dirty="0">
              <a:solidFill>
                <a:prstClr val="black"/>
              </a:solidFill>
              <a:latin typeface="Times New Roman" panose="02020603050405020304" pitchFamily="18" charset="0"/>
              <a:cs typeface="Times New Roman" panose="02020603050405020304" pitchFamily="18" charset="0"/>
            </a:endParaRPr>
          </a:p>
          <a:p>
            <a:endParaRPr lang="en-US" sz="3200" dirty="0">
              <a:solidFill>
                <a:prstClr val="black"/>
              </a:solidFill>
              <a:latin typeface="Times New Roman" panose="02020603050405020304" pitchFamily="18" charset="0"/>
              <a:cs typeface="Times New Roman" panose="02020603050405020304" pitchFamily="18" charset="0"/>
            </a:endParaRP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t>
            </a:r>
            <a:r>
              <a:rPr lang="en-US" sz="3200" dirty="0" err="1" smtClean="0">
                <a:solidFill>
                  <a:srgbClr val="FF0000"/>
                </a:solidFill>
                <a:latin typeface="Times New Roman" panose="02020603050405020304" pitchFamily="18" charset="0"/>
                <a:cs typeface="Times New Roman" panose="02020603050405020304" pitchFamily="18" charset="0"/>
              </a:rPr>
              <a:t>ấu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36461FCD-E769-464B-A06C-B20C24D57ED6}"/>
              </a:ext>
            </a:extLst>
          </p:cNvPr>
          <p:cNvSpPr txBox="1"/>
          <p:nvPr/>
        </p:nvSpPr>
        <p:spPr>
          <a:xfrm>
            <a:off x="0" y="28359"/>
            <a:ext cx="6418661" cy="584775"/>
          </a:xfrm>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a:solidFill>
                  <a:srgbClr val="0070C0"/>
                </a:solidFill>
                <a:latin typeface="Times New Roman" panose="02020603050405020304" pitchFamily="18" charset="0"/>
                <a:cs typeface="Times New Roman" panose="02020603050405020304" pitchFamily="18" charset="0"/>
              </a:rPr>
              <a:t>Phân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lại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chuyện</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3E61EA58-87ED-43D9-B90C-E046DAF3683E}"/>
              </a:ext>
            </a:extLst>
          </p:cNvPr>
          <p:cNvSpPr/>
          <p:nvPr/>
        </p:nvSpPr>
        <p:spPr>
          <a:xfrm>
            <a:off x="685800" y="1623569"/>
            <a:ext cx="4976042" cy="584775"/>
          </a:xfrm>
          <a:prstGeom prst="rect">
            <a:avLst/>
          </a:prstGeom>
        </p:spPr>
        <p:txBody>
          <a:bodyPr wrap="none">
            <a:spAutoFit/>
          </a:bodyPr>
          <a:lstStyle/>
          <a:p>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a:t>
            </a:r>
            <a:r>
              <a:rPr lang="en-US" sz="3200" dirty="0" err="1" smtClean="0">
                <a:solidFill>
                  <a:prstClr val="black"/>
                </a:solidFill>
                <a:latin typeface="Times New Roman" panose="02020603050405020304" pitchFamily="18" charset="0"/>
                <a:cs typeface="Times New Roman" panose="02020603050405020304" pitchFamily="18" charset="0"/>
              </a:rPr>
              <a:t>iọng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chậm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nhẹ</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nhàng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38E78E82-C056-4C48-9F9B-D12E186C1EC9}"/>
              </a:ext>
            </a:extLst>
          </p:cNvPr>
          <p:cNvSpPr/>
          <p:nvPr/>
        </p:nvSpPr>
        <p:spPr>
          <a:xfrm>
            <a:off x="-418116" y="2646925"/>
            <a:ext cx="8153400" cy="1569660"/>
          </a:xfrm>
          <a:prstGeom prst="rect">
            <a:avLst/>
          </a:prstGeom>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Lúc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han</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Lúc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nhưng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rồi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trấn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tĩnh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lại</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dữ</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t>
            </a:r>
            <a:r>
              <a:rPr lang="en-US" sz="3200" dirty="0" err="1" smtClean="0">
                <a:solidFill>
                  <a:prstClr val="black"/>
                </a:solidFill>
                <a:latin typeface="Times New Roman" panose="02020603050405020304" pitchFamily="18" charset="0"/>
                <a:cs typeface="Times New Roman" panose="02020603050405020304" pitchFamily="18" charset="0"/>
              </a:rPr>
              <a:t>ấu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1D9ED29A-11F7-4460-9CAE-07C878F1FE0B}"/>
              </a:ext>
            </a:extLst>
          </p:cNvPr>
          <p:cNvSpPr/>
          <p:nvPr/>
        </p:nvSpPr>
        <p:spPr>
          <a:xfrm>
            <a:off x="440424" y="4997645"/>
            <a:ext cx="7260223" cy="1569660"/>
          </a:xfrm>
          <a:prstGeom prst="rect">
            <a:avLst/>
          </a:prstGeom>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Lúc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buồn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dối</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Lúc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xảo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mắt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hí</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dò</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Lúc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xấu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hổ</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392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p:cTn id="12" dur="500" fill="hold"/>
                                        <p:tgtEl>
                                          <p:spTgt spid="2">
                                            <p:bg/>
                                          </p:spTgt>
                                        </p:tgtEl>
                                        <p:attrNameLst>
                                          <p:attrName>ppt_w</p:attrName>
                                        </p:attrNameLst>
                                      </p:cBhvr>
                                      <p:tavLst>
                                        <p:tav tm="0">
                                          <p:val>
                                            <p:fltVal val="0"/>
                                          </p:val>
                                        </p:tav>
                                        <p:tav tm="100000">
                                          <p:val>
                                            <p:strVal val="#ppt_w"/>
                                          </p:val>
                                        </p:tav>
                                      </p:tavLst>
                                    </p:anim>
                                    <p:anim calcmode="lin" valueType="num">
                                      <p:cBhvr>
                                        <p:cTn id="13" dur="500" fill="hold"/>
                                        <p:tgtEl>
                                          <p:spTgt spid="2">
                                            <p:bg/>
                                          </p:spTgt>
                                        </p:tgtEl>
                                        <p:attrNameLst>
                                          <p:attrName>ppt_h</p:attrName>
                                        </p:attrNameLst>
                                      </p:cBhvr>
                                      <p:tavLst>
                                        <p:tav tm="0">
                                          <p:val>
                                            <p:fltVal val="0"/>
                                          </p:val>
                                        </p:tav>
                                        <p:tav tm="100000">
                                          <p:val>
                                            <p:strVal val="#ppt_h"/>
                                          </p:val>
                                        </p:tav>
                                      </p:tavLst>
                                    </p:anim>
                                    <p:animEffect transition="in" filter="fade">
                                      <p:cBhvr>
                                        <p:cTn id="14" dur="500"/>
                                        <p:tgtEl>
                                          <p:spTgt spid="2">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 calcmode="lin" valueType="num">
                                      <p:cBhvr>
                                        <p:cTn id="3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85800"/>
            <a:ext cx="8763000" cy="5867400"/>
          </a:xfrm>
        </p:spPr>
        <p:txBody>
          <a:bodyPr>
            <a:normAutofit fontScale="92500" lnSpcReduction="20000"/>
          </a:bodyPr>
          <a:lstStyle/>
          <a:p>
            <a:pPr marL="0" indent="0">
              <a:buNone/>
            </a:pPr>
            <a:r>
              <a:rPr lang="en-US" sz="2000" dirty="0" smtClean="0">
                <a:solidFill>
                  <a:schemeClr val="tx1">
                    <a:lumMod val="85000"/>
                    <a:lumOff val="15000"/>
                  </a:schemeClr>
                </a:solidFill>
                <a:latin typeface="Times New Roman" pitchFamily="18" charset="0"/>
                <a:cs typeface="Times New Roman" pitchFamily="18" charset="0"/>
              </a:rPr>
              <a:t>1. Một ngày nắng đẹp, đang leo trèo trên hàng dừa ven sông, Khỉ bỗng nghe một tiếng quẫy mạnh dưới nước. Một con vật da sần sùi, dài thượt, nhe hàm răng nhọn hoắt như một lưỡi cưa sắc, trườn lên bãi cát.</a:t>
            </a:r>
          </a:p>
          <a:p>
            <a:pPr marL="0" indent="0">
              <a:buNone/>
            </a:pPr>
            <a:r>
              <a:rPr lang="en-US" sz="2000" dirty="0">
                <a:solidFill>
                  <a:schemeClr val="tx1">
                    <a:lumMod val="85000"/>
                    <a:lumOff val="15000"/>
                  </a:schemeClr>
                </a:solidFill>
                <a:latin typeface="Times New Roman" pitchFamily="18" charset="0"/>
                <a:cs typeface="Times New Roman" pitchFamily="18" charset="0"/>
              </a:rPr>
              <a:t> </a:t>
            </a:r>
            <a:r>
              <a:rPr lang="en-US" sz="2000" dirty="0" smtClean="0">
                <a:solidFill>
                  <a:schemeClr val="tx1">
                    <a:lumMod val="85000"/>
                    <a:lumOff val="15000"/>
                  </a:schemeClr>
                </a:solidFill>
                <a:latin typeface="Times New Roman" pitchFamily="18" charset="0"/>
                <a:cs typeface="Times New Roman" pitchFamily="18" charset="0"/>
              </a:rPr>
              <a:t>  Nó nhìn Khỉ bằng cặp mắt ti hí với hai hàng nước mắt chảy dài. Khỉ ngạc nhiên:</a:t>
            </a:r>
          </a:p>
          <a:p>
            <a:pPr>
              <a:buFontTx/>
              <a:buChar char="-"/>
            </a:pPr>
            <a:r>
              <a:rPr lang="en-US" sz="2000" dirty="0" smtClean="0">
                <a:solidFill>
                  <a:schemeClr val="tx1">
                    <a:lumMod val="85000"/>
                    <a:lumOff val="15000"/>
                  </a:schemeClr>
                </a:solidFill>
                <a:latin typeface="Times New Roman" pitchFamily="18" charset="0"/>
                <a:cs typeface="Times New Roman" pitchFamily="18" charset="0"/>
              </a:rPr>
              <a:t>Bạn là ai ? Vì sao bạn khóc ?</a:t>
            </a:r>
          </a:p>
          <a:p>
            <a:pPr>
              <a:buFontTx/>
              <a:buChar char="-"/>
            </a:pPr>
            <a:r>
              <a:rPr lang="en-US" sz="2000" dirty="0" smtClean="0">
                <a:solidFill>
                  <a:schemeClr val="tx1">
                    <a:lumMod val="85000"/>
                    <a:lumOff val="15000"/>
                  </a:schemeClr>
                </a:solidFill>
                <a:latin typeface="Times New Roman" pitchFamily="18" charset="0"/>
                <a:cs typeface="Times New Roman" pitchFamily="18" charset="0"/>
              </a:rPr>
              <a:t>Tôi là Cá Sấu. Tôi khóc vì chả ai chơi với tôi.</a:t>
            </a:r>
          </a:p>
          <a:p>
            <a:pPr marL="0" indent="0">
              <a:buNone/>
            </a:pPr>
            <a:r>
              <a:rPr lang="en-US" sz="2000" dirty="0" smtClean="0">
                <a:solidFill>
                  <a:schemeClr val="tx1">
                    <a:lumMod val="85000"/>
                    <a:lumOff val="15000"/>
                  </a:schemeClr>
                </a:solidFill>
                <a:latin typeface="Times New Roman" pitchFamily="18" charset="0"/>
                <a:cs typeface="Times New Roman" pitchFamily="18" charset="0"/>
              </a:rPr>
              <a:t>Khỉ nghe vậy, mời Cá Sấu kết </a:t>
            </a:r>
            <a:r>
              <a:rPr lang="en-US" sz="2000" smtClean="0">
                <a:solidFill>
                  <a:schemeClr val="tx1">
                    <a:lumMod val="85000"/>
                    <a:lumOff val="15000"/>
                  </a:schemeClr>
                </a:solidFill>
                <a:latin typeface="Times New Roman" pitchFamily="18" charset="0"/>
                <a:cs typeface="Times New Roman" pitchFamily="18" charset="0"/>
              </a:rPr>
              <a:t>bạn.</a:t>
            </a:r>
          </a:p>
          <a:p>
            <a:pPr lvl="0">
              <a:buNone/>
            </a:pPr>
            <a:r>
              <a:rPr lang="en-US" sz="2000">
                <a:solidFill>
                  <a:prstClr val="black">
                    <a:lumMod val="85000"/>
                    <a:lumOff val="15000"/>
                  </a:prstClr>
                </a:solidFill>
                <a:latin typeface="Times New Roman" pitchFamily="18" charset="0"/>
                <a:cs typeface="Times New Roman" pitchFamily="18" charset="0"/>
              </a:rPr>
              <a:t>Từ đó, ngày nào Cá Sấu cũng đến, ăn những hoa quả mà Khỉ hái cho.</a:t>
            </a:r>
          </a:p>
          <a:p>
            <a:pPr lvl="0">
              <a:buNone/>
            </a:pPr>
            <a:r>
              <a:rPr lang="en-US" sz="2000">
                <a:solidFill>
                  <a:prstClr val="black">
                    <a:lumMod val="85000"/>
                    <a:lumOff val="15000"/>
                  </a:prstClr>
                </a:solidFill>
                <a:latin typeface="Times New Roman" pitchFamily="18" charset="0"/>
                <a:cs typeface="Times New Roman" pitchFamily="18" charset="0"/>
              </a:rPr>
              <a:t>2. Một hôm, Cá Sấu mời Khỉ đến chơi nhà. Khỉ nhận lời, ngồi lên lưng Cá Sấu. Bơi đã xa bờ, Cá Sấu mới bảo:</a:t>
            </a:r>
          </a:p>
          <a:p>
            <a:pPr lvl="0">
              <a:buFontTx/>
              <a:buChar char="-"/>
            </a:pPr>
            <a:r>
              <a:rPr lang="en-US" sz="2000">
                <a:solidFill>
                  <a:prstClr val="black">
                    <a:lumMod val="85000"/>
                    <a:lumOff val="15000"/>
                  </a:prstClr>
                </a:solidFill>
                <a:latin typeface="Times New Roman" pitchFamily="18" charset="0"/>
                <a:cs typeface="Times New Roman" pitchFamily="18" charset="0"/>
              </a:rPr>
              <a:t>Vua của chúng tôi ốm nặng, phải ăn một quả tim khỉ mới khỏi. Tôi cần quả tim của bạn.</a:t>
            </a:r>
          </a:p>
          <a:p>
            <a:pPr lvl="0">
              <a:buNone/>
            </a:pPr>
            <a:r>
              <a:rPr lang="en-US" sz="2000">
                <a:solidFill>
                  <a:prstClr val="black">
                    <a:lumMod val="85000"/>
                    <a:lumOff val="15000"/>
                  </a:prstClr>
                </a:solidFill>
                <a:latin typeface="Times New Roman" pitchFamily="18" charset="0"/>
                <a:cs typeface="Times New Roman" pitchFamily="18" charset="0"/>
              </a:rPr>
              <a:t>   Khỉ nghe vậy hết sức hoảng sợ. Nhưng rồi trấn tĩnh lại, nó bảo:</a:t>
            </a:r>
          </a:p>
          <a:p>
            <a:pPr lvl="0">
              <a:buFontTx/>
              <a:buChar char="-"/>
            </a:pPr>
            <a:r>
              <a:rPr lang="en-US" sz="2000">
                <a:solidFill>
                  <a:prstClr val="black">
                    <a:lumMod val="85000"/>
                    <a:lumOff val="15000"/>
                  </a:prstClr>
                </a:solidFill>
                <a:latin typeface="Times New Roman" pitchFamily="18" charset="0"/>
                <a:cs typeface="Times New Roman" pitchFamily="18" charset="0"/>
              </a:rPr>
              <a:t>Chuyện quan trọng vậy mà bạn chẳng bảo trước. Quả tim tôi để ở nhà. Mau đưa tôi về, tôi sẽ lấy tim dâng lên vua của bạn</a:t>
            </a:r>
            <a:r>
              <a:rPr lang="en-US" sz="2000" smtClean="0">
                <a:solidFill>
                  <a:prstClr val="black">
                    <a:lumMod val="85000"/>
                    <a:lumOff val="15000"/>
                  </a:prstClr>
                </a:solidFill>
                <a:latin typeface="Times New Roman" pitchFamily="18" charset="0"/>
                <a:cs typeface="Times New Roman" pitchFamily="18" charset="0"/>
              </a:rPr>
              <a:t>.</a:t>
            </a:r>
          </a:p>
          <a:p>
            <a:pPr marL="0" lvl="0" indent="0">
              <a:buNone/>
            </a:pPr>
            <a:endParaRPr lang="en-US" sz="2000" smtClean="0">
              <a:solidFill>
                <a:prstClr val="black">
                  <a:lumMod val="85000"/>
                  <a:lumOff val="15000"/>
                </a:prstClr>
              </a:solidFill>
              <a:latin typeface="Times New Roman" pitchFamily="18" charset="0"/>
              <a:cs typeface="Times New Roman" pitchFamily="18" charset="0"/>
            </a:endParaRPr>
          </a:p>
          <a:p>
            <a:pPr marL="0" lvl="0" indent="0" algn="just">
              <a:spcBef>
                <a:spcPts val="0"/>
              </a:spcBef>
              <a:buNone/>
            </a:pPr>
            <a:r>
              <a:rPr lang="en-US" sz="2000" smtClean="0">
                <a:solidFill>
                  <a:prstClr val="black">
                    <a:lumMod val="85000"/>
                    <a:lumOff val="15000"/>
                  </a:prstClr>
                </a:solidFill>
                <a:latin typeface="Times New Roman" pitchFamily="18" charset="0"/>
                <a:cs typeface="Times New Roman" pitchFamily="18" charset="0"/>
              </a:rPr>
              <a:t>3</a:t>
            </a:r>
            <a:r>
              <a:rPr lang="en-US" sz="2000">
                <a:solidFill>
                  <a:prstClr val="black">
                    <a:lumMod val="85000"/>
                    <a:lumOff val="15000"/>
                  </a:prstClr>
                </a:solidFill>
                <a:latin typeface="Times New Roman" pitchFamily="18" charset="0"/>
                <a:cs typeface="Times New Roman" pitchFamily="18" charset="0"/>
              </a:rPr>
              <a:t>. Cá Sấu tưởng thật, liền đưa Khỉ trở lại bờ. Tới nơi, Khỉ đu vút lên cành cây, mắng :</a:t>
            </a:r>
          </a:p>
          <a:p>
            <a:pPr marL="0" lvl="0" indent="0" algn="just">
              <a:spcBef>
                <a:spcPts val="0"/>
              </a:spcBef>
              <a:buNone/>
            </a:pPr>
            <a:r>
              <a:rPr lang="en-US" sz="2000">
                <a:solidFill>
                  <a:prstClr val="black">
                    <a:lumMod val="85000"/>
                    <a:lumOff val="15000"/>
                  </a:prstClr>
                </a:solidFill>
                <a:latin typeface="Times New Roman" pitchFamily="18" charset="0"/>
                <a:cs typeface="Times New Roman" pitchFamily="18" charset="0"/>
              </a:rPr>
              <a:t>- Con vật bội bạc kia ! Chẳng ai thèm kết bạn với những kẻ giả dối như mi đâu.</a:t>
            </a:r>
          </a:p>
          <a:p>
            <a:pPr marL="0" lvl="0" indent="0" algn="just">
              <a:spcBef>
                <a:spcPts val="0"/>
              </a:spcBef>
              <a:buNone/>
            </a:pPr>
            <a:r>
              <a:rPr lang="en-US" sz="2000">
                <a:solidFill>
                  <a:prstClr val="black">
                    <a:lumMod val="85000"/>
                    <a:lumOff val="15000"/>
                  </a:prstClr>
                </a:solidFill>
                <a:latin typeface="Times New Roman" pitchFamily="18" charset="0"/>
                <a:cs typeface="Times New Roman" pitchFamily="18" charset="0"/>
              </a:rPr>
              <a:t>4. Cá Sấu tẽn tò, lặn sâu xuống nước, lủi mất.</a:t>
            </a:r>
          </a:p>
          <a:p>
            <a:pPr marL="0" lvl="0" indent="0">
              <a:spcBef>
                <a:spcPts val="0"/>
              </a:spcBef>
              <a:buNone/>
            </a:pPr>
            <a:endParaRPr lang="en-US" sz="2000" i="1">
              <a:solidFill>
                <a:prstClr val="black">
                  <a:lumMod val="85000"/>
                  <a:lumOff val="15000"/>
                </a:prstClr>
              </a:solidFill>
              <a:latin typeface="Times New Roman" pitchFamily="18" charset="0"/>
              <a:cs typeface="Times New Roman" pitchFamily="18" charset="0"/>
            </a:endParaRPr>
          </a:p>
          <a:p>
            <a:pPr marL="0" lvl="0" indent="0">
              <a:spcBef>
                <a:spcPts val="0"/>
              </a:spcBef>
              <a:buNone/>
            </a:pPr>
            <a:r>
              <a:rPr lang="en-US" sz="2000" i="1">
                <a:solidFill>
                  <a:prstClr val="black">
                    <a:lumMod val="85000"/>
                    <a:lumOff val="15000"/>
                  </a:prstClr>
                </a:solidFill>
                <a:latin typeface="Times New Roman" pitchFamily="18" charset="0"/>
                <a:cs typeface="Times New Roman" pitchFamily="18" charset="0"/>
              </a:rPr>
              <a:t>                            </a:t>
            </a:r>
            <a:r>
              <a:rPr lang="en-US" sz="2000" i="1" smtClean="0">
                <a:solidFill>
                  <a:prstClr val="black">
                    <a:lumMod val="85000"/>
                    <a:lumOff val="15000"/>
                  </a:prstClr>
                </a:solidFill>
                <a:latin typeface="Times New Roman" pitchFamily="18" charset="0"/>
                <a:cs typeface="Times New Roman" pitchFamily="18" charset="0"/>
              </a:rPr>
              <a:t>                                                                Theo</a:t>
            </a:r>
            <a:r>
              <a:rPr lang="en-US" sz="2000" smtClean="0">
                <a:solidFill>
                  <a:prstClr val="black">
                    <a:lumMod val="85000"/>
                    <a:lumOff val="15000"/>
                  </a:prstClr>
                </a:solidFill>
                <a:latin typeface="Times New Roman" pitchFamily="18" charset="0"/>
                <a:cs typeface="Times New Roman" pitchFamily="18" charset="0"/>
              </a:rPr>
              <a:t> </a:t>
            </a:r>
            <a:r>
              <a:rPr lang="en-US" sz="2000" b="1">
                <a:solidFill>
                  <a:prstClr val="black">
                    <a:lumMod val="85000"/>
                    <a:lumOff val="15000"/>
                  </a:prstClr>
                </a:solidFill>
                <a:latin typeface="Times New Roman" pitchFamily="18" charset="0"/>
                <a:cs typeface="Times New Roman" pitchFamily="18" charset="0"/>
              </a:rPr>
              <a:t>TRUYỆN ĐỌC 1, 1994</a:t>
            </a:r>
          </a:p>
          <a:p>
            <a:pPr lvl="0">
              <a:buFontTx/>
              <a:buChar char="-"/>
            </a:pPr>
            <a:endParaRPr lang="en-US" sz="2000">
              <a:solidFill>
                <a:prstClr val="black">
                  <a:lumMod val="85000"/>
                  <a:lumOff val="15000"/>
                </a:prstClr>
              </a:solidFill>
              <a:latin typeface="Times New Roman" pitchFamily="18" charset="0"/>
              <a:cs typeface="Times New Roman" pitchFamily="18" charset="0"/>
            </a:endParaRPr>
          </a:p>
          <a:p>
            <a:pPr marL="0" indent="0">
              <a:buNone/>
            </a:pPr>
            <a:endParaRPr lang="en-US" sz="2000" dirty="0" smtClean="0">
              <a:solidFill>
                <a:schemeClr val="tx1">
                  <a:lumMod val="85000"/>
                  <a:lumOff val="15000"/>
                </a:schemeClr>
              </a:solidFill>
              <a:latin typeface="Times New Roman" pitchFamily="18" charset="0"/>
              <a:cs typeface="Times New Roman" pitchFamily="18" charset="0"/>
            </a:endParaRPr>
          </a:p>
          <a:p>
            <a:pPr>
              <a:buFontTx/>
              <a:buChar char="-"/>
            </a:pPr>
            <a:endParaRPr lang="en-US" dirty="0" smtClean="0">
              <a:solidFill>
                <a:schemeClr val="tx1">
                  <a:lumMod val="85000"/>
                  <a:lumOff val="15000"/>
                </a:schemeClr>
              </a:solidFill>
              <a:latin typeface="Times New Roman" pitchFamily="18" charset="0"/>
              <a:cs typeface="Times New Roman" pitchFamily="18" charset="0"/>
            </a:endParaRPr>
          </a:p>
          <a:p>
            <a:endParaRPr lang="en-US" dirty="0"/>
          </a:p>
        </p:txBody>
      </p:sp>
      <p:sp>
        <p:nvSpPr>
          <p:cNvPr id="7" name="Title 6"/>
          <p:cNvSpPr txBox="1">
            <a:spLocks noGrp="1"/>
          </p:cNvSpPr>
          <p:nvPr>
            <p:ph type="title"/>
          </p:nvPr>
        </p:nvSpPr>
        <p:spPr>
          <a:xfrm>
            <a:off x="2743200" y="-172464"/>
            <a:ext cx="3429000" cy="1138773"/>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Quả </a:t>
            </a:r>
            <a:r>
              <a:rPr lang="en-US" sz="4000" b="1" dirty="0" smtClean="0">
                <a:solidFill>
                  <a:srgbClr val="FF0000"/>
                </a:solidFill>
                <a:latin typeface="Times New Roman" pitchFamily="18" charset="0"/>
                <a:cs typeface="Times New Roman" pitchFamily="18" charset="0"/>
              </a:rPr>
              <a:t>tim Khỉ</a:t>
            </a:r>
          </a:p>
          <a:p>
            <a:pPr algn="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61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 calcmode="lin" valueType="num">
                                      <p:cBhvr additive="base">
                                        <p:cTn id="4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 calcmode="lin" valueType="num">
                                      <p:cBhvr additive="base">
                                        <p:cTn id="5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 calcmode="lin" valueType="num">
                                      <p:cBhvr additive="base">
                                        <p:cTn id="5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xEl>
                                              <p:pRg st="15" end="15"/>
                                            </p:txEl>
                                          </p:spTgt>
                                        </p:tgtEl>
                                        <p:attrNameLst>
                                          <p:attrName>style.visibility</p:attrName>
                                        </p:attrNameLst>
                                      </p:cBhvr>
                                      <p:to>
                                        <p:strVal val="visible"/>
                                      </p:to>
                                    </p:set>
                                    <p:anim calcmode="lin" valueType="num">
                                      <p:cBhvr additive="base">
                                        <p:cTn id="59"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Thought Bubble: Cloud 4">
            <a:extLst>
              <a:ext uri="{FF2B5EF4-FFF2-40B4-BE49-F238E27FC236}">
                <a16:creationId xmlns="" xmlns:a16="http://schemas.microsoft.com/office/drawing/2014/main" id="{E937F656-165F-4E85-9446-AD86C6CE87E6}"/>
              </a:ext>
            </a:extLst>
          </p:cNvPr>
          <p:cNvSpPr>
            <a:spLocks noGrp="1"/>
          </p:cNvSpPr>
          <p:nvPr>
            <p:ph idx="1"/>
          </p:nvPr>
        </p:nvSpPr>
        <p:spPr>
          <a:xfrm>
            <a:off x="1295400" y="1828800"/>
            <a:ext cx="6858000" cy="3733800"/>
          </a:xfrm>
          <a:prstGeom prst="cloudCallout">
            <a:avLst>
              <a:gd name="adj1" fmla="val -44757"/>
              <a:gd name="adj2" fmla="val 69545"/>
            </a:avLst>
          </a:prstGeom>
        </p:spPr>
        <p:style>
          <a:lnRef idx="0">
            <a:schemeClr val="accent6"/>
          </a:lnRef>
          <a:fillRef idx="3">
            <a:schemeClr val="accent6"/>
          </a:fillRef>
          <a:effectRef idx="3">
            <a:schemeClr val="accent6"/>
          </a:effectRef>
          <a:fontRef idx="minor">
            <a:schemeClr val="lt1"/>
          </a:fontRef>
        </p:style>
        <p:txBody>
          <a:bodyPr rtlCol="0" anchor="ctr">
            <a:normAutofit/>
          </a:bodyPr>
          <a:lstStyle/>
          <a:p>
            <a:pPr algn="ctr">
              <a:buNone/>
            </a:pPr>
            <a:r>
              <a:rPr lang="en-US" sz="5400" b="1" dirty="0">
                <a:latin typeface="Times New Roman" panose="02020603050405020304" pitchFamily="18" charset="0"/>
                <a:cs typeface="Times New Roman" panose="02020603050405020304" pitchFamily="18" charset="0"/>
              </a:rPr>
              <a:t>THI KỂ</a:t>
            </a:r>
          </a:p>
        </p:txBody>
      </p:sp>
      <p:sp>
        <p:nvSpPr>
          <p:cNvPr id="5" name="Title 8">
            <a:extLst>
              <a:ext uri="{FF2B5EF4-FFF2-40B4-BE49-F238E27FC236}">
                <a16:creationId xmlns="" xmlns:a16="http://schemas.microsoft.com/office/drawing/2014/main" id="{36461FCD-E769-464B-A06C-B20C24D57ED6}"/>
              </a:ext>
            </a:extLst>
          </p:cNvPr>
          <p:cNvSpPr txBox="1">
            <a:spLocks noGrp="1"/>
          </p:cNvSpPr>
          <p:nvPr>
            <p:ph type="title"/>
          </p:nvPr>
        </p:nvSpPr>
        <p:spPr>
          <a:prstGeom prst="rect">
            <a:avLst/>
          </a:prstGeom>
          <a:solidFill>
            <a:schemeClr val="bg1"/>
          </a:solidFill>
          <a:ln>
            <a:solidFill>
              <a:schemeClr val="bg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a:solidFill>
                  <a:srgbClr val="0070C0"/>
                </a:solidFill>
                <a:latin typeface="Times New Roman" panose="02020603050405020304" pitchFamily="18" charset="0"/>
                <a:cs typeface="Times New Roman" panose="02020603050405020304" pitchFamily="18" charset="0"/>
              </a:rPr>
              <a:t>2. </a:t>
            </a:r>
            <a:r>
              <a:rPr lang="en-US" b="1" dirty="0" err="1">
                <a:solidFill>
                  <a:srgbClr val="0070C0"/>
                </a:solidFill>
                <a:latin typeface="Times New Roman" panose="02020603050405020304" pitchFamily="18" charset="0"/>
                <a:cs typeface="Times New Roman" panose="02020603050405020304" pitchFamily="18" charset="0"/>
              </a:rPr>
              <a:t>Phân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vai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dựng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lại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câu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chuyện</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9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1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90FDD497-6C1E-4C74-8E89-3B7DA8F0B47C}"/>
              </a:ext>
            </a:extLst>
          </p:cNvPr>
          <p:cNvSpPr/>
          <p:nvPr/>
        </p:nvSpPr>
        <p:spPr>
          <a:xfrm>
            <a:off x="914400" y="3429000"/>
            <a:ext cx="7493794" cy="289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Trong</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tình</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bạn</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phải</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thật</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thà</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không</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được</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dối</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trá</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Không</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ai</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muốn</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kết</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bạn</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với</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những</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kẻ</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endParaRPr lang="en-US" altLang="en-US" sz="4000" b="1" dirty="0" smtClean="0">
              <a:solidFill>
                <a:srgbClr val="F79646">
                  <a:lumMod val="75000"/>
                </a:srgbClr>
              </a:solidFill>
              <a:latin typeface="Times New Roman" panose="02020603050405020304" pitchFamily="18" charset="0"/>
              <a:cs typeface="Times New Roman" panose="02020603050405020304" pitchFamily="18" charset="0"/>
            </a:endParaRPr>
          </a:p>
          <a:p>
            <a:pPr algn="ctr"/>
            <a:r>
              <a:rPr lang="en-US" altLang="en-US" sz="4000" b="1" dirty="0" err="1" smtClean="0">
                <a:solidFill>
                  <a:srgbClr val="F79646">
                    <a:lumMod val="75000"/>
                  </a:srgbClr>
                </a:solidFill>
                <a:latin typeface="Times New Roman" panose="02020603050405020304" pitchFamily="18" charset="0"/>
                <a:cs typeface="Times New Roman" panose="02020603050405020304" pitchFamily="18" charset="0"/>
              </a:rPr>
              <a:t>bội</a:t>
            </a:r>
            <a:r>
              <a:rPr lang="en-US" altLang="en-US" sz="4000" b="1" dirty="0" smtClean="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bạc</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giả</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000" b="1" dirty="0" err="1">
                <a:solidFill>
                  <a:srgbClr val="F79646">
                    <a:lumMod val="75000"/>
                  </a:srgbClr>
                </a:solidFill>
                <a:latin typeface="Times New Roman" panose="02020603050405020304" pitchFamily="18" charset="0"/>
                <a:cs typeface="Times New Roman" panose="02020603050405020304" pitchFamily="18" charset="0"/>
              </a:rPr>
              <a:t>dối</a:t>
            </a:r>
            <a:r>
              <a:rPr lang="en-US" altLang="en-US" sz="4000" b="1" dirty="0">
                <a:solidFill>
                  <a:srgbClr val="F79646">
                    <a:lumMod val="75000"/>
                  </a:srgbClr>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 xmlns:a16="http://schemas.microsoft.com/office/drawing/2014/main" id="{075A5C72-0004-4ECD-9030-D25F8C63244E}"/>
              </a:ext>
            </a:extLst>
          </p:cNvPr>
          <p:cNvSpPr txBox="1"/>
          <p:nvPr/>
        </p:nvSpPr>
        <p:spPr>
          <a:xfrm>
            <a:off x="1309186" y="1233539"/>
            <a:ext cx="7300913" cy="2123658"/>
          </a:xfrm>
          <a:prstGeom prst="rect">
            <a:avLst/>
          </a:prstGeom>
          <a:noFill/>
        </p:spPr>
        <p:txBody>
          <a:bodyPr wrap="square" rtlCol="0">
            <a:spAutoFit/>
          </a:bodyPr>
          <a:lstStyle/>
          <a:p>
            <a:r>
              <a:rPr lang="en-US" sz="4400" b="1" dirty="0" err="1">
                <a:solidFill>
                  <a:srgbClr val="0070C0"/>
                </a:solidFill>
                <a:latin typeface="Times New Roman" panose="02020603050405020304" pitchFamily="18" charset="0"/>
                <a:cs typeface="Times New Roman" panose="02020603050405020304" pitchFamily="18" charset="0"/>
              </a:rPr>
              <a:t>Câu</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chuyện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đã</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giúp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em</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nhận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ra</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điều</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gì</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trong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cách</a:t>
            </a:r>
            <a:r>
              <a:rPr lang="en-US" sz="4400" b="1" dirty="0">
                <a:solidFill>
                  <a:srgbClr val="0070C0"/>
                </a:solidFill>
                <a:latin typeface="Times New Roman" panose="02020603050405020304" pitchFamily="18" charset="0"/>
                <a:cs typeface="Times New Roman" panose="02020603050405020304" pitchFamily="18" charset="0"/>
              </a:rPr>
              <a:t> c</a:t>
            </a:r>
            <a:r>
              <a:rPr lang="vi-VN" sz="4400" b="1" dirty="0">
                <a:solidFill>
                  <a:srgbClr val="0070C0"/>
                </a:solidFill>
                <a:latin typeface="Times New Roman" panose="02020603050405020304" pitchFamily="18" charset="0"/>
                <a:cs typeface="Times New Roman" panose="02020603050405020304" pitchFamily="18" charset="0"/>
              </a:rPr>
              <a:t>ư</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xử</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với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bạn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bè</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của</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mình</a:t>
            </a:r>
            <a:r>
              <a:rPr lang="en-US" sz="4400" b="1" dirty="0">
                <a:solidFill>
                  <a:srgbClr val="0070C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 xmlns:a16="http://schemas.microsoft.com/office/drawing/2014/main" id="{12FFC079-A4FE-421B-BC0C-E6664CF70771}"/>
              </a:ext>
            </a:extLst>
          </p:cNvPr>
          <p:cNvSpPr txBox="1"/>
          <p:nvPr/>
        </p:nvSpPr>
        <p:spPr>
          <a:xfrm>
            <a:off x="754982" y="500772"/>
            <a:ext cx="2328863"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08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7" name="AutoShape 3">
            <a:extLst>
              <a:ext uri="{FF2B5EF4-FFF2-40B4-BE49-F238E27FC236}">
                <a16:creationId xmlns="" xmlns:a16="http://schemas.microsoft.com/office/drawing/2014/main" id="{B9F433A0-6C4B-4097-8ADE-EA685521782B}"/>
              </a:ext>
            </a:extLst>
          </p:cNvPr>
          <p:cNvSpPr>
            <a:spLocks noChangeArrowheads="1"/>
          </p:cNvSpPr>
          <p:nvPr/>
        </p:nvSpPr>
        <p:spPr bwMode="auto">
          <a:xfrm>
            <a:off x="914400" y="2971800"/>
            <a:ext cx="7391400" cy="2483774"/>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Về</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nhà</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tập</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kể</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lại</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câu</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chuyện</a:t>
            </a:r>
            <a:endParaRPr lang="en-US" altLang="en-US" sz="4800" i="1" dirty="0">
              <a:solidFill>
                <a:srgbClr val="F79646">
                  <a:lumMod val="75000"/>
                </a:srgbClr>
              </a:solidFill>
              <a:latin typeface="Times New Roman" panose="02020603050405020304" pitchFamily="18" charset="0"/>
              <a:cs typeface="Times New Roman" panose="02020603050405020304" pitchFamily="18" charset="0"/>
            </a:endParaRPr>
          </a:p>
          <a:p>
            <a:pPr algn="ctr" eaLnBrk="1" hangingPunct="1"/>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cho</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ng</a:t>
            </a:r>
            <a:r>
              <a:rPr lang="vi-VN" altLang="en-US" sz="4800" i="1" dirty="0">
                <a:solidFill>
                  <a:srgbClr val="F79646">
                    <a:lumMod val="75000"/>
                  </a:srgbClr>
                </a:solidFill>
                <a:latin typeface="Times New Roman" panose="02020603050405020304" pitchFamily="18" charset="0"/>
                <a:cs typeface="Times New Roman" panose="02020603050405020304" pitchFamily="18" charset="0"/>
              </a:rPr>
              <a:t>ư</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ời</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thân</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cùng</a:t>
            </a:r>
            <a:r>
              <a:rPr lang="en-US" altLang="en-US" sz="4800" i="1" dirty="0">
                <a:solidFill>
                  <a:srgbClr val="F79646">
                    <a:lumMod val="75000"/>
                  </a:srgbClr>
                </a:solidFill>
                <a:latin typeface="Times New Roman" panose="02020603050405020304" pitchFamily="18" charset="0"/>
                <a:cs typeface="Times New Roman" panose="02020603050405020304" pitchFamily="18" charset="0"/>
              </a:rPr>
              <a:t> </a:t>
            </a:r>
            <a:r>
              <a:rPr lang="en-US" altLang="en-US" sz="4800" i="1" dirty="0" err="1">
                <a:solidFill>
                  <a:srgbClr val="F79646">
                    <a:lumMod val="75000"/>
                  </a:srgbClr>
                </a:solidFill>
                <a:latin typeface="Times New Roman" panose="02020603050405020304" pitchFamily="18" charset="0"/>
                <a:cs typeface="Times New Roman" panose="02020603050405020304" pitchFamily="18" charset="0"/>
              </a:rPr>
              <a:t>nghe</a:t>
            </a:r>
            <a:r>
              <a:rPr lang="en-US" altLang="en-US" sz="4000" i="1" dirty="0">
                <a:solidFill>
                  <a:srgbClr val="F79646">
                    <a:lumMod val="75000"/>
                  </a:srgbClr>
                </a:solidFill>
                <a:latin typeface="Times New Roman" panose="02020603050405020304" pitchFamily="18" charset="0"/>
                <a:cs typeface="Times New Roman" panose="02020603050405020304" pitchFamily="18" charset="0"/>
              </a:rPr>
              <a:t>.</a:t>
            </a:r>
            <a:endParaRPr lang="en-US" altLang="en-US" sz="4000" dirty="0">
              <a:solidFill>
                <a:srgbClr val="F79646">
                  <a:lumMod val="75000"/>
                </a:srgbClr>
              </a:solidFill>
              <a:latin typeface="Times New Roman" panose="02020603050405020304" pitchFamily="18" charset="0"/>
              <a:cs typeface="Times New Roman" panose="02020603050405020304" pitchFamily="18" charset="0"/>
            </a:endParaRPr>
          </a:p>
        </p:txBody>
      </p:sp>
      <p:sp>
        <p:nvSpPr>
          <p:cNvPr id="17411" name="Rectangle 4">
            <a:extLst>
              <a:ext uri="{FF2B5EF4-FFF2-40B4-BE49-F238E27FC236}">
                <a16:creationId xmlns="" xmlns:a16="http://schemas.microsoft.com/office/drawing/2014/main" id="{46C7B7E7-617F-4D2D-A233-BD2E2FC8C9FD}"/>
              </a:ext>
            </a:extLst>
          </p:cNvPr>
          <p:cNvSpPr>
            <a:spLocks noGrp="1" noChangeArrowheads="1"/>
          </p:cNvSpPr>
          <p:nvPr>
            <p:ph type="body" idx="1"/>
          </p:nvPr>
        </p:nvSpPr>
        <p:spPr>
          <a:xfrm>
            <a:off x="2590800" y="679247"/>
            <a:ext cx="2963826" cy="1097626"/>
          </a:xfrm>
        </p:spPr>
        <p:txBody>
          <a:bodyPr>
            <a:normAutofit fontScale="92500"/>
          </a:bodyPr>
          <a:lstStyle/>
          <a:p>
            <a:pPr eaLnBrk="1" hangingPunct="1">
              <a:buFontTx/>
              <a:buNone/>
            </a:pPr>
            <a:r>
              <a:rPr lang="en-US" altLang="en-US" sz="3600" dirty="0">
                <a:latin typeface="VNI-Souvir" pitchFamily="2" charset="0"/>
              </a:rPr>
              <a:t>  </a:t>
            </a:r>
            <a:r>
              <a:rPr lang="en-US" altLang="en-US" sz="5400" dirty="0" smtClean="0">
                <a:solidFill>
                  <a:srgbClr val="FF0000"/>
                </a:solidFill>
                <a:latin typeface="Times New Roman" pitchFamily="18" charset="0"/>
                <a:cs typeface="Times New Roman" pitchFamily="18" charset="0"/>
              </a:rPr>
              <a:t>DẶN DÒ</a:t>
            </a:r>
            <a:endParaRPr lang="en-US" alt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76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noGrp="1"/>
          </p:cNvSpPr>
          <p:nvPr>
            <p:ph type="title"/>
          </p:nvPr>
        </p:nvSpPr>
        <p:spPr>
          <a:xfrm>
            <a:off x="2438400" y="-30777"/>
            <a:ext cx="3962400" cy="1261884"/>
          </a:xfrm>
          <a:prstGeom prst="rect">
            <a:avLst/>
          </a:prstGeom>
          <a:noFill/>
        </p:spPr>
        <p:txBody>
          <a:bodyPr wrap="square" rtlCol="0">
            <a:spAutoFit/>
          </a:bodyPr>
          <a:lstStyle/>
          <a:p>
            <a:pPr algn="ctr"/>
            <a:r>
              <a:rPr lang="en-US" sz="3600" b="1" dirty="0" err="1" smtClean="0">
                <a:latin typeface="Time news roman"/>
                <a:cs typeface="Times New Roman" pitchFamily="18" charset="0"/>
              </a:rPr>
              <a:t>Tập</a:t>
            </a:r>
            <a:r>
              <a:rPr lang="en-US" sz="3600" b="1" dirty="0" smtClean="0">
                <a:latin typeface="Time news roman"/>
                <a:cs typeface="Times New Roman" pitchFamily="18" charset="0"/>
              </a:rPr>
              <a:t> </a:t>
            </a:r>
            <a:r>
              <a:rPr lang="en-US" sz="3600" b="1" dirty="0" err="1" smtClean="0">
                <a:latin typeface="Time news roman"/>
                <a:cs typeface="Times New Roman" pitchFamily="18" charset="0"/>
              </a:rPr>
              <a:t>đọc</a:t>
            </a:r>
            <a:endParaRPr lang="en-US" sz="3600" b="1" dirty="0" smtClean="0">
              <a:latin typeface="Time news roman"/>
              <a:cs typeface="Times New Roman" pitchFamily="18" charset="0"/>
            </a:endParaRPr>
          </a:p>
          <a:p>
            <a:r>
              <a:rPr lang="en-US" sz="4000" b="1" dirty="0" smtClean="0">
                <a:solidFill>
                  <a:srgbClr val="FF0000"/>
                </a:solidFill>
                <a:latin typeface="Time news roman"/>
                <a:cs typeface="Times New Roman" pitchFamily="18" charset="0"/>
              </a:rPr>
              <a:t>Quả tim Khỉ</a:t>
            </a:r>
          </a:p>
        </p:txBody>
      </p:sp>
      <p:sp>
        <p:nvSpPr>
          <p:cNvPr id="12" name="Text Box 10"/>
          <p:cNvSpPr txBox="1">
            <a:spLocks noChangeArrowheads="1"/>
          </p:cNvSpPr>
          <p:nvPr/>
        </p:nvSpPr>
        <p:spPr bwMode="auto">
          <a:xfrm>
            <a:off x="1104900" y="1447800"/>
            <a:ext cx="232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a:latin typeface="Time news roman"/>
              </a:rPr>
              <a:t>Luyện đọc</a:t>
            </a:r>
          </a:p>
        </p:txBody>
      </p:sp>
      <p:sp>
        <p:nvSpPr>
          <p:cNvPr id="13" name="Text Box 10"/>
          <p:cNvSpPr txBox="1">
            <a:spLocks noChangeArrowheads="1"/>
          </p:cNvSpPr>
          <p:nvPr/>
        </p:nvSpPr>
        <p:spPr bwMode="auto">
          <a:xfrm>
            <a:off x="5334000" y="14478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a:latin typeface="Time news roman"/>
              </a:rPr>
              <a:t>Tìm hiểu bài</a:t>
            </a:r>
          </a:p>
        </p:txBody>
      </p:sp>
      <p:cxnSp>
        <p:nvCxnSpPr>
          <p:cNvPr id="14" name="Straight Connector 13"/>
          <p:cNvCxnSpPr/>
          <p:nvPr/>
        </p:nvCxnSpPr>
        <p:spPr>
          <a:xfrm>
            <a:off x="4572000" y="1752600"/>
            <a:ext cx="0" cy="49530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15" name="Text Box 11"/>
          <p:cNvSpPr txBox="1">
            <a:spLocks noChangeArrowheads="1"/>
          </p:cNvSpPr>
          <p:nvPr/>
        </p:nvSpPr>
        <p:spPr bwMode="auto">
          <a:xfrm>
            <a:off x="990600" y="2209800"/>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latin typeface="Time news roman"/>
              </a:rPr>
              <a:t>quẫy mạnh</a:t>
            </a:r>
            <a:endParaRPr lang="en-US" sz="3200" b="1" dirty="0">
              <a:latin typeface="Time news roman"/>
            </a:endParaRPr>
          </a:p>
        </p:txBody>
      </p:sp>
      <p:sp>
        <p:nvSpPr>
          <p:cNvPr id="16" name="Text Box 9"/>
          <p:cNvSpPr txBox="1">
            <a:spLocks noChangeArrowheads="1"/>
          </p:cNvSpPr>
          <p:nvPr/>
        </p:nvSpPr>
        <p:spPr bwMode="auto">
          <a:xfrm>
            <a:off x="990600" y="29718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latin typeface="Time news roman"/>
              </a:rPr>
              <a:t>sần sùi</a:t>
            </a:r>
            <a:endParaRPr lang="en-US" sz="3200" b="1" dirty="0">
              <a:latin typeface="Time news roman"/>
            </a:endParaRPr>
          </a:p>
        </p:txBody>
      </p:sp>
      <p:sp>
        <p:nvSpPr>
          <p:cNvPr id="17" name="Text Box 8"/>
          <p:cNvSpPr txBox="1">
            <a:spLocks noChangeArrowheads="1"/>
          </p:cNvSpPr>
          <p:nvPr/>
        </p:nvSpPr>
        <p:spPr bwMode="auto">
          <a:xfrm>
            <a:off x="990600" y="3733800"/>
            <a:ext cx="266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99"/>
                </a:solidFill>
                <a:latin typeface="Time news roman"/>
              </a:rPr>
              <a:t> </a:t>
            </a:r>
            <a:r>
              <a:rPr lang="en-US" sz="3200" b="1" dirty="0" smtClean="0">
                <a:latin typeface="Time news roman"/>
              </a:rPr>
              <a:t>nhọn hoắt</a:t>
            </a:r>
            <a:endParaRPr lang="en-US" sz="3200" b="1" dirty="0">
              <a:latin typeface="Time news roman"/>
            </a:endParaRPr>
          </a:p>
        </p:txBody>
      </p:sp>
      <p:sp>
        <p:nvSpPr>
          <p:cNvPr id="18" name="Text Box 13"/>
          <p:cNvSpPr txBox="1">
            <a:spLocks noChangeArrowheads="1"/>
          </p:cNvSpPr>
          <p:nvPr/>
        </p:nvSpPr>
        <p:spPr bwMode="auto">
          <a:xfrm>
            <a:off x="990600" y="44958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00FF"/>
                </a:solidFill>
                <a:latin typeface="Time news roman"/>
              </a:rPr>
              <a:t> </a:t>
            </a:r>
            <a:r>
              <a:rPr lang="en-US" sz="3200" b="1" dirty="0" smtClean="0">
                <a:latin typeface="Time news roman"/>
              </a:rPr>
              <a:t>trấn tĩnh</a:t>
            </a:r>
            <a:endParaRPr lang="en-US" sz="3200" b="1" dirty="0">
              <a:latin typeface="Time news roman"/>
            </a:endParaRPr>
          </a:p>
        </p:txBody>
      </p:sp>
      <p:sp>
        <p:nvSpPr>
          <p:cNvPr id="20" name="Text Box 7"/>
          <p:cNvSpPr txBox="1">
            <a:spLocks noChangeArrowheads="1"/>
          </p:cNvSpPr>
          <p:nvPr/>
        </p:nvSpPr>
        <p:spPr bwMode="auto">
          <a:xfrm>
            <a:off x="990600" y="5257800"/>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70C0"/>
                </a:solidFill>
                <a:latin typeface="Time news roman"/>
              </a:rPr>
              <a:t> </a:t>
            </a:r>
            <a:r>
              <a:rPr lang="en-US" sz="3200" b="1" dirty="0" smtClean="0">
                <a:latin typeface="Time news roman"/>
              </a:rPr>
              <a:t>tẽn tò</a:t>
            </a:r>
            <a:endParaRPr lang="en-US" sz="3200" b="1" dirty="0">
              <a:latin typeface="Time news roman"/>
            </a:endParaRPr>
          </a:p>
        </p:txBody>
      </p:sp>
      <p:sp>
        <p:nvSpPr>
          <p:cNvPr id="21" name="Text Box 7"/>
          <p:cNvSpPr txBox="1">
            <a:spLocks noChangeArrowheads="1"/>
          </p:cNvSpPr>
          <p:nvPr/>
        </p:nvSpPr>
        <p:spPr bwMode="auto">
          <a:xfrm>
            <a:off x="974188" y="5943600"/>
            <a:ext cx="2150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0070C0"/>
                </a:solidFill>
                <a:latin typeface="Time news roman"/>
              </a:rPr>
              <a:t> </a:t>
            </a:r>
            <a:r>
              <a:rPr lang="en-US" sz="3200" b="1" dirty="0" smtClean="0">
                <a:latin typeface="Time news roman"/>
              </a:rPr>
              <a:t>lủi mất </a:t>
            </a:r>
            <a:endParaRPr lang="en-US" sz="3200" b="1" dirty="0">
              <a:latin typeface="Time news roman"/>
            </a:endParaRPr>
          </a:p>
        </p:txBody>
      </p:sp>
    </p:spTree>
    <p:extLst>
      <p:ext uri="{BB962C8B-B14F-4D97-AF65-F5344CB8AC3E}">
        <p14:creationId xmlns:p14="http://schemas.microsoft.com/office/powerpoint/2010/main" val="31805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0"/>
            <a:ext cx="9144000" cy="6855139"/>
          </a:xfrm>
          <a:prstGeom prst="rect">
            <a:avLst/>
          </a:prstGeom>
        </p:spPr>
      </p:pic>
      <p:sp>
        <p:nvSpPr>
          <p:cNvPr id="123921" name="Rectangle 17"/>
          <p:cNvSpPr>
            <a:spLocks noChangeArrowheads="1"/>
          </p:cNvSpPr>
          <p:nvPr/>
        </p:nvSpPr>
        <p:spPr bwMode="auto">
          <a:xfrm>
            <a:off x="762000" y="2667000"/>
            <a:ext cx="8077200" cy="3477875"/>
          </a:xfrm>
          <a:prstGeom prst="rect">
            <a:avLst/>
          </a:prstGeom>
          <a:noFill/>
          <a:ln w="9525">
            <a:noFill/>
            <a:miter lim="800000"/>
            <a:headEnd/>
            <a:tailEnd/>
          </a:ln>
          <a:effectLst/>
        </p:spPr>
        <p:txBody>
          <a:bodyPr wrap="square">
            <a:spAutoFit/>
          </a:bodyPr>
          <a:lstStyle/>
          <a:p>
            <a:pPr>
              <a:buFontTx/>
              <a:buChar char="-"/>
            </a:pPr>
            <a:r>
              <a:rPr lang="en-US" sz="4400" i="1" dirty="0" smtClean="0">
                <a:latin typeface="Times New Roman" pitchFamily="18" charset="0"/>
                <a:cs typeface="Times New Roman" pitchFamily="18" charset="0"/>
              </a:rPr>
              <a:t> Chuyện quan trọng vậy mà bạn chẳng báo trước. </a:t>
            </a:r>
            <a:r>
              <a:rPr lang="en-US" sz="4400" i="1" dirty="0" err="1" smtClean="0">
                <a:latin typeface="Times New Roman" pitchFamily="18" charset="0"/>
                <a:cs typeface="Times New Roman" pitchFamily="18" charset="0"/>
              </a:rPr>
              <a:t>Quả</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tim</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để</a:t>
            </a:r>
            <a:r>
              <a:rPr lang="en-US" sz="4400" i="1" dirty="0" smtClean="0">
                <a:latin typeface="Times New Roman" pitchFamily="18" charset="0"/>
                <a:cs typeface="Times New Roman" pitchFamily="18" charset="0"/>
              </a:rPr>
              <a:t> ở </a:t>
            </a:r>
            <a:r>
              <a:rPr lang="en-US" sz="4400" i="1" dirty="0" err="1" smtClean="0">
                <a:latin typeface="Times New Roman" pitchFamily="18" charset="0"/>
                <a:cs typeface="Times New Roman" pitchFamily="18" charset="0"/>
              </a:rPr>
              <a:t>nhà</a:t>
            </a:r>
            <a:r>
              <a:rPr lang="en-US" sz="4400" i="1" dirty="0" smtClean="0">
                <a:latin typeface="Times New Roman" pitchFamily="18" charset="0"/>
                <a:cs typeface="Times New Roman" pitchFamily="18" charset="0"/>
              </a:rPr>
              <a:t>. Mau </a:t>
            </a:r>
            <a:r>
              <a:rPr lang="en-US" sz="4400" i="1" dirty="0" err="1" smtClean="0">
                <a:latin typeface="Times New Roman" pitchFamily="18" charset="0"/>
                <a:cs typeface="Times New Roman" pitchFamily="18" charset="0"/>
              </a:rPr>
              <a:t>đưa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về</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tôi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sẽ</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lấy</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tim</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dâng</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lên</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vua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của</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bạn</a:t>
            </a:r>
            <a:r>
              <a:rPr lang="en-US" sz="4400" i="1" dirty="0" smtClean="0">
                <a:latin typeface="Times New Roman" pitchFamily="18" charset="0"/>
                <a:cs typeface="Times New Roman" pitchFamily="18" charset="0"/>
              </a:rPr>
              <a:t>.</a:t>
            </a:r>
          </a:p>
          <a:p>
            <a:endParaRPr lang="en-US" sz="4400" i="1" dirty="0" smtClean="0">
              <a:latin typeface="Times New Roman" pitchFamily="18" charset="0"/>
              <a:cs typeface="Times New Roman" pitchFamily="18" charset="0"/>
            </a:endParaRPr>
          </a:p>
        </p:txBody>
      </p:sp>
      <p:sp>
        <p:nvSpPr>
          <p:cNvPr id="123945" name="Line 41"/>
          <p:cNvSpPr>
            <a:spLocks noChangeShapeType="1"/>
          </p:cNvSpPr>
          <p:nvPr/>
        </p:nvSpPr>
        <p:spPr bwMode="auto">
          <a:xfrm flipH="1">
            <a:off x="4724400" y="3505200"/>
            <a:ext cx="152400" cy="457200"/>
          </a:xfrm>
          <a:prstGeom prst="line">
            <a:avLst/>
          </a:prstGeom>
          <a:noFill/>
          <a:ln w="38100">
            <a:solidFill>
              <a:srgbClr val="FF0000"/>
            </a:solidFill>
            <a:round/>
            <a:headEnd/>
            <a:tailEnd/>
          </a:ln>
          <a:effectLst/>
        </p:spPr>
        <p:txBody>
          <a:bodyPr/>
          <a:lstStyle/>
          <a:p>
            <a:endParaRPr lang="en-US"/>
          </a:p>
        </p:txBody>
      </p:sp>
      <p:sp>
        <p:nvSpPr>
          <p:cNvPr id="123946" name="Line 42"/>
          <p:cNvSpPr>
            <a:spLocks noChangeShapeType="1"/>
          </p:cNvSpPr>
          <p:nvPr/>
        </p:nvSpPr>
        <p:spPr bwMode="auto">
          <a:xfrm flipH="1">
            <a:off x="6395884" y="2743200"/>
            <a:ext cx="236806" cy="609600"/>
          </a:xfrm>
          <a:prstGeom prst="line">
            <a:avLst/>
          </a:prstGeom>
          <a:noFill/>
          <a:ln w="38100">
            <a:solidFill>
              <a:srgbClr val="FF0000"/>
            </a:solidFill>
            <a:round/>
            <a:headEnd/>
            <a:tailEnd/>
          </a:ln>
          <a:effectLst/>
        </p:spPr>
        <p:txBody>
          <a:bodyPr/>
          <a:lstStyle/>
          <a:p>
            <a:endParaRPr lang="en-US" dirty="0" smtClean="0"/>
          </a:p>
          <a:p>
            <a:endParaRPr lang="en-US" dirty="0" smtClean="0"/>
          </a:p>
          <a:p>
            <a:endParaRPr lang="en-US" dirty="0" smtClean="0"/>
          </a:p>
          <a:p>
            <a:endParaRPr lang="en-US" dirty="0"/>
          </a:p>
        </p:txBody>
      </p:sp>
      <p:sp>
        <p:nvSpPr>
          <p:cNvPr id="123949" name="Line 45"/>
          <p:cNvSpPr>
            <a:spLocks noChangeShapeType="1"/>
          </p:cNvSpPr>
          <p:nvPr/>
        </p:nvSpPr>
        <p:spPr bwMode="auto">
          <a:xfrm flipH="1">
            <a:off x="5867400" y="4800600"/>
            <a:ext cx="228600" cy="457200"/>
          </a:xfrm>
          <a:prstGeom prst="line">
            <a:avLst/>
          </a:prstGeom>
          <a:noFill/>
          <a:ln w="38100">
            <a:solidFill>
              <a:srgbClr val="FF0000"/>
            </a:solidFill>
            <a:round/>
            <a:headEnd/>
            <a:tailEnd/>
          </a:ln>
          <a:effectLst/>
        </p:spPr>
        <p:txBody>
          <a:bodyPr/>
          <a:lstStyle/>
          <a:p>
            <a:endParaRPr lang="en-US"/>
          </a:p>
        </p:txBody>
      </p:sp>
      <p:sp>
        <p:nvSpPr>
          <p:cNvPr id="123952" name="Line 48"/>
          <p:cNvSpPr>
            <a:spLocks noChangeShapeType="1"/>
          </p:cNvSpPr>
          <p:nvPr/>
        </p:nvSpPr>
        <p:spPr bwMode="auto">
          <a:xfrm flipH="1">
            <a:off x="1828800" y="4191000"/>
            <a:ext cx="152400" cy="457200"/>
          </a:xfrm>
          <a:prstGeom prst="line">
            <a:avLst/>
          </a:prstGeom>
          <a:noFill/>
          <a:ln w="38100">
            <a:solidFill>
              <a:srgbClr val="FF0000"/>
            </a:solidFill>
            <a:round/>
            <a:headEnd/>
            <a:tailEnd/>
          </a:ln>
          <a:effectLst/>
        </p:spPr>
        <p:txBody>
          <a:bodyPr/>
          <a:lstStyle/>
          <a:p>
            <a:endParaRPr lang="en-US"/>
          </a:p>
        </p:txBody>
      </p:sp>
      <p:sp>
        <p:nvSpPr>
          <p:cNvPr id="2" name="Rectangle 1"/>
          <p:cNvSpPr/>
          <p:nvPr/>
        </p:nvSpPr>
        <p:spPr>
          <a:xfrm>
            <a:off x="914400" y="1544360"/>
            <a:ext cx="7924800" cy="1046440"/>
          </a:xfrm>
          <a:prstGeom prst="rect">
            <a:avLst/>
          </a:prstGeom>
        </p:spPr>
        <p:txBody>
          <a:bodyPr wrap="square">
            <a:spAutoFit/>
          </a:bodyPr>
          <a:lstStyle/>
          <a:p>
            <a:r>
              <a:rPr lang="en-US" sz="4400" i="1" dirty="0" smtClean="0">
                <a:latin typeface="Times New Roman" pitchFamily="18" charset="0"/>
                <a:cs typeface="Times New Roman" pitchFamily="18" charset="0"/>
              </a:rPr>
              <a:t>-  Bạn </a:t>
            </a:r>
            <a:r>
              <a:rPr lang="en-US" sz="4400" i="1" dirty="0">
                <a:latin typeface="Times New Roman" pitchFamily="18" charset="0"/>
                <a:cs typeface="Times New Roman" pitchFamily="18" charset="0"/>
              </a:rPr>
              <a:t>là ai? Vì sao bạn khóc</a:t>
            </a:r>
            <a:r>
              <a:rPr lang="en-US" sz="4400" i="1" dirty="0" smtClean="0">
                <a:latin typeface="Times New Roman" pitchFamily="18" charset="0"/>
                <a:cs typeface="Times New Roman" pitchFamily="18" charset="0"/>
              </a:rPr>
              <a:t>?</a:t>
            </a:r>
            <a:r>
              <a:rPr lang="en-US" sz="4400" i="1" dirty="0">
                <a:latin typeface="Times New Roman" pitchFamily="18" charset="0"/>
                <a:cs typeface="Times New Roman" pitchFamily="18" charset="0"/>
              </a:rPr>
              <a:t> </a:t>
            </a:r>
            <a:endParaRPr lang="en-US" sz="4400" i="1" dirty="0" smtClean="0">
              <a:latin typeface="Times New Roman" pitchFamily="18" charset="0"/>
              <a:cs typeface="Times New Roman" pitchFamily="18" charset="0"/>
            </a:endParaRPr>
          </a:p>
          <a:p>
            <a:endParaRPr lang="en-US" i="1" dirty="0">
              <a:latin typeface="Times New Roman" pitchFamily="18" charset="0"/>
              <a:cs typeface="Times New Roman" pitchFamily="18" charset="0"/>
            </a:endParaRPr>
          </a:p>
        </p:txBody>
      </p:sp>
      <p:sp>
        <p:nvSpPr>
          <p:cNvPr id="18" name="Line 45"/>
          <p:cNvSpPr>
            <a:spLocks noChangeShapeType="1"/>
          </p:cNvSpPr>
          <p:nvPr/>
        </p:nvSpPr>
        <p:spPr bwMode="auto">
          <a:xfrm flipH="1">
            <a:off x="3733800" y="1676400"/>
            <a:ext cx="228600" cy="533400"/>
          </a:xfrm>
          <a:prstGeom prst="line">
            <a:avLst/>
          </a:prstGeom>
          <a:noFill/>
          <a:ln w="38100">
            <a:solidFill>
              <a:srgbClr val="FF0000"/>
            </a:solidFill>
            <a:round/>
            <a:headEnd/>
            <a:tailEnd/>
          </a:ln>
          <a:effectLst/>
        </p:spPr>
        <p:txBody>
          <a:bodyPr/>
          <a:lstStyle/>
          <a:p>
            <a:endParaRPr lang="en-US"/>
          </a:p>
        </p:txBody>
      </p:sp>
      <p:sp>
        <p:nvSpPr>
          <p:cNvPr id="19" name="Line 45"/>
          <p:cNvSpPr>
            <a:spLocks noChangeShapeType="1"/>
          </p:cNvSpPr>
          <p:nvPr/>
        </p:nvSpPr>
        <p:spPr bwMode="auto">
          <a:xfrm flipH="1">
            <a:off x="7696200" y="1696760"/>
            <a:ext cx="228600" cy="513040"/>
          </a:xfrm>
          <a:prstGeom prst="line">
            <a:avLst/>
          </a:prstGeom>
          <a:noFill/>
          <a:ln w="38100">
            <a:solidFill>
              <a:srgbClr val="FF0000"/>
            </a:solidFill>
            <a:round/>
            <a:headEnd/>
            <a:tailEnd/>
          </a:ln>
          <a:effectLst/>
        </p:spPr>
        <p:txBody>
          <a:bodyPr/>
          <a:lstStyle/>
          <a:p>
            <a:endParaRPr lang="en-US"/>
          </a:p>
        </p:txBody>
      </p:sp>
      <p:sp>
        <p:nvSpPr>
          <p:cNvPr id="12" name="TextBox 11"/>
          <p:cNvSpPr txBox="1"/>
          <p:nvPr/>
        </p:nvSpPr>
        <p:spPr>
          <a:xfrm>
            <a:off x="90044" y="344269"/>
            <a:ext cx="3948555" cy="707886"/>
          </a:xfrm>
          <a:prstGeom prst="rect">
            <a:avLst/>
          </a:prstGeom>
          <a:noFill/>
        </p:spPr>
        <p:txBody>
          <a:bodyPr wrap="square" rtlCol="0">
            <a:spAutoFit/>
          </a:bodyPr>
          <a:lstStyle/>
          <a:p>
            <a:r>
              <a:rPr lang="en-US" sz="4000" b="1" u="sng" dirty="0" err="1" smtClean="0">
                <a:solidFill>
                  <a:srgbClr val="FF0000"/>
                </a:solidFill>
                <a:latin typeface="Times New Roman" pitchFamily="18" charset="0"/>
                <a:cs typeface="Times New Roman" pitchFamily="18" charset="0"/>
              </a:rPr>
              <a:t>Luyện</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3921"/>
                                        </p:tgtEl>
                                        <p:attrNameLst>
                                          <p:attrName>style.visibility</p:attrName>
                                        </p:attrNameLst>
                                      </p:cBhvr>
                                      <p:to>
                                        <p:strVal val="visible"/>
                                      </p:to>
                                    </p:set>
                                    <p:animEffect transition="in" filter="fade">
                                      <p:cBhvr>
                                        <p:cTn id="12" dur="1000"/>
                                        <p:tgtEl>
                                          <p:spTgt spid="123921"/>
                                        </p:tgtEl>
                                      </p:cBhvr>
                                    </p:animEffect>
                                    <p:anim calcmode="lin" valueType="num">
                                      <p:cBhvr>
                                        <p:cTn id="13" dur="1000" fill="hold"/>
                                        <p:tgtEl>
                                          <p:spTgt spid="123921"/>
                                        </p:tgtEl>
                                        <p:attrNameLst>
                                          <p:attrName>ppt_x</p:attrName>
                                        </p:attrNameLst>
                                      </p:cBhvr>
                                      <p:tavLst>
                                        <p:tav tm="0">
                                          <p:val>
                                            <p:strVal val="#ppt_x"/>
                                          </p:val>
                                        </p:tav>
                                        <p:tav tm="100000">
                                          <p:val>
                                            <p:strVal val="#ppt_x"/>
                                          </p:val>
                                        </p:tav>
                                      </p:tavLst>
                                    </p:anim>
                                    <p:anim calcmode="lin" valueType="num">
                                      <p:cBhvr>
                                        <p:cTn id="14" dur="1000" fill="hold"/>
                                        <p:tgtEl>
                                          <p:spTgt spid="1239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3946"/>
                                        </p:tgtEl>
                                        <p:attrNameLst>
                                          <p:attrName>style.visibility</p:attrName>
                                        </p:attrNameLst>
                                      </p:cBhvr>
                                      <p:to>
                                        <p:strVal val="visible"/>
                                      </p:to>
                                    </p:set>
                                    <p:animEffect transition="in" filter="fade">
                                      <p:cBhvr>
                                        <p:cTn id="29" dur="1000"/>
                                        <p:tgtEl>
                                          <p:spTgt spid="123946"/>
                                        </p:tgtEl>
                                      </p:cBhvr>
                                    </p:animEffect>
                                    <p:anim calcmode="lin" valueType="num">
                                      <p:cBhvr>
                                        <p:cTn id="30" dur="1000" fill="hold"/>
                                        <p:tgtEl>
                                          <p:spTgt spid="123946"/>
                                        </p:tgtEl>
                                        <p:attrNameLst>
                                          <p:attrName>ppt_x</p:attrName>
                                        </p:attrNameLst>
                                      </p:cBhvr>
                                      <p:tavLst>
                                        <p:tav tm="0">
                                          <p:val>
                                            <p:strVal val="#ppt_x"/>
                                          </p:val>
                                        </p:tav>
                                        <p:tav tm="100000">
                                          <p:val>
                                            <p:strVal val="#ppt_x"/>
                                          </p:val>
                                        </p:tav>
                                      </p:tavLst>
                                    </p:anim>
                                    <p:anim calcmode="lin" valueType="num">
                                      <p:cBhvr>
                                        <p:cTn id="31" dur="1000" fill="hold"/>
                                        <p:tgtEl>
                                          <p:spTgt spid="12394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3945"/>
                                        </p:tgtEl>
                                        <p:attrNameLst>
                                          <p:attrName>style.visibility</p:attrName>
                                        </p:attrNameLst>
                                      </p:cBhvr>
                                      <p:to>
                                        <p:strVal val="visible"/>
                                      </p:to>
                                    </p:set>
                                    <p:animEffect transition="in" filter="fade">
                                      <p:cBhvr>
                                        <p:cTn id="34" dur="1000"/>
                                        <p:tgtEl>
                                          <p:spTgt spid="123945"/>
                                        </p:tgtEl>
                                      </p:cBhvr>
                                    </p:animEffect>
                                    <p:anim calcmode="lin" valueType="num">
                                      <p:cBhvr>
                                        <p:cTn id="35" dur="1000" fill="hold"/>
                                        <p:tgtEl>
                                          <p:spTgt spid="123945"/>
                                        </p:tgtEl>
                                        <p:attrNameLst>
                                          <p:attrName>ppt_x</p:attrName>
                                        </p:attrNameLst>
                                      </p:cBhvr>
                                      <p:tavLst>
                                        <p:tav tm="0">
                                          <p:val>
                                            <p:strVal val="#ppt_x"/>
                                          </p:val>
                                        </p:tav>
                                        <p:tav tm="100000">
                                          <p:val>
                                            <p:strVal val="#ppt_x"/>
                                          </p:val>
                                        </p:tav>
                                      </p:tavLst>
                                    </p:anim>
                                    <p:anim calcmode="lin" valueType="num">
                                      <p:cBhvr>
                                        <p:cTn id="36" dur="1000" fill="hold"/>
                                        <p:tgtEl>
                                          <p:spTgt spid="1239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3952"/>
                                        </p:tgtEl>
                                        <p:attrNameLst>
                                          <p:attrName>style.visibility</p:attrName>
                                        </p:attrNameLst>
                                      </p:cBhvr>
                                      <p:to>
                                        <p:strVal val="visible"/>
                                      </p:to>
                                    </p:set>
                                    <p:animEffect transition="in" filter="fade">
                                      <p:cBhvr>
                                        <p:cTn id="39" dur="1000"/>
                                        <p:tgtEl>
                                          <p:spTgt spid="123952"/>
                                        </p:tgtEl>
                                      </p:cBhvr>
                                    </p:animEffect>
                                    <p:anim calcmode="lin" valueType="num">
                                      <p:cBhvr>
                                        <p:cTn id="40" dur="1000" fill="hold"/>
                                        <p:tgtEl>
                                          <p:spTgt spid="123952"/>
                                        </p:tgtEl>
                                        <p:attrNameLst>
                                          <p:attrName>ppt_x</p:attrName>
                                        </p:attrNameLst>
                                      </p:cBhvr>
                                      <p:tavLst>
                                        <p:tav tm="0">
                                          <p:val>
                                            <p:strVal val="#ppt_x"/>
                                          </p:val>
                                        </p:tav>
                                        <p:tav tm="100000">
                                          <p:val>
                                            <p:strVal val="#ppt_x"/>
                                          </p:val>
                                        </p:tav>
                                      </p:tavLst>
                                    </p:anim>
                                    <p:anim calcmode="lin" valueType="num">
                                      <p:cBhvr>
                                        <p:cTn id="41" dur="1000" fill="hold"/>
                                        <p:tgtEl>
                                          <p:spTgt spid="1239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3949"/>
                                        </p:tgtEl>
                                        <p:attrNameLst>
                                          <p:attrName>style.visibility</p:attrName>
                                        </p:attrNameLst>
                                      </p:cBhvr>
                                      <p:to>
                                        <p:strVal val="visible"/>
                                      </p:to>
                                    </p:set>
                                    <p:animEffect transition="in" filter="fade">
                                      <p:cBhvr>
                                        <p:cTn id="44" dur="1000"/>
                                        <p:tgtEl>
                                          <p:spTgt spid="123949"/>
                                        </p:tgtEl>
                                      </p:cBhvr>
                                    </p:animEffect>
                                    <p:anim calcmode="lin" valueType="num">
                                      <p:cBhvr>
                                        <p:cTn id="45" dur="1000" fill="hold"/>
                                        <p:tgtEl>
                                          <p:spTgt spid="123949"/>
                                        </p:tgtEl>
                                        <p:attrNameLst>
                                          <p:attrName>ppt_x</p:attrName>
                                        </p:attrNameLst>
                                      </p:cBhvr>
                                      <p:tavLst>
                                        <p:tav tm="0">
                                          <p:val>
                                            <p:strVal val="#ppt_x"/>
                                          </p:val>
                                        </p:tav>
                                        <p:tav tm="100000">
                                          <p:val>
                                            <p:strVal val="#ppt_x"/>
                                          </p:val>
                                        </p:tav>
                                      </p:tavLst>
                                    </p:anim>
                                    <p:anim calcmode="lin" valueType="num">
                                      <p:cBhvr>
                                        <p:cTn id="46" dur="1000" fill="hold"/>
                                        <p:tgtEl>
                                          <p:spTgt spid="1239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1" grpId="0"/>
      <p:bldP spid="123945" grpId="0" animBg="1"/>
      <p:bldP spid="123946" grpId="0" animBg="1"/>
      <p:bldP spid="123949" grpId="0" animBg="1"/>
      <p:bldP spid="123952" grpId="0" animBg="1"/>
      <p:bldP spid="2" grpId="0"/>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ontent Placeholder 5"/>
          <p:cNvSpPr>
            <a:spLocks noGrp="1"/>
          </p:cNvSpPr>
          <p:nvPr>
            <p:ph idx="1"/>
          </p:nvPr>
        </p:nvSpPr>
        <p:spPr>
          <a:xfrm>
            <a:off x="609600" y="1676400"/>
            <a:ext cx="8153400" cy="4419600"/>
          </a:xfrm>
        </p:spPr>
        <p:txBody>
          <a:bodyPr>
            <a:normAutofit/>
          </a:bodyPr>
          <a:lstStyle/>
          <a:p>
            <a:pPr marL="0" indent="0">
              <a:buNone/>
            </a:pPr>
            <a:r>
              <a:rPr lang="en-US" b="1" u="sng" dirty="0" smtClean="0">
                <a:latin typeface="Times New Roman" pitchFamily="18" charset="0"/>
                <a:cs typeface="Times New Roman" pitchFamily="18" charset="0"/>
              </a:rPr>
              <a:t>Đoạn 1</a:t>
            </a:r>
            <a:r>
              <a:rPr lang="en-US" dirty="0" smtClean="0">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 </a:t>
            </a:r>
            <a:r>
              <a:rPr lang="en-US" dirty="0" smtClean="0">
                <a:latin typeface="Times New Roman" pitchFamily="18" charset="0"/>
                <a:cs typeface="Times New Roman" pitchFamily="18" charset="0"/>
              </a:rPr>
              <a:t>Giọng người kể chuyện vui vẻ.</a:t>
            </a:r>
          </a:p>
          <a:p>
            <a:pPr marL="0" indent="0">
              <a:buNone/>
            </a:pPr>
            <a:r>
              <a:rPr lang="en-US" dirty="0" smtClean="0">
                <a:latin typeface="Times New Roman" pitchFamily="18" charset="0"/>
                <a:cs typeface="Times New Roman" pitchFamily="18" charset="0"/>
              </a:rPr>
              <a:t>Giọng Khỉ : chân thật, hồn nhiên.</a:t>
            </a:r>
          </a:p>
          <a:p>
            <a:pPr marL="0" indent="0">
              <a:buNone/>
            </a:pPr>
            <a:r>
              <a:rPr lang="en-US" b="1" u="sng" dirty="0" smtClean="0">
                <a:latin typeface="Times New Roman" pitchFamily="18" charset="0"/>
                <a:cs typeface="Times New Roman" pitchFamily="18" charset="0"/>
              </a:rPr>
              <a:t>Đoạn 2</a:t>
            </a:r>
            <a:r>
              <a:rPr lang="en-US" dirty="0" smtClean="0">
                <a:latin typeface="Times New Roman" pitchFamily="18" charset="0"/>
                <a:cs typeface="Times New Roman" pitchFamily="18" charset="0"/>
              </a:rPr>
              <a:t>: Giọng người kể chuyện hồi hộp.</a:t>
            </a:r>
          </a:p>
          <a:p>
            <a:pPr marL="0" indent="0">
              <a:buNone/>
            </a:pPr>
            <a:r>
              <a:rPr lang="en-US" dirty="0">
                <a:latin typeface="Times New Roman" pitchFamily="18" charset="0"/>
                <a:cs typeface="Times New Roman" pitchFamily="18" charset="0"/>
              </a:rPr>
              <a:t>Giọng </a:t>
            </a:r>
            <a:r>
              <a:rPr lang="en-US" dirty="0" smtClean="0">
                <a:latin typeface="Times New Roman" pitchFamily="18" charset="0"/>
                <a:cs typeface="Times New Roman" pitchFamily="18" charset="0"/>
              </a:rPr>
              <a:t>Khỉ : bình tĩnh, khôn ngoan.</a:t>
            </a:r>
          </a:p>
          <a:p>
            <a:pPr marL="0" indent="0">
              <a:buNone/>
            </a:pPr>
            <a:r>
              <a:rPr lang="en-US" b="1" u="sng" dirty="0" smtClean="0">
                <a:latin typeface="Times New Roman" pitchFamily="18" charset="0"/>
                <a:cs typeface="Times New Roman" pitchFamily="18" charset="0"/>
              </a:rPr>
              <a:t>Đoạn 3 và 4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Giọng người kể chuyện </a:t>
            </a:r>
            <a:r>
              <a:rPr lang="en-US" dirty="0" smtClean="0">
                <a:latin typeface="Times New Roman" pitchFamily="18" charset="0"/>
                <a:cs typeface="Times New Roman" pitchFamily="18" charset="0"/>
              </a:rPr>
              <a:t>hả hê.</a:t>
            </a:r>
          </a:p>
          <a:p>
            <a:pPr marL="0" indent="0">
              <a:buNone/>
            </a:pPr>
            <a:r>
              <a:rPr lang="en-US" dirty="0">
                <a:latin typeface="Times New Roman" pitchFamily="18" charset="0"/>
                <a:cs typeface="Times New Roman" pitchFamily="18" charset="0"/>
              </a:rPr>
              <a:t>Giọng </a:t>
            </a:r>
            <a:r>
              <a:rPr lang="en-US" dirty="0" smtClean="0">
                <a:latin typeface="Times New Roman" pitchFamily="18" charset="0"/>
                <a:cs typeface="Times New Roman" pitchFamily="18" charset="0"/>
              </a:rPr>
              <a:t>Khỉ : phẫn nộ (đoạn 3)</a:t>
            </a:r>
          </a:p>
          <a:p>
            <a:pPr marL="0" indent="0">
              <a:buNone/>
            </a:pPr>
            <a:r>
              <a:rPr lang="en-US" dirty="0" smtClean="0">
                <a:latin typeface="Times New Roman" pitchFamily="18" charset="0"/>
                <a:cs typeface="Times New Roman" pitchFamily="18" charset="0"/>
              </a:rPr>
              <a:t>Giọng Cá Sấu : </a:t>
            </a:r>
            <a:r>
              <a:rPr lang="en-US" smtClean="0">
                <a:latin typeface="Times New Roman" pitchFamily="18" charset="0"/>
                <a:cs typeface="Times New Roman" pitchFamily="18" charset="0"/>
              </a:rPr>
              <a:t>giả dối.</a:t>
            </a:r>
            <a:endParaRPr lang="en-US" dirty="0" smtClean="0">
              <a:latin typeface="Times New Roman" pitchFamily="18" charset="0"/>
              <a:cs typeface="Times New Roman" pitchFamily="18" charset="0"/>
            </a:endParaRPr>
          </a:p>
          <a:p>
            <a:pPr>
              <a:buFontTx/>
              <a:buChar char="-"/>
            </a:pPr>
            <a:endParaRPr lang="en-US" dirty="0" smtClean="0">
              <a:solidFill>
                <a:schemeClr val="tx1">
                  <a:lumMod val="85000"/>
                  <a:lumOff val="15000"/>
                </a:schemeClr>
              </a:solidFill>
              <a:latin typeface="Times New Roman" pitchFamily="18" charset="0"/>
              <a:cs typeface="Times New Roman" pitchFamily="18" charset="0"/>
            </a:endParaRPr>
          </a:p>
          <a:p>
            <a:endParaRPr lang="en-US" dirty="0"/>
          </a:p>
        </p:txBody>
      </p:sp>
      <p:sp>
        <p:nvSpPr>
          <p:cNvPr id="7" name="Title 6"/>
          <p:cNvSpPr txBox="1">
            <a:spLocks noGrp="1"/>
          </p:cNvSpPr>
          <p:nvPr>
            <p:ph type="title"/>
          </p:nvPr>
        </p:nvSpPr>
        <p:spPr>
          <a:xfrm>
            <a:off x="2438400" y="262116"/>
            <a:ext cx="3962400" cy="1261884"/>
          </a:xfrm>
          <a:prstGeom prst="rect">
            <a:avLst/>
          </a:prstGeom>
          <a:noFill/>
        </p:spPr>
        <p:txBody>
          <a:bodyPr wrap="square" rtlCol="0">
            <a:spAutoFit/>
          </a:bodyPr>
          <a:lstStyle/>
          <a:p>
            <a:pPr algn="ctr"/>
            <a:r>
              <a:rPr lang="en-US" sz="3600" b="1" dirty="0" err="1" smtClean="0">
                <a:latin typeface="Times New Roman" pitchFamily="18" charset="0"/>
                <a:cs typeface="Times New Roman" pitchFamily="18" charset="0"/>
              </a:rPr>
              <a:t>Tập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đọc</a:t>
            </a:r>
            <a:endParaRPr lang="en-US" sz="3600" b="1" dirty="0" smtClean="0">
              <a:latin typeface="Times New Roman" pitchFamily="18" charset="0"/>
              <a:cs typeface="Times New Roman" pitchFamily="18" charset="0"/>
            </a:endParaRPr>
          </a:p>
          <a:p>
            <a:r>
              <a:rPr lang="en-US" sz="4000" b="1" dirty="0" smtClean="0">
                <a:solidFill>
                  <a:srgbClr val="FF0000"/>
                </a:solidFill>
                <a:latin typeface="Times New Roman" pitchFamily="18" charset="0"/>
                <a:cs typeface="Times New Roman" pitchFamily="18" charset="0"/>
              </a:rPr>
              <a:t>Quả tim Khỉ</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129337" y="4648200"/>
            <a:ext cx="2938463"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zh-CN" sz="3400" b="1" dirty="0" smtClean="0">
                <a:latin typeface="Times New Roman" pitchFamily="18" charset="0"/>
                <a:ea typeface="Times New Roman" pitchFamily="18" charset="0"/>
                <a:cs typeface="Times New Roman" pitchFamily="18" charset="0"/>
              </a:rPr>
              <a:t>Giọng </a:t>
            </a:r>
            <a:r>
              <a:rPr lang="en-US" altLang="zh-CN" sz="3400" b="1" dirty="0">
                <a:latin typeface="Times New Roman" pitchFamily="18" charset="0"/>
                <a:ea typeface="Times New Roman" pitchFamily="18" charset="0"/>
                <a:cs typeface="Times New Roman" pitchFamily="18" charset="0"/>
              </a:rPr>
              <a:t>Cá </a:t>
            </a:r>
            <a:r>
              <a:rPr lang="en-US" altLang="zh-CN" sz="3400" b="1" dirty="0" smtClean="0">
                <a:latin typeface="Times New Roman" pitchFamily="18" charset="0"/>
                <a:ea typeface="Times New Roman" pitchFamily="18" charset="0"/>
                <a:cs typeface="Times New Roman" pitchFamily="18" charset="0"/>
              </a:rPr>
              <a:t>Sấu buồn </a:t>
            </a:r>
            <a:r>
              <a:rPr lang="en-US" altLang="zh-CN" sz="3400" b="1" dirty="0">
                <a:latin typeface="Times New Roman" pitchFamily="18" charset="0"/>
                <a:ea typeface="Times New Roman" pitchFamily="18" charset="0"/>
                <a:cs typeface="Times New Roman" pitchFamily="18" charset="0"/>
              </a:rPr>
              <a:t>bã, </a:t>
            </a:r>
            <a:endParaRPr lang="en-US" altLang="zh-CN" sz="3400" b="1" dirty="0" smtClean="0">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n-US" altLang="zh-CN" sz="3400" b="1" dirty="0" smtClean="0">
                <a:latin typeface="Times New Roman" pitchFamily="18" charset="0"/>
                <a:ea typeface="Times New Roman" pitchFamily="18" charset="0"/>
                <a:cs typeface="Times New Roman" pitchFamily="18" charset="0"/>
              </a:rPr>
              <a:t>tủi </a:t>
            </a:r>
            <a:r>
              <a:rPr lang="en-US" altLang="zh-CN" sz="3400" b="1" dirty="0">
                <a:latin typeface="Times New Roman" pitchFamily="18" charset="0"/>
                <a:ea typeface="Times New Roman" pitchFamily="18" charset="0"/>
                <a:cs typeface="Times New Roman" pitchFamily="18" charset="0"/>
              </a:rPr>
              <a:t>thân</a:t>
            </a:r>
            <a:r>
              <a:rPr lang="en-US" altLang="zh-CN" sz="3400" b="1" dirty="0" smtClean="0">
                <a:latin typeface="Times New Roman" pitchFamily="18" charset="0"/>
                <a:ea typeface="Times New Roman" pitchFamily="18" charset="0"/>
                <a:cs typeface="Times New Roman" pitchFamily="18" charset="0"/>
              </a:rPr>
              <a:t>.</a:t>
            </a:r>
            <a:endParaRPr lang="en-US" altLang="zh-CN" sz="3400" b="1" dirty="0">
              <a:latin typeface="Times New Roman" pitchFamily="18" charset="0"/>
              <a:ea typeface="Times New Roman" pitchFamily="18" charset="0"/>
              <a:cs typeface="Times New Roman" pitchFamily="18" charset="0"/>
            </a:endParaRPr>
          </a:p>
        </p:txBody>
      </p:sp>
      <p:sp>
        <p:nvSpPr>
          <p:cNvPr id="2" name="Rectangle 1"/>
          <p:cNvSpPr/>
          <p:nvPr/>
        </p:nvSpPr>
        <p:spPr>
          <a:xfrm>
            <a:off x="0" y="0"/>
            <a:ext cx="7391400" cy="769441"/>
          </a:xfrm>
          <a:prstGeom prst="rect">
            <a:avLst/>
          </a:prstGeom>
          <a:blipFill>
            <a:blip r:embed="rId3"/>
            <a:tile tx="0" ty="0" sx="100000" sy="100000" flip="none" algn="tl"/>
          </a:blipFill>
        </p:spPr>
        <p:txBody>
          <a:bodyPr wrap="square">
            <a:spAutoFit/>
          </a:bodyPr>
          <a:lstStyle/>
          <a:p>
            <a:pPr algn="ctr"/>
            <a:r>
              <a:rPr lang="en-US" sz="4400" dirty="0">
                <a:solidFill>
                  <a:srgbClr val="FF0000"/>
                </a:solidFill>
                <a:latin typeface="Times New Roman" pitchFamily="18" charset="0"/>
                <a:ea typeface="+mj-ea"/>
                <a:cs typeface="Times New Roman" pitchFamily="18" charset="0"/>
              </a:rPr>
              <a:t>Đọc theo lời nhân vật đoạn </a:t>
            </a:r>
            <a:r>
              <a:rPr lang="en-US" sz="4400" dirty="0" smtClean="0">
                <a:solidFill>
                  <a:srgbClr val="FF0000"/>
                </a:solidFill>
                <a:latin typeface="Times New Roman" pitchFamily="18" charset="0"/>
                <a:ea typeface="+mj-ea"/>
                <a:cs typeface="Times New Roman" pitchFamily="18" charset="0"/>
              </a:rPr>
              <a:t>2.</a:t>
            </a:r>
            <a:endParaRPr lang="en-US" sz="4400" dirty="0">
              <a:solidFill>
                <a:srgbClr val="FF0000"/>
              </a:solidFill>
            </a:endParaRPr>
          </a:p>
        </p:txBody>
      </p:sp>
      <p:pic>
        <p:nvPicPr>
          <p:cNvPr id="9" name="Picture 8" descr="Cartoon crocodile isolated on white background - Stock ..."/>
          <p:cNvPicPr/>
          <p:nvPr/>
        </p:nvPicPr>
        <p:blipFill>
          <a:blip r:embed="rId4">
            <a:extLst>
              <a:ext uri="{BEBA8EAE-BF5A-486C-A8C5-ECC9F3942E4B}">
                <a14:imgProps xmlns:a14="http://schemas.microsoft.com/office/drawing/2010/main">
                  <a14:imgLayer r:embed="rId5">
                    <a14:imgEffect>
                      <a14:backgroundRemoval t="0" b="89769" l="0" r="99556"/>
                    </a14:imgEffect>
                  </a14:imgLayer>
                </a14:imgProps>
              </a:ext>
              <a:ext uri="{28A0092B-C50C-407E-A947-70E740481C1C}">
                <a14:useLocalDpi xmlns:a14="http://schemas.microsoft.com/office/drawing/2010/main" val="0"/>
              </a:ext>
            </a:extLst>
          </a:blip>
          <a:srcRect/>
          <a:stretch>
            <a:fillRect/>
          </a:stretch>
        </p:blipFill>
        <p:spPr bwMode="auto">
          <a:xfrm>
            <a:off x="6019799" y="2895600"/>
            <a:ext cx="3124201" cy="2397125"/>
          </a:xfrm>
          <a:prstGeom prst="rect">
            <a:avLst/>
          </a:prstGeom>
          <a:noFill/>
          <a:ln>
            <a:noFill/>
          </a:ln>
        </p:spPr>
      </p:pic>
      <p:pic>
        <p:nvPicPr>
          <p:cNvPr id="14" name="Picture 10" descr="Vì sao Khỉ Nâu lại cảm thấy khoái chí sau khi đọc bảng nội quy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3375124"/>
            <a:ext cx="1196876" cy="11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1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6510" y="3365629"/>
            <a:ext cx="1440890" cy="12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4596586"/>
            <a:ext cx="2057400" cy="2185214"/>
          </a:xfrm>
          <a:prstGeom prst="rect">
            <a:avLst/>
          </a:prstGeom>
        </p:spPr>
        <p:txBody>
          <a:bodyPr wrap="square">
            <a:spAutoFit/>
          </a:bodyPr>
          <a:lstStyle/>
          <a:p>
            <a:pPr lvl="0" algn="ctr" fontAlgn="base">
              <a:spcBef>
                <a:spcPct val="0"/>
              </a:spcBef>
              <a:spcAft>
                <a:spcPct val="0"/>
              </a:spcAft>
            </a:pPr>
            <a:r>
              <a:rPr lang="en-US" altLang="zh-CN" sz="3400" b="1" dirty="0">
                <a:latin typeface="Times New Roman" pitchFamily="18" charset="0"/>
                <a:ea typeface="Times New Roman" pitchFamily="18" charset="0"/>
                <a:cs typeface="Times New Roman" pitchFamily="18" charset="0"/>
              </a:rPr>
              <a:t>Giọng kể </a:t>
            </a:r>
            <a:r>
              <a:rPr lang="en-US" altLang="zh-CN" sz="3400" b="1" dirty="0" smtClean="0">
                <a:latin typeface="Times New Roman" pitchFamily="18" charset="0"/>
                <a:ea typeface="Times New Roman" pitchFamily="18" charset="0"/>
                <a:cs typeface="Times New Roman" pitchFamily="18" charset="0"/>
              </a:rPr>
              <a:t>chuyện</a:t>
            </a:r>
          </a:p>
          <a:p>
            <a:pPr lvl="0" algn="ctr" fontAlgn="base">
              <a:spcBef>
                <a:spcPct val="0"/>
              </a:spcBef>
              <a:spcAft>
                <a:spcPct val="0"/>
              </a:spcAft>
            </a:pPr>
            <a:r>
              <a:rPr lang="en-US" altLang="zh-CN" sz="3400" b="1" dirty="0" smtClean="0">
                <a:latin typeface="Times New Roman" pitchFamily="18" charset="0"/>
                <a:ea typeface="Times New Roman" pitchFamily="18" charset="0"/>
                <a:cs typeface="Times New Roman" pitchFamily="18" charset="0"/>
              </a:rPr>
              <a:t>lôi </a:t>
            </a:r>
            <a:r>
              <a:rPr lang="en-US" altLang="zh-CN" sz="3400" b="1" dirty="0">
                <a:latin typeface="Times New Roman" pitchFamily="18" charset="0"/>
                <a:ea typeface="Times New Roman" pitchFamily="18" charset="0"/>
                <a:cs typeface="Times New Roman" pitchFamily="18" charset="0"/>
              </a:rPr>
              <a:t>cuốn, hấp dẫn.</a:t>
            </a:r>
            <a:endParaRPr lang="en-US" altLang="zh-CN" sz="3400" b="1" dirty="0">
              <a:latin typeface="Times New Roman" pitchFamily="18" charset="0"/>
              <a:cs typeface="Times New Roman" pitchFamily="18" charset="0"/>
            </a:endParaRPr>
          </a:p>
        </p:txBody>
      </p:sp>
      <p:sp>
        <p:nvSpPr>
          <p:cNvPr id="5" name="Rectangle 4"/>
          <p:cNvSpPr/>
          <p:nvPr/>
        </p:nvSpPr>
        <p:spPr>
          <a:xfrm>
            <a:off x="3429000" y="4708029"/>
            <a:ext cx="2286000" cy="1692771"/>
          </a:xfrm>
          <a:prstGeom prst="rect">
            <a:avLst/>
          </a:prstGeom>
        </p:spPr>
        <p:txBody>
          <a:bodyPr>
            <a:spAutoFit/>
          </a:bodyPr>
          <a:lstStyle/>
          <a:p>
            <a:pPr lvl="0" algn="ctr" fontAlgn="base">
              <a:spcBef>
                <a:spcPct val="0"/>
              </a:spcBef>
              <a:spcAft>
                <a:spcPct val="0"/>
              </a:spcAft>
            </a:pPr>
            <a:r>
              <a:rPr lang="en-US" altLang="zh-CN" sz="3400" b="1" dirty="0" smtClean="0">
                <a:latin typeface="Times New Roman" pitchFamily="18" charset="0"/>
                <a:cs typeface="Times New Roman" pitchFamily="18" charset="0"/>
              </a:rPr>
              <a:t>Giọng Khỉ            </a:t>
            </a:r>
            <a:r>
              <a:rPr lang="en-US" altLang="zh-CN" sz="3400" b="1" dirty="0">
                <a:latin typeface="Times New Roman" pitchFamily="18" charset="0"/>
                <a:cs typeface="Times New Roman" pitchFamily="18" charset="0"/>
              </a:rPr>
              <a:t>bình tĩnh, tự tin.</a:t>
            </a:r>
            <a:r>
              <a:rPr lang="en-US" altLang="zh-CN" sz="3400" b="1" dirty="0">
                <a:latin typeface="Times New Roman" pitchFamily="18" charset="0"/>
                <a:ea typeface="Times New Roman" pitchFamily="18" charset="0"/>
                <a:cs typeface="Times New Roman" pitchFamily="18" charset="0"/>
              </a:rPr>
              <a:t> </a:t>
            </a:r>
          </a:p>
        </p:txBody>
      </p:sp>
      <p:sp>
        <p:nvSpPr>
          <p:cNvPr id="16" name="Cloud Callout 15"/>
          <p:cNvSpPr/>
          <p:nvPr/>
        </p:nvSpPr>
        <p:spPr>
          <a:xfrm>
            <a:off x="1600200" y="838200"/>
            <a:ext cx="4857750" cy="2133600"/>
          </a:xfrm>
          <a:prstGeom prst="cloudCallou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EE327A"/>
                </a:solidFill>
              </a:rPr>
              <a:t> </a:t>
            </a:r>
            <a:r>
              <a:rPr lang="en-US" sz="3200" b="1" dirty="0" smtClean="0">
                <a:solidFill>
                  <a:schemeClr val="tx1"/>
                </a:solidFill>
                <a:latin typeface="Time news roman"/>
              </a:rPr>
              <a:t>Bài tập đọc có lời của những nhân vật nào?</a:t>
            </a:r>
            <a:endParaRPr lang="en-US" sz="3200" b="1" dirty="0">
              <a:solidFill>
                <a:schemeClr val="tx1"/>
              </a:solidFill>
              <a:latin typeface="Time news roman"/>
            </a:endParaRPr>
          </a:p>
        </p:txBody>
      </p:sp>
    </p:spTree>
    <p:extLst>
      <p:ext uri="{BB962C8B-B14F-4D97-AF65-F5344CB8AC3E}">
        <p14:creationId xmlns:p14="http://schemas.microsoft.com/office/powerpoint/2010/main" val="151135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169"/>
                                        </p:tgtEl>
                                        <p:attrNameLst>
                                          <p:attrName>style.visibility</p:attrName>
                                        </p:attrNameLst>
                                      </p:cBhvr>
                                      <p:to>
                                        <p:strVal val="visible"/>
                                      </p:to>
                                    </p:set>
                                    <p:animEffect transition="in" filter="fade">
                                      <p:cBhvr>
                                        <p:cTn id="38"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4" grpId="0"/>
      <p:bldP spid="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5000" y="228600"/>
            <a:ext cx="4800600" cy="14478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VnAvant" pitchFamily="34" charset="0"/>
                <a:cs typeface="Times New Roman" pitchFamily="18" charset="0"/>
              </a:rPr>
              <a:t>Giải nghĩa từ</a:t>
            </a:r>
            <a:endParaRPr lang="en-US" sz="4000" b="1" dirty="0">
              <a:solidFill>
                <a:srgbClr val="FF0000"/>
              </a:solidFill>
              <a:latin typeface=".VnAvant" pitchFamily="34" charset="0"/>
              <a:cs typeface="Times New Roman" pitchFamily="18" charset="0"/>
            </a:endParaRPr>
          </a:p>
        </p:txBody>
      </p:sp>
      <p:sp>
        <p:nvSpPr>
          <p:cNvPr id="16" name="Text Box 11"/>
          <p:cNvSpPr txBox="1">
            <a:spLocks noChangeArrowheads="1"/>
          </p:cNvSpPr>
          <p:nvPr/>
        </p:nvSpPr>
        <p:spPr bwMode="auto">
          <a:xfrm>
            <a:off x="609600" y="19812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99"/>
                </a:solidFill>
                <a:latin typeface="Time news roman"/>
              </a:rPr>
              <a:t> </a:t>
            </a:r>
            <a:r>
              <a:rPr lang="en-US" sz="3200" b="1" smtClean="0">
                <a:latin typeface="Time news roman"/>
              </a:rPr>
              <a:t>- </a:t>
            </a:r>
            <a:r>
              <a:rPr lang="en-US" sz="3000" b="1" smtClean="0">
                <a:latin typeface="Time news roman"/>
              </a:rPr>
              <a:t>dài </a:t>
            </a:r>
            <a:r>
              <a:rPr lang="en-US" sz="3000" b="1" dirty="0" smtClean="0">
                <a:latin typeface="Time news roman"/>
              </a:rPr>
              <a:t>thượt : dài quá mức bình thường.</a:t>
            </a:r>
            <a:endParaRPr lang="en-US" sz="3000" b="1" dirty="0">
              <a:latin typeface="Time news roman"/>
            </a:endParaRPr>
          </a:p>
        </p:txBody>
      </p:sp>
      <p:sp>
        <p:nvSpPr>
          <p:cNvPr id="17" name="Text Box 9"/>
          <p:cNvSpPr txBox="1">
            <a:spLocks noChangeArrowheads="1"/>
          </p:cNvSpPr>
          <p:nvPr/>
        </p:nvSpPr>
        <p:spPr bwMode="auto">
          <a:xfrm>
            <a:off x="609600" y="2819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99"/>
                </a:solidFill>
                <a:latin typeface="Time news roman"/>
              </a:rPr>
              <a:t> </a:t>
            </a:r>
            <a:r>
              <a:rPr lang="en-US" sz="3200" b="1" smtClean="0">
                <a:latin typeface="Time news roman"/>
              </a:rPr>
              <a:t>-</a:t>
            </a:r>
            <a:r>
              <a:rPr lang="en-US" sz="3200" b="1" smtClean="0">
                <a:solidFill>
                  <a:srgbClr val="000099"/>
                </a:solidFill>
                <a:latin typeface="Time news roman"/>
              </a:rPr>
              <a:t> </a:t>
            </a:r>
            <a:r>
              <a:rPr lang="en-US" sz="3000" b="1" smtClean="0">
                <a:latin typeface="Time news roman"/>
              </a:rPr>
              <a:t>ti </a:t>
            </a:r>
            <a:r>
              <a:rPr lang="en-US" sz="3000" b="1" dirty="0" smtClean="0">
                <a:latin typeface="Time news roman"/>
              </a:rPr>
              <a:t>hí : (mắt) quá hẹp, nhỏ.</a:t>
            </a:r>
            <a:endParaRPr lang="en-US" sz="3000" b="1" dirty="0">
              <a:latin typeface="Time news roman"/>
            </a:endParaRPr>
          </a:p>
        </p:txBody>
      </p:sp>
      <p:sp>
        <p:nvSpPr>
          <p:cNvPr id="18" name="Text Box 8"/>
          <p:cNvSpPr txBox="1">
            <a:spLocks noChangeArrowheads="1"/>
          </p:cNvSpPr>
          <p:nvPr/>
        </p:nvSpPr>
        <p:spPr bwMode="auto">
          <a:xfrm>
            <a:off x="609600" y="3657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99"/>
                </a:solidFill>
                <a:latin typeface="Time news roman"/>
              </a:rPr>
              <a:t> </a:t>
            </a:r>
            <a:r>
              <a:rPr lang="en-US" sz="3200" b="1" smtClean="0">
                <a:latin typeface="Time news roman"/>
              </a:rPr>
              <a:t>-</a:t>
            </a:r>
            <a:r>
              <a:rPr lang="en-US" sz="3200" b="1" smtClean="0">
                <a:solidFill>
                  <a:srgbClr val="000099"/>
                </a:solidFill>
                <a:latin typeface="Time news roman"/>
              </a:rPr>
              <a:t> </a:t>
            </a:r>
            <a:r>
              <a:rPr lang="en-US" sz="3000" b="1" smtClean="0">
                <a:latin typeface="Time news roman"/>
              </a:rPr>
              <a:t>trấn </a:t>
            </a:r>
            <a:r>
              <a:rPr lang="en-US" sz="3000" b="1" dirty="0" smtClean="0">
                <a:latin typeface="Time news roman"/>
              </a:rPr>
              <a:t>tĩnh : lấy lại bình tĩnh.</a:t>
            </a:r>
            <a:endParaRPr lang="en-US" sz="3000" b="1" dirty="0">
              <a:latin typeface="Time news roman"/>
            </a:endParaRPr>
          </a:p>
        </p:txBody>
      </p:sp>
      <p:sp>
        <p:nvSpPr>
          <p:cNvPr id="20" name="Text Box 13"/>
          <p:cNvSpPr txBox="1">
            <a:spLocks noChangeArrowheads="1"/>
          </p:cNvSpPr>
          <p:nvPr/>
        </p:nvSpPr>
        <p:spPr bwMode="auto">
          <a:xfrm>
            <a:off x="609600" y="44958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FF"/>
                </a:solidFill>
                <a:latin typeface="Time news roman"/>
              </a:rPr>
              <a:t> </a:t>
            </a:r>
            <a:r>
              <a:rPr lang="en-US" sz="3200" b="1" smtClean="0">
                <a:latin typeface="Time news roman"/>
              </a:rPr>
              <a:t>-</a:t>
            </a:r>
            <a:r>
              <a:rPr lang="en-US" sz="3200" b="1" smtClean="0">
                <a:solidFill>
                  <a:srgbClr val="0000FF"/>
                </a:solidFill>
                <a:latin typeface="Time news roman"/>
              </a:rPr>
              <a:t> </a:t>
            </a:r>
            <a:r>
              <a:rPr lang="en-US" sz="3000" b="1" smtClean="0">
                <a:latin typeface="Time news roman"/>
              </a:rPr>
              <a:t>bội </a:t>
            </a:r>
            <a:r>
              <a:rPr lang="en-US" sz="3000" b="1" dirty="0" smtClean="0">
                <a:latin typeface="Time news roman"/>
              </a:rPr>
              <a:t>bạc : xử tệ với người đã cứu giúp mình.</a:t>
            </a:r>
            <a:endParaRPr lang="en-US" sz="3000" b="1" dirty="0">
              <a:latin typeface="Time news roman"/>
            </a:endParaRPr>
          </a:p>
        </p:txBody>
      </p:sp>
      <p:sp>
        <p:nvSpPr>
          <p:cNvPr id="21" name="Text Box 7"/>
          <p:cNvSpPr txBox="1">
            <a:spLocks noChangeArrowheads="1"/>
          </p:cNvSpPr>
          <p:nvPr/>
        </p:nvSpPr>
        <p:spPr bwMode="auto">
          <a:xfrm>
            <a:off x="571500" y="5334000"/>
            <a:ext cx="857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70C0"/>
                </a:solidFill>
                <a:latin typeface="Time news roman"/>
              </a:rPr>
              <a:t> </a:t>
            </a:r>
            <a:r>
              <a:rPr lang="en-US" sz="3200" b="1" smtClean="0">
                <a:latin typeface="Time news roman"/>
              </a:rPr>
              <a:t>- </a:t>
            </a:r>
            <a:r>
              <a:rPr lang="en-US" sz="3000" b="1" smtClean="0">
                <a:latin typeface="Time news roman"/>
              </a:rPr>
              <a:t>tẽn </a:t>
            </a:r>
            <a:r>
              <a:rPr lang="en-US" sz="3000" b="1" dirty="0" smtClean="0">
                <a:latin typeface="Time news roman"/>
              </a:rPr>
              <a:t>tò : xấu hổ (mắc cỡ).</a:t>
            </a:r>
            <a:endParaRPr lang="en-US" sz="3000" b="1" dirty="0">
              <a:latin typeface="Time news roman"/>
            </a:endParaRPr>
          </a:p>
        </p:txBody>
      </p:sp>
    </p:spTree>
    <p:extLst>
      <p:ext uri="{BB962C8B-B14F-4D97-AF65-F5344CB8AC3E}">
        <p14:creationId xmlns:p14="http://schemas.microsoft.com/office/powerpoint/2010/main" val="42207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20906_10577_131125232734_95.jpg"/>
          <p:cNvPicPr>
            <a:picLocks noGrp="1" noChangeAspect="1" noChangeArrowheads="1"/>
          </p:cNvPicPr>
          <p:nvPr>
            <p:ph idx="1"/>
          </p:nvPr>
        </p:nvPicPr>
        <p:blipFill>
          <a:blip r:embed="rId2"/>
          <a:srcRect/>
          <a:stretch>
            <a:fillRect/>
          </a:stretch>
        </p:blipFill>
        <p:spPr bwMode="auto">
          <a:xfrm>
            <a:off x="-70909" y="23018"/>
            <a:ext cx="9214909" cy="7063582"/>
          </a:xfrm>
          <a:prstGeom prst="rect">
            <a:avLst/>
          </a:prstGeom>
          <a:noFill/>
        </p:spPr>
      </p:pic>
      <p:sp>
        <p:nvSpPr>
          <p:cNvPr id="9" name="Rectangle 8"/>
          <p:cNvSpPr/>
          <p:nvPr/>
        </p:nvSpPr>
        <p:spPr>
          <a:xfrm>
            <a:off x="2304197" y="1984989"/>
            <a:ext cx="4419600" cy="12573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rgbClr val="FF0000"/>
                </a:solidFill>
                <a:latin typeface="Time news roman"/>
              </a:rPr>
              <a:t>Tìm hiểu bài</a:t>
            </a:r>
          </a:p>
        </p:txBody>
      </p:sp>
      <p:sp>
        <p:nvSpPr>
          <p:cNvPr id="7" name="AutoShape 9"/>
          <p:cNvSpPr>
            <a:spLocks noChangeArrowheads="1"/>
          </p:cNvSpPr>
          <p:nvPr/>
        </p:nvSpPr>
        <p:spPr bwMode="auto">
          <a:xfrm>
            <a:off x="5910775" y="3733800"/>
            <a:ext cx="1524000" cy="1600200"/>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auto">
          <a:xfrm>
            <a:off x="381000" y="424595"/>
            <a:ext cx="1524000" cy="1600200"/>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0236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2612</TotalTime>
  <Words>1118</Words>
  <Application>Microsoft Office PowerPoint</Application>
  <PresentationFormat>On-screen Show (4:3)</PresentationFormat>
  <Paragraphs>129</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Quả tim Khỉ </vt:lpstr>
      <vt:lpstr>Tập đọc Quả tim Khỉ</vt:lpstr>
      <vt:lpstr>PowerPoint Presentation</vt:lpstr>
      <vt:lpstr>Tập đọc Quả tim Khỉ</vt:lpstr>
      <vt:lpstr>PowerPoint Presentation</vt:lpstr>
      <vt:lpstr>PowerPoint Presentation</vt:lpstr>
      <vt:lpstr>PowerPoint Presentation</vt:lpstr>
      <vt:lpstr>Khỉ Loài vật thông minh, nhanh nhẹn, khéo léo.</vt:lpstr>
      <vt:lpstr>PowerPoint Presentation</vt:lpstr>
      <vt:lpstr>PowerPoint Presentation</vt:lpstr>
      <vt:lpstr>3. Khỉ nghĩ ra mẹo gì để thoát nạn ?</vt:lpstr>
      <vt:lpstr>Cá Sấu tẽn tò, lủi mất vì bị lộ là kẻ giả dối, lừa lọc.</vt:lpstr>
      <vt:lpstr>5. Hãy tìm những từ nói lên tính nết của Khỉ và Cá Sấu ?</vt:lpstr>
      <vt:lpstr>PowerPoint Presentation</vt:lpstr>
      <vt:lpstr>PowerPoint Presentation</vt:lpstr>
      <vt:lpstr>  Kể chuyện Quả tim khỉ (trang 52)</vt:lpstr>
      <vt:lpstr>      Kiểm tra bài cũ </vt:lpstr>
      <vt:lpstr>PowerPoint Presentation</vt:lpstr>
      <vt:lpstr>1. Dựa vào các bức tranh sau,  hãy kể từng đoạn câu chuyện  Quả tim khỉ: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Phân vai, dựng lại câu chuyện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Nguyen </cp:lastModifiedBy>
  <cp:revision>95</cp:revision>
  <dcterms:created xsi:type="dcterms:W3CDTF">2006-08-16T00:00:00Z</dcterms:created>
  <dcterms:modified xsi:type="dcterms:W3CDTF">2020-04-19T08:48:20Z</dcterms:modified>
</cp:coreProperties>
</file>