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9" r:id="rId2"/>
    <p:sldId id="284" r:id="rId3"/>
    <p:sldId id="298" r:id="rId4"/>
    <p:sldId id="301" r:id="rId5"/>
    <p:sldId id="302" r:id="rId6"/>
    <p:sldId id="292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FF"/>
    <a:srgbClr val="66FFFF"/>
    <a:srgbClr val="F290F4"/>
    <a:srgbClr val="4FFB91"/>
    <a:srgbClr val="66FF33"/>
    <a:srgbClr val="00FF00"/>
    <a:srgbClr val="FF33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81" autoAdjust="0"/>
    <p:restoredTop sz="94660"/>
  </p:normalViewPr>
  <p:slideViewPr>
    <p:cSldViewPr>
      <p:cViewPr>
        <p:scale>
          <a:sx n="78" d="100"/>
          <a:sy n="78" d="100"/>
        </p:scale>
        <p:origin x="-96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A60A0-5F4B-4D6E-AAD5-23B372A7BE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ECDAF-13C1-4FA9-9C77-C3CB89EBFE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6743C-5306-43C3-BAE0-12DF06246F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04832-3CA7-4A41-88F1-3FD1F207EC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F7F4D-6393-4029-85AD-A32169E37C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501D4-F166-409B-869F-28860AAB42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4D370-20FE-4C92-B976-52A4228652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5FCF3-F3BD-47A4-9A8F-95CA88C2F2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82CF8-FDC5-49A3-9BA6-303BB48DFC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D367B8-80ED-49C5-B0AB-7443817EC1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9D3A5-3D1D-4706-8723-A3FB6FEC9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FBB70-830C-4A47-B824-8C810D512B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FFFF"/>
            </a:gs>
            <a:gs pos="50000">
              <a:schemeClr val="bg1"/>
            </a:gs>
            <a:gs pos="100000">
              <a:srgbClr val="66FF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B3BC574-82E9-4CD9-BA8D-4216024994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0" i="0" u="none" kern="1200">
          <a:solidFill>
            <a:srgbClr val="FF33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 kern="1200">
          <a:solidFill>
            <a:srgbClr val="0000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b="0" i="0" u="none" kern="1200">
          <a:solidFill>
            <a:srgbClr val="0000FF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WordArt 3" descr="thin bar2"/>
          <p:cNvSpPr>
            <a:spLocks noChangeArrowheads="1" noChangeShapeType="1" noTextEdit="1"/>
          </p:cNvSpPr>
          <p:nvPr/>
        </p:nvSpPr>
        <p:spPr bwMode="auto">
          <a:xfrm>
            <a:off x="-13095" y="0"/>
            <a:ext cx="8915401" cy="7092951"/>
          </a:xfrm>
          <a:prstGeom prst="rect">
            <a:avLst/>
          </a:prstGeom>
        </p:spPr>
        <p:txBody>
          <a:bodyPr wrap="none" lIns="68580" tIns="34290" rIns="68580" bIns="34290" fromWordArt="1">
            <a:prstTxWarp prst="textArchUpPour">
              <a:avLst>
                <a:gd name="adj1" fmla="val 10977332"/>
                <a:gd name="adj2" fmla="val 64352"/>
              </a:avLst>
            </a:prstTxWarp>
          </a:bodyPr>
          <a:lstStyle/>
          <a:p>
            <a:pPr>
              <a:defRPr/>
            </a:pPr>
            <a:endParaRPr lang="en-US" sz="2700" i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effectLst>
                <a:outerShdw dist="107763" dir="2700000" algn="ctr" rotWithShape="0">
                  <a:srgbClr val="868686">
                    <a:alpha val="5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077" name="WordArt 6"/>
          <p:cNvSpPr>
            <a:spLocks noChangeArrowheads="1" noChangeShapeType="1" noTextEdit="1"/>
          </p:cNvSpPr>
          <p:nvPr/>
        </p:nvSpPr>
        <p:spPr bwMode="auto">
          <a:xfrm>
            <a:off x="1828800" y="1600200"/>
            <a:ext cx="5105400" cy="866775"/>
          </a:xfrm>
          <a:prstGeom prst="rect">
            <a:avLst/>
          </a:prstGeom>
        </p:spPr>
        <p:txBody>
          <a:bodyPr wrap="none" lIns="68580" tIns="34290" rIns="68580" bIns="34290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vi-VN" sz="3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Môn: </a:t>
            </a:r>
            <a:r>
              <a:rPr lang="en-US" sz="30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Toán</a:t>
            </a:r>
            <a:r>
              <a:rPr lang="en-US" sz="3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 </a:t>
            </a:r>
            <a:r>
              <a:rPr lang="en-US" sz="30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-</a:t>
            </a:r>
            <a:r>
              <a:rPr lang="en-US" sz="30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Times New Roman" pitchFamily="18" charset="0"/>
              </a:rPr>
              <a:t> </a:t>
            </a:r>
            <a:r>
              <a:rPr lang="vi-VN" sz="3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Lớp 2</a:t>
            </a:r>
            <a:endParaRPr lang="en-US" sz="30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latin typeface="+mj-lt"/>
              <a:cs typeface="Arial"/>
            </a:endParaRPr>
          </a:p>
        </p:txBody>
      </p:sp>
      <p:sp>
        <p:nvSpPr>
          <p:cNvPr id="3078" name="WordArt 6"/>
          <p:cNvSpPr>
            <a:spLocks noChangeArrowheads="1" noChangeShapeType="1" noTextEdit="1"/>
          </p:cNvSpPr>
          <p:nvPr/>
        </p:nvSpPr>
        <p:spPr bwMode="auto">
          <a:xfrm>
            <a:off x="1066800" y="2819400"/>
            <a:ext cx="7086600" cy="838200"/>
          </a:xfrm>
          <a:prstGeom prst="rect">
            <a:avLst/>
          </a:prstGeom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8580" tIns="34290" rIns="68580" bIns="34290" fromWordArt="1">
            <a:prstTxWarp prst="textPlain">
              <a:avLst>
                <a:gd name="adj" fmla="val 50167"/>
              </a:avLst>
            </a:prstTxWarp>
          </a:bodyPr>
          <a:lstStyle/>
          <a:p>
            <a:pPr>
              <a:defRPr/>
            </a:pP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Tìm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một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thừa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số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của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phép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nhân</a:t>
            </a:r>
            <a:endParaRPr lang="en-US" sz="2800" kern="10" dirty="0">
              <a:ln w="6350">
                <a:solidFill>
                  <a:srgbClr val="FFFFFF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Arial"/>
            </a:endParaRPr>
          </a:p>
        </p:txBody>
      </p:sp>
      <p:pic>
        <p:nvPicPr>
          <p:cNvPr id="2055" name="Picture 7" descr="ANd9GcRqtrxiT_vZGJytNBhszI31l3leUpRBnQ1CSZyeqnpj58MkW5G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72100"/>
            <a:ext cx="12604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 descr="ANd9GcRqtrxiT_vZGJytNBhszI31l3leUpRBnQ1CSZyeqnpj58MkW5G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3525" y="5372100"/>
            <a:ext cx="12604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WordArt 6"/>
          <p:cNvSpPr>
            <a:spLocks noChangeArrowheads="1" noChangeShapeType="1" noTextEdit="1"/>
          </p:cNvSpPr>
          <p:nvPr/>
        </p:nvSpPr>
        <p:spPr bwMode="auto">
          <a:xfrm>
            <a:off x="2438400" y="4419600"/>
            <a:ext cx="3962400" cy="838200"/>
          </a:xfrm>
          <a:prstGeom prst="rect">
            <a:avLst/>
          </a:prstGeom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8580" tIns="34290" rIns="68580" bIns="34290" fromWordArt="1">
            <a:prstTxWarp prst="textPlain">
              <a:avLst>
                <a:gd name="adj" fmla="val 50167"/>
              </a:avLst>
            </a:prstTxWarp>
          </a:bodyPr>
          <a:lstStyle/>
          <a:p>
            <a:pPr>
              <a:defRPr/>
            </a:pP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Online –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Covid</a:t>
            </a:r>
            <a:endParaRPr lang="en-US" sz="2800" kern="10" dirty="0">
              <a:ln w="6350">
                <a:solidFill>
                  <a:srgbClr val="FFFFFF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Arial"/>
            </a:endParaRPr>
          </a:p>
        </p:txBody>
      </p:sp>
      <p:sp>
        <p:nvSpPr>
          <p:cNvPr id="11" name="WordArt 6"/>
          <p:cNvSpPr>
            <a:spLocks noChangeArrowheads="1" noChangeShapeType="1" noTextEdit="1"/>
          </p:cNvSpPr>
          <p:nvPr/>
        </p:nvSpPr>
        <p:spPr bwMode="auto">
          <a:xfrm>
            <a:off x="2971800" y="5638800"/>
            <a:ext cx="2514600" cy="304800"/>
          </a:xfrm>
          <a:prstGeom prst="rect">
            <a:avLst/>
          </a:prstGeom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8580" tIns="34290" rIns="68580" bIns="34290" fromWordArt="1">
            <a:prstTxWarp prst="textPlain">
              <a:avLst>
                <a:gd name="adj" fmla="val 50167"/>
              </a:avLst>
            </a:prstTxWarp>
          </a:bodyPr>
          <a:lstStyle/>
          <a:p>
            <a:pPr>
              <a:defRPr/>
            </a:pP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Ngày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8/4/2020</a:t>
            </a:r>
            <a:endParaRPr lang="en-US" sz="2800" kern="10" dirty="0">
              <a:ln w="6350">
                <a:solidFill>
                  <a:srgbClr val="FFFFFF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685800" y="1295400"/>
            <a:ext cx="276229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err="1" smtClean="0">
                <a:latin typeface="+mj-lt"/>
              </a:rPr>
              <a:t>Kiểm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tra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bài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cũ</a:t>
            </a:r>
            <a:endParaRPr lang="en-US" sz="3000" b="1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43400" y="8337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38400" y="381000"/>
            <a:ext cx="45624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</a:t>
            </a:r>
            <a:r>
              <a:rPr lang="en-US" dirty="0" err="1" smtClean="0"/>
              <a:t>bảy</a:t>
            </a:r>
            <a:r>
              <a:rPr lang="en-US" dirty="0" smtClean="0"/>
              <a:t> </a:t>
            </a:r>
            <a:r>
              <a:rPr lang="en-US" dirty="0" err="1" smtClean="0"/>
              <a:t>ngày</a:t>
            </a:r>
            <a:r>
              <a:rPr lang="en-US" dirty="0" smtClean="0"/>
              <a:t> 18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graphicFrame>
        <p:nvGraphicFramePr>
          <p:cNvPr id="15" name="Group 104"/>
          <p:cNvGraphicFramePr>
            <a:graphicFrameLocks noGrp="1"/>
          </p:cNvGraphicFramePr>
          <p:nvPr>
            <p:ph sz="quarter" idx="4294967295"/>
          </p:nvPr>
        </p:nvGraphicFramePr>
        <p:xfrm>
          <a:off x="3276600" y="2438400"/>
          <a:ext cx="2305051" cy="863600"/>
        </p:xfrm>
        <a:graphic>
          <a:graphicData uri="http://schemas.openxmlformats.org/drawingml/2006/table">
            <a:tbl>
              <a:tblPr/>
              <a:tblGrid>
                <a:gridCol w="459846"/>
                <a:gridCol w="459846"/>
                <a:gridCol w="465667"/>
                <a:gridCol w="459846"/>
                <a:gridCol w="459846"/>
              </a:tblGrid>
              <a:tr h="4169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66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" name="Group 76"/>
          <p:cNvGraphicFramePr>
            <a:graphicFrameLocks noGrp="1"/>
          </p:cNvGraphicFramePr>
          <p:nvPr>
            <p:ph sz="quarter" idx="4294967295"/>
          </p:nvPr>
        </p:nvGraphicFramePr>
        <p:xfrm>
          <a:off x="457200" y="2362200"/>
          <a:ext cx="2209800" cy="990600"/>
        </p:xfrm>
        <a:graphic>
          <a:graphicData uri="http://schemas.openxmlformats.org/drawingml/2006/table">
            <a:tbl>
              <a:tblPr/>
              <a:tblGrid>
                <a:gridCol w="442202"/>
                <a:gridCol w="440991"/>
                <a:gridCol w="443414"/>
                <a:gridCol w="440991"/>
                <a:gridCol w="442202"/>
              </a:tblGrid>
              <a:tr h="330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Group 211"/>
          <p:cNvGraphicFramePr>
            <a:graphicFrameLocks noGrp="1"/>
          </p:cNvGraphicFramePr>
          <p:nvPr>
            <p:ph sz="half" idx="1"/>
          </p:nvPr>
        </p:nvGraphicFramePr>
        <p:xfrm>
          <a:off x="6172201" y="2438400"/>
          <a:ext cx="2286000" cy="914400"/>
        </p:xfrm>
        <a:graphic>
          <a:graphicData uri="http://schemas.openxmlformats.org/drawingml/2006/table">
            <a:tbl>
              <a:tblPr/>
              <a:tblGrid>
                <a:gridCol w="457729"/>
                <a:gridCol w="456407"/>
                <a:gridCol w="457729"/>
                <a:gridCol w="456406"/>
                <a:gridCol w="457729"/>
              </a:tblGrid>
              <a:tr h="41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4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pSp>
        <p:nvGrpSpPr>
          <p:cNvPr id="18" name="Group 212"/>
          <p:cNvGrpSpPr>
            <a:grpSpLocks/>
          </p:cNvGrpSpPr>
          <p:nvPr/>
        </p:nvGrpSpPr>
        <p:grpSpPr bwMode="auto">
          <a:xfrm>
            <a:off x="3581400" y="1676400"/>
            <a:ext cx="457200" cy="762000"/>
            <a:chOff x="3792" y="1851"/>
            <a:chExt cx="288" cy="503"/>
          </a:xfrm>
        </p:grpSpPr>
        <p:sp>
          <p:nvSpPr>
            <p:cNvPr id="19" name="Text Box 213"/>
            <p:cNvSpPr txBox="1">
              <a:spLocks noChangeArrowheads="1"/>
            </p:cNvSpPr>
            <p:nvPr/>
          </p:nvSpPr>
          <p:spPr bwMode="auto">
            <a:xfrm>
              <a:off x="3792" y="1851"/>
              <a:ext cx="288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/>
                <a:t>1</a:t>
              </a:r>
            </a:p>
          </p:txBody>
        </p:sp>
        <p:sp>
          <p:nvSpPr>
            <p:cNvPr id="20" name="Line 214"/>
            <p:cNvSpPr>
              <a:spLocks noChangeShapeType="1"/>
            </p:cNvSpPr>
            <p:nvPr/>
          </p:nvSpPr>
          <p:spPr bwMode="auto">
            <a:xfrm>
              <a:off x="3792" y="2100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Text Box 215"/>
            <p:cNvSpPr txBox="1">
              <a:spLocks noChangeArrowheads="1"/>
            </p:cNvSpPr>
            <p:nvPr/>
          </p:nvSpPr>
          <p:spPr bwMode="auto">
            <a:xfrm>
              <a:off x="3792" y="2064"/>
              <a:ext cx="240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/>
                <a:t>3</a:t>
              </a:r>
            </a:p>
          </p:txBody>
        </p:sp>
      </p:grpSp>
      <p:sp>
        <p:nvSpPr>
          <p:cNvPr id="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803215"/>
            <a:ext cx="5715000" cy="334963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00CC"/>
                </a:solidFill>
                <a:cs typeface="Times New Roman" pitchFamily="18" charset="0"/>
              </a:rPr>
              <a:t>1. </a:t>
            </a:r>
            <a:r>
              <a:rPr lang="vi-VN" b="1" dirty="0" smtClean="0">
                <a:solidFill>
                  <a:srgbClr val="0000CC"/>
                </a:solidFill>
                <a:cs typeface="Times New Roman" pitchFamily="18" charset="0"/>
              </a:rPr>
              <a:t>Hình nào khoanh vào    </a:t>
            </a:r>
            <a:r>
              <a:rPr lang="en-US" b="1" dirty="0" smtClean="0">
                <a:solidFill>
                  <a:srgbClr val="0000CC"/>
                </a:solidFill>
                <a:cs typeface="Times New Roman" pitchFamily="18" charset="0"/>
              </a:rPr>
              <a:t>   </a:t>
            </a:r>
            <a:r>
              <a:rPr lang="vi-VN" b="1" dirty="0" smtClean="0">
                <a:solidFill>
                  <a:srgbClr val="0000CC"/>
                </a:solidFill>
                <a:cs typeface="Times New Roman" pitchFamily="18" charset="0"/>
              </a:rPr>
              <a:t> số ô vuông</a:t>
            </a:r>
            <a:r>
              <a:rPr lang="en-US" b="1" dirty="0" smtClean="0">
                <a:solidFill>
                  <a:srgbClr val="0000CC"/>
                </a:solidFill>
              </a:rPr>
              <a:t>?</a:t>
            </a:r>
            <a:endParaRPr lang="en-US" b="1" u="sng" dirty="0" smtClean="0">
              <a:solidFill>
                <a:srgbClr val="0000CC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239000" y="3581400"/>
            <a:ext cx="400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C</a:t>
            </a:r>
            <a:endParaRPr lang="en-US" dirty="0"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495800" y="3585865"/>
            <a:ext cx="400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B</a:t>
            </a:r>
            <a:endParaRPr lang="en-US" dirty="0">
              <a:latin typeface="+mj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371600" y="3585865"/>
            <a:ext cx="400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A</a:t>
            </a:r>
            <a:endParaRPr lang="en-US" dirty="0">
              <a:latin typeface="+mj-lt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1295400" y="3590330"/>
            <a:ext cx="533400" cy="4572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"/>
          <p:cNvSpPr txBox="1">
            <a:spLocks noChangeArrowheads="1"/>
          </p:cNvSpPr>
          <p:nvPr/>
        </p:nvSpPr>
        <p:spPr bwMode="auto">
          <a:xfrm>
            <a:off x="152400" y="4313237"/>
            <a:ext cx="281940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j-lt"/>
                <a:ea typeface="+mj-ea"/>
                <a:cs typeface="Times New Roman" pitchFamily="18" charset="0"/>
              </a:rPr>
              <a:t>2.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j-lt"/>
                <a:ea typeface="+mj-ea"/>
                <a:cs typeface="Times New Roman" pitchFamily="18" charset="0"/>
              </a:rPr>
              <a:t>Đọc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j-lt"/>
                <a:ea typeface="+mj-ea"/>
                <a:cs typeface="Times New Roman" pitchFamily="18" charset="0"/>
              </a:rPr>
              <a:t> </a:t>
            </a:r>
            <a:r>
              <a:rPr kumimoji="0" lang="en-US" sz="2400" b="1" i="0" u="none" strike="noStrike" kern="1200" cap="none" spc="0" normalizeH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j-lt"/>
                <a:ea typeface="+mj-ea"/>
                <a:cs typeface="Times New Roman" pitchFamily="18" charset="0"/>
              </a:rPr>
              <a:t>bản</a:t>
            </a:r>
            <a:r>
              <a:rPr lang="en-US" b="1" dirty="0" smtClean="0">
                <a:solidFill>
                  <a:srgbClr val="0000CC"/>
                </a:solidFill>
                <a:latin typeface="+mj-lt"/>
                <a:ea typeface="+mj-ea"/>
                <a:cs typeface="Times New Roman" pitchFamily="18" charset="0"/>
              </a:rPr>
              <a:t>g </a:t>
            </a:r>
            <a:r>
              <a:rPr lang="en-US" b="1" dirty="0" err="1" smtClean="0">
                <a:solidFill>
                  <a:srgbClr val="0000CC"/>
                </a:solidFill>
                <a:latin typeface="+mj-lt"/>
                <a:ea typeface="+mj-ea"/>
                <a:cs typeface="Times New Roman" pitchFamily="18" charset="0"/>
              </a:rPr>
              <a:t>chia</a:t>
            </a:r>
            <a:r>
              <a:rPr lang="en-US" b="1" dirty="0" smtClean="0">
                <a:solidFill>
                  <a:srgbClr val="0000CC"/>
                </a:solidFill>
                <a:latin typeface="+mj-lt"/>
                <a:ea typeface="+mj-ea"/>
                <a:cs typeface="Times New Roman" pitchFamily="18" charset="0"/>
              </a:rPr>
              <a:t> 2</a:t>
            </a:r>
            <a:endParaRPr kumimoji="0" lang="en-US" sz="2400" b="1" i="0" u="sng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6" name="Rectangle 2"/>
          <p:cNvSpPr txBox="1">
            <a:spLocks noChangeArrowheads="1"/>
          </p:cNvSpPr>
          <p:nvPr/>
        </p:nvSpPr>
        <p:spPr bwMode="auto">
          <a:xfrm>
            <a:off x="152400" y="4770437"/>
            <a:ext cx="281940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>
                <a:solidFill>
                  <a:srgbClr val="0000CC"/>
                </a:solidFill>
                <a:latin typeface="+mj-lt"/>
                <a:ea typeface="+mj-ea"/>
                <a:cs typeface="Times New Roman" pitchFamily="18" charset="0"/>
              </a:rPr>
              <a:t>3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j-lt"/>
                <a:ea typeface="+mj-ea"/>
                <a:cs typeface="Times New Roman" pitchFamily="18" charset="0"/>
              </a:rPr>
              <a:t>.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j-lt"/>
                <a:ea typeface="+mj-ea"/>
                <a:cs typeface="Times New Roman" pitchFamily="18" charset="0"/>
              </a:rPr>
              <a:t>Đọc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j-lt"/>
                <a:ea typeface="+mj-ea"/>
                <a:cs typeface="Times New Roman" pitchFamily="18" charset="0"/>
              </a:rPr>
              <a:t> </a:t>
            </a:r>
            <a:r>
              <a:rPr kumimoji="0" lang="en-US" sz="2400" b="1" i="0" u="none" strike="noStrike" kern="1200" cap="none" spc="0" normalizeH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j-lt"/>
                <a:ea typeface="+mj-ea"/>
                <a:cs typeface="Times New Roman" pitchFamily="18" charset="0"/>
              </a:rPr>
              <a:t>bản</a:t>
            </a:r>
            <a:r>
              <a:rPr lang="en-US" b="1" dirty="0" smtClean="0">
                <a:solidFill>
                  <a:srgbClr val="0000CC"/>
                </a:solidFill>
                <a:latin typeface="+mj-lt"/>
                <a:ea typeface="+mj-ea"/>
                <a:cs typeface="Times New Roman" pitchFamily="18" charset="0"/>
              </a:rPr>
              <a:t>g </a:t>
            </a:r>
            <a:r>
              <a:rPr lang="en-US" b="1" dirty="0" err="1" smtClean="0">
                <a:solidFill>
                  <a:srgbClr val="0000CC"/>
                </a:solidFill>
                <a:latin typeface="+mj-lt"/>
                <a:ea typeface="+mj-ea"/>
                <a:cs typeface="Times New Roman" pitchFamily="18" charset="0"/>
              </a:rPr>
              <a:t>chia</a:t>
            </a:r>
            <a:r>
              <a:rPr lang="en-US" b="1" dirty="0" smtClean="0">
                <a:solidFill>
                  <a:srgbClr val="0000CC"/>
                </a:solidFill>
                <a:latin typeface="+mj-lt"/>
                <a:ea typeface="+mj-ea"/>
                <a:cs typeface="Times New Roman" pitchFamily="18" charset="0"/>
              </a:rPr>
              <a:t> 3</a:t>
            </a:r>
            <a:endParaRPr kumimoji="0" lang="en-US" sz="2400" b="1" i="0" u="sng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2" grpId="0"/>
      <p:bldP spid="23" grpId="0"/>
      <p:bldP spid="25" grpId="0"/>
      <p:bldP spid="27" grpId="0"/>
      <p:bldP spid="28" grpId="0" animBg="1"/>
      <p:bldP spid="24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Box 74"/>
          <p:cNvSpPr txBox="1"/>
          <p:nvPr/>
        </p:nvSpPr>
        <p:spPr>
          <a:xfrm>
            <a:off x="4343400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2587165" y="0"/>
            <a:ext cx="45624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</a:t>
            </a:r>
            <a:r>
              <a:rPr lang="en-US" dirty="0" err="1" smtClean="0"/>
              <a:t>bảy</a:t>
            </a:r>
            <a:r>
              <a:rPr lang="en-US" dirty="0" smtClean="0"/>
              <a:t> </a:t>
            </a:r>
            <a:r>
              <a:rPr lang="en-US" dirty="0" err="1" smtClean="0"/>
              <a:t>ngày</a:t>
            </a:r>
            <a:r>
              <a:rPr lang="en-US" dirty="0" smtClean="0"/>
              <a:t> 18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2438400" y="762000"/>
            <a:ext cx="43733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Tìm</a:t>
            </a:r>
            <a:r>
              <a:rPr lang="en-US" b="1" dirty="0" smtClean="0"/>
              <a:t> </a:t>
            </a:r>
            <a:r>
              <a:rPr lang="en-US" b="1" dirty="0" err="1" smtClean="0"/>
              <a:t>một</a:t>
            </a:r>
            <a:r>
              <a:rPr lang="en-US" b="1" dirty="0" smtClean="0"/>
              <a:t> </a:t>
            </a:r>
            <a:r>
              <a:rPr lang="en-US" b="1" dirty="0" err="1" smtClean="0"/>
              <a:t>thừa</a:t>
            </a:r>
            <a:r>
              <a:rPr lang="en-US" b="1" dirty="0" smtClean="0"/>
              <a:t> </a:t>
            </a:r>
            <a:r>
              <a:rPr lang="en-US" b="1" dirty="0" err="1" smtClean="0"/>
              <a:t>số</a:t>
            </a:r>
            <a:r>
              <a:rPr lang="en-US" b="1" dirty="0" smtClean="0"/>
              <a:t> </a:t>
            </a:r>
            <a:r>
              <a:rPr lang="en-US" b="1" dirty="0" err="1" smtClean="0"/>
              <a:t>của</a:t>
            </a:r>
            <a:r>
              <a:rPr lang="en-US" b="1" dirty="0" smtClean="0"/>
              <a:t> </a:t>
            </a:r>
            <a:r>
              <a:rPr lang="en-US" b="1" dirty="0" err="1" smtClean="0"/>
              <a:t>phép</a:t>
            </a:r>
            <a:r>
              <a:rPr lang="en-US" b="1" dirty="0" smtClean="0"/>
              <a:t> </a:t>
            </a:r>
            <a:r>
              <a:rPr lang="en-US" b="1" dirty="0" err="1" smtClean="0"/>
              <a:t>nhân</a:t>
            </a:r>
            <a:endParaRPr lang="en-US" b="1" dirty="0"/>
          </a:p>
        </p:txBody>
      </p:sp>
      <p:grpSp>
        <p:nvGrpSpPr>
          <p:cNvPr id="168" name="Group 167"/>
          <p:cNvGrpSpPr/>
          <p:nvPr/>
        </p:nvGrpSpPr>
        <p:grpSpPr>
          <a:xfrm rot="5400000">
            <a:off x="171450" y="2152650"/>
            <a:ext cx="1181100" cy="609600"/>
            <a:chOff x="266700" y="1466850"/>
            <a:chExt cx="1181100" cy="609600"/>
          </a:xfrm>
        </p:grpSpPr>
        <p:sp>
          <p:nvSpPr>
            <p:cNvPr id="169" name="Rectangle 24"/>
            <p:cNvSpPr>
              <a:spLocks noChangeArrowheads="1"/>
            </p:cNvSpPr>
            <p:nvPr/>
          </p:nvSpPr>
          <p:spPr bwMode="auto">
            <a:xfrm>
              <a:off x="266700" y="1466850"/>
              <a:ext cx="1181100" cy="609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170" name="Oval 25"/>
            <p:cNvSpPr>
              <a:spLocks noChangeArrowheads="1"/>
            </p:cNvSpPr>
            <p:nvPr/>
          </p:nvSpPr>
          <p:spPr bwMode="auto">
            <a:xfrm>
              <a:off x="342900" y="1619250"/>
              <a:ext cx="381000" cy="339725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171" name="Oval 27"/>
            <p:cNvSpPr>
              <a:spLocks noChangeArrowheads="1"/>
            </p:cNvSpPr>
            <p:nvPr/>
          </p:nvSpPr>
          <p:spPr bwMode="auto">
            <a:xfrm>
              <a:off x="952500" y="1619250"/>
              <a:ext cx="381000" cy="339725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</p:grpSp>
      <p:grpSp>
        <p:nvGrpSpPr>
          <p:cNvPr id="172" name="Group 171"/>
          <p:cNvGrpSpPr/>
          <p:nvPr/>
        </p:nvGrpSpPr>
        <p:grpSpPr>
          <a:xfrm rot="5400000">
            <a:off x="1143000" y="2152650"/>
            <a:ext cx="1181100" cy="609600"/>
            <a:chOff x="266700" y="1466850"/>
            <a:chExt cx="1181100" cy="609600"/>
          </a:xfrm>
        </p:grpSpPr>
        <p:sp>
          <p:nvSpPr>
            <p:cNvPr id="173" name="Rectangle 24"/>
            <p:cNvSpPr>
              <a:spLocks noChangeArrowheads="1"/>
            </p:cNvSpPr>
            <p:nvPr/>
          </p:nvSpPr>
          <p:spPr bwMode="auto">
            <a:xfrm>
              <a:off x="266700" y="1466850"/>
              <a:ext cx="1181100" cy="609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174" name="Oval 25"/>
            <p:cNvSpPr>
              <a:spLocks noChangeArrowheads="1"/>
            </p:cNvSpPr>
            <p:nvPr/>
          </p:nvSpPr>
          <p:spPr bwMode="auto">
            <a:xfrm>
              <a:off x="342900" y="1619250"/>
              <a:ext cx="381000" cy="339725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175" name="Oval 27"/>
            <p:cNvSpPr>
              <a:spLocks noChangeArrowheads="1"/>
            </p:cNvSpPr>
            <p:nvPr/>
          </p:nvSpPr>
          <p:spPr bwMode="auto">
            <a:xfrm>
              <a:off x="952500" y="1619250"/>
              <a:ext cx="381000" cy="339725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</p:grpSp>
      <p:grpSp>
        <p:nvGrpSpPr>
          <p:cNvPr id="176" name="Group 175"/>
          <p:cNvGrpSpPr/>
          <p:nvPr/>
        </p:nvGrpSpPr>
        <p:grpSpPr>
          <a:xfrm rot="5400000">
            <a:off x="2133600" y="2152650"/>
            <a:ext cx="1181100" cy="609600"/>
            <a:chOff x="266700" y="1466850"/>
            <a:chExt cx="1181100" cy="609600"/>
          </a:xfrm>
        </p:grpSpPr>
        <p:sp>
          <p:nvSpPr>
            <p:cNvPr id="177" name="Rectangle 24"/>
            <p:cNvSpPr>
              <a:spLocks noChangeArrowheads="1"/>
            </p:cNvSpPr>
            <p:nvPr/>
          </p:nvSpPr>
          <p:spPr bwMode="auto">
            <a:xfrm>
              <a:off x="266700" y="1466850"/>
              <a:ext cx="1181100" cy="609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178" name="Oval 25"/>
            <p:cNvSpPr>
              <a:spLocks noChangeArrowheads="1"/>
            </p:cNvSpPr>
            <p:nvPr/>
          </p:nvSpPr>
          <p:spPr bwMode="auto">
            <a:xfrm>
              <a:off x="342900" y="1619250"/>
              <a:ext cx="381000" cy="339725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179" name="Oval 27"/>
            <p:cNvSpPr>
              <a:spLocks noChangeArrowheads="1"/>
            </p:cNvSpPr>
            <p:nvPr/>
          </p:nvSpPr>
          <p:spPr bwMode="auto">
            <a:xfrm>
              <a:off x="952500" y="1619250"/>
              <a:ext cx="381000" cy="339725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</p:grpSp>
      <p:sp>
        <p:nvSpPr>
          <p:cNvPr id="180" name="TextBox 179"/>
          <p:cNvSpPr txBox="1"/>
          <p:nvPr/>
        </p:nvSpPr>
        <p:spPr>
          <a:xfrm>
            <a:off x="304800" y="1214735"/>
            <a:ext cx="16818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1. </a:t>
            </a:r>
            <a:r>
              <a:rPr lang="en-US" b="1" dirty="0" err="1" smtClean="0"/>
              <a:t>Nhận</a:t>
            </a:r>
            <a:r>
              <a:rPr lang="en-US" b="1" dirty="0" smtClean="0"/>
              <a:t> </a:t>
            </a:r>
            <a:r>
              <a:rPr lang="en-US" b="1" dirty="0" err="1" smtClean="0"/>
              <a:t>xét</a:t>
            </a:r>
            <a:endParaRPr lang="en-US" b="1" dirty="0"/>
          </a:p>
        </p:txBody>
      </p:sp>
      <p:sp>
        <p:nvSpPr>
          <p:cNvPr id="181" name="Rectangle 180">
            <a:extLst>
              <a:ext uri="{FF2B5EF4-FFF2-40B4-BE49-F238E27FC236}">
                <a16:creationId xmlns="" xmlns:a16="http://schemas.microsoft.com/office/drawing/2014/main" id="{EC5E6471-D1F2-4D78-80DD-BFE992F9BCA0}"/>
              </a:ext>
            </a:extLst>
          </p:cNvPr>
          <p:cNvSpPr/>
          <p:nvPr/>
        </p:nvSpPr>
        <p:spPr>
          <a:xfrm>
            <a:off x="3048000" y="3200400"/>
            <a:ext cx="1263518" cy="62992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2" name="Rectangle 181">
            <a:extLst>
              <a:ext uri="{FF2B5EF4-FFF2-40B4-BE49-F238E27FC236}">
                <a16:creationId xmlns="" xmlns:a16="http://schemas.microsoft.com/office/drawing/2014/main" id="{1C173DB2-7616-4ABC-8AEB-A7A8817786F1}"/>
              </a:ext>
            </a:extLst>
          </p:cNvPr>
          <p:cNvSpPr/>
          <p:nvPr/>
        </p:nvSpPr>
        <p:spPr>
          <a:xfrm>
            <a:off x="4648200" y="3200400"/>
            <a:ext cx="1295400" cy="62992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só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3" name="Rectangle 182">
            <a:extLst>
              <a:ext uri="{FF2B5EF4-FFF2-40B4-BE49-F238E27FC236}">
                <a16:creationId xmlns="" xmlns:a16="http://schemas.microsoft.com/office/drawing/2014/main" id="{25E5A3A5-2B37-4864-9BB7-B615BAA0FFD5}"/>
              </a:ext>
            </a:extLst>
          </p:cNvPr>
          <p:cNvSpPr/>
          <p:nvPr/>
        </p:nvSpPr>
        <p:spPr>
          <a:xfrm>
            <a:off x="6324600" y="3201604"/>
            <a:ext cx="838200" cy="62992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4" name="Straight Arrow Connector 183">
            <a:extLst>
              <a:ext uri="{FF2B5EF4-FFF2-40B4-BE49-F238E27FC236}">
                <a16:creationId xmlns="" xmlns:a16="http://schemas.microsoft.com/office/drawing/2014/main" id="{F28583D0-6146-4F71-B124-41F0432A13E2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3439730" y="2961072"/>
            <a:ext cx="457199" cy="21459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Rectangle 186"/>
          <p:cNvSpPr/>
          <p:nvPr/>
        </p:nvSpPr>
        <p:spPr>
          <a:xfrm>
            <a:off x="3429000" y="2189202"/>
            <a:ext cx="357822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000" b="1" dirty="0" smtClean="0">
                <a:solidFill>
                  <a:srgbClr val="FF0000"/>
                </a:solidFill>
              </a:rPr>
              <a:t>2      x      3       =     6 </a:t>
            </a:r>
            <a:endParaRPr lang="en-US" sz="3000" b="1" dirty="0">
              <a:solidFill>
                <a:srgbClr val="FF0000"/>
              </a:solidFill>
            </a:endParaRPr>
          </a:p>
        </p:txBody>
      </p:sp>
      <p:cxnSp>
        <p:nvCxnSpPr>
          <p:cNvPr id="206" name="Straight Arrow Connector 205"/>
          <p:cNvCxnSpPr/>
          <p:nvPr/>
        </p:nvCxnSpPr>
        <p:spPr>
          <a:xfrm rot="5400000" flipH="1" flipV="1">
            <a:off x="4956159" y="2968645"/>
            <a:ext cx="457198" cy="6312"/>
          </a:xfrm>
          <a:prstGeom prst="straightConnector1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Arrow Connector 207"/>
          <p:cNvCxnSpPr/>
          <p:nvPr/>
        </p:nvCxnSpPr>
        <p:spPr>
          <a:xfrm rot="5400000" flipH="1" flipV="1">
            <a:off x="6478191" y="2971403"/>
            <a:ext cx="456406" cy="1588"/>
          </a:xfrm>
          <a:prstGeom prst="straightConnector1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1" name="TextBox 210"/>
          <p:cNvSpPr txBox="1"/>
          <p:nvPr/>
        </p:nvSpPr>
        <p:spPr>
          <a:xfrm>
            <a:off x="7759723" y="1900535"/>
            <a:ext cx="12314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9900CC"/>
                </a:solidFill>
                <a:cs typeface="Times New Roman" pitchFamily="18" charset="0"/>
              </a:rPr>
              <a:t>6 : 2 = 3</a:t>
            </a:r>
            <a:endParaRPr lang="en-US" dirty="0" smtClean="0"/>
          </a:p>
        </p:txBody>
      </p:sp>
      <p:sp>
        <p:nvSpPr>
          <p:cNvPr id="212" name="TextBox 211"/>
          <p:cNvSpPr txBox="1"/>
          <p:nvPr/>
        </p:nvSpPr>
        <p:spPr>
          <a:xfrm>
            <a:off x="7746752" y="2586335"/>
            <a:ext cx="12314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990099"/>
                </a:solidFill>
              </a:rPr>
              <a:t>6 : 3 = 2</a:t>
            </a:r>
            <a:endParaRPr lang="en-US" dirty="0" smtClean="0">
              <a:solidFill>
                <a:srgbClr val="990099"/>
              </a:solidFill>
            </a:endParaRPr>
          </a:p>
        </p:txBody>
      </p:sp>
      <p:cxnSp>
        <p:nvCxnSpPr>
          <p:cNvPr id="213" name="Straight Connector 212"/>
          <p:cNvCxnSpPr/>
          <p:nvPr/>
        </p:nvCxnSpPr>
        <p:spPr>
          <a:xfrm flipV="1">
            <a:off x="6858000" y="2205337"/>
            <a:ext cx="914400" cy="233063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/>
          <p:nvPr/>
        </p:nvCxnSpPr>
        <p:spPr>
          <a:xfrm>
            <a:off x="6858000" y="2438400"/>
            <a:ext cx="914400" cy="374302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extBox 227"/>
          <p:cNvSpPr txBox="1"/>
          <p:nvPr/>
        </p:nvSpPr>
        <p:spPr>
          <a:xfrm>
            <a:off x="228600" y="3962400"/>
            <a:ext cx="35998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2. </a:t>
            </a:r>
            <a:r>
              <a:rPr lang="en-US" b="1" dirty="0" err="1" smtClean="0"/>
              <a:t>Tìm</a:t>
            </a:r>
            <a:r>
              <a:rPr lang="en-US" b="1" dirty="0" smtClean="0"/>
              <a:t> </a:t>
            </a:r>
            <a:r>
              <a:rPr lang="en-US" b="1" dirty="0" err="1" smtClean="0"/>
              <a:t>thừa</a:t>
            </a:r>
            <a:r>
              <a:rPr lang="en-US" b="1" dirty="0" smtClean="0"/>
              <a:t> </a:t>
            </a:r>
            <a:r>
              <a:rPr lang="en-US" b="1" dirty="0" err="1" smtClean="0"/>
              <a:t>số</a:t>
            </a:r>
            <a:r>
              <a:rPr lang="en-US" b="1" dirty="0" smtClean="0"/>
              <a:t> x </a:t>
            </a:r>
            <a:r>
              <a:rPr lang="en-US" b="1" dirty="0" err="1" smtClean="0"/>
              <a:t>chưa</a:t>
            </a:r>
            <a:r>
              <a:rPr lang="en-US" b="1" dirty="0" smtClean="0"/>
              <a:t> </a:t>
            </a:r>
            <a:r>
              <a:rPr lang="en-US" b="1" dirty="0" err="1" smtClean="0"/>
              <a:t>biết</a:t>
            </a:r>
            <a:endParaRPr lang="en-US" b="1" dirty="0"/>
          </a:p>
        </p:txBody>
      </p:sp>
      <p:sp>
        <p:nvSpPr>
          <p:cNvPr id="238" name="Text Box 29"/>
          <p:cNvSpPr txBox="1">
            <a:spLocks noChangeArrowheads="1"/>
          </p:cNvSpPr>
          <p:nvPr/>
        </p:nvSpPr>
        <p:spPr bwMode="auto">
          <a:xfrm>
            <a:off x="922337" y="4415135"/>
            <a:ext cx="13636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 smtClean="0">
                <a:cs typeface="Times New Roman" pitchFamily="18" charset="0"/>
              </a:rPr>
              <a:t> </a:t>
            </a:r>
            <a:r>
              <a:rPr lang="en-US" altLang="en-US" b="1" i="1" dirty="0">
                <a:latin typeface=".VnTime" pitchFamily="34" charset="0"/>
                <a:cs typeface="Times New Roman" pitchFamily="18" charset="0"/>
              </a:rPr>
              <a:t>x</a:t>
            </a:r>
            <a:r>
              <a:rPr lang="en-US" altLang="en-US" dirty="0">
                <a:cs typeface="Times New Roman" pitchFamily="18" charset="0"/>
              </a:rPr>
              <a:t> </a:t>
            </a:r>
            <a:r>
              <a:rPr lang="en-US" altLang="en-US" dirty="0" err="1">
                <a:cs typeface="Times New Roman" pitchFamily="18" charset="0"/>
              </a:rPr>
              <a:t>x</a:t>
            </a:r>
            <a:r>
              <a:rPr lang="en-US" altLang="en-US" dirty="0" smtClean="0">
                <a:cs typeface="Times New Roman" pitchFamily="18" charset="0"/>
              </a:rPr>
              <a:t> </a:t>
            </a:r>
            <a:r>
              <a:rPr lang="en-US" altLang="en-US" dirty="0">
                <a:cs typeface="Times New Roman" pitchFamily="18" charset="0"/>
              </a:rPr>
              <a:t>2 = </a:t>
            </a:r>
            <a:r>
              <a:rPr lang="en-US" altLang="en-US" dirty="0" smtClean="0">
                <a:cs typeface="Times New Roman" pitchFamily="18" charset="0"/>
              </a:rPr>
              <a:t>8</a:t>
            </a:r>
            <a:endParaRPr lang="en-US" altLang="en-US" dirty="0">
              <a:cs typeface="Times New Roman" pitchFamily="18" charset="0"/>
            </a:endParaRPr>
          </a:p>
        </p:txBody>
      </p:sp>
      <p:sp>
        <p:nvSpPr>
          <p:cNvPr id="239" name="Text Box 32"/>
          <p:cNvSpPr txBox="1">
            <a:spLocks noChangeArrowheads="1"/>
          </p:cNvSpPr>
          <p:nvPr/>
        </p:nvSpPr>
        <p:spPr bwMode="auto">
          <a:xfrm>
            <a:off x="1371600" y="4813300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>
                <a:latin typeface="Arial" pitchFamily="34" charset="0"/>
              </a:rPr>
              <a:t> </a:t>
            </a:r>
            <a:r>
              <a:rPr lang="en-US" altLang="en-US" b="1" i="1" dirty="0">
                <a:latin typeface=".VnTime" pitchFamily="34" charset="0"/>
                <a:cs typeface="Times New Roman" pitchFamily="18" charset="0"/>
              </a:rPr>
              <a:t>x</a:t>
            </a:r>
            <a:r>
              <a:rPr lang="en-US" altLang="en-US" dirty="0">
                <a:cs typeface="Times New Roman" pitchFamily="18" charset="0"/>
              </a:rPr>
              <a:t> = </a:t>
            </a:r>
          </a:p>
        </p:txBody>
      </p:sp>
      <p:sp>
        <p:nvSpPr>
          <p:cNvPr id="240" name="Text Box 33"/>
          <p:cNvSpPr txBox="1">
            <a:spLocks noChangeArrowheads="1"/>
          </p:cNvSpPr>
          <p:nvPr/>
        </p:nvSpPr>
        <p:spPr bwMode="auto">
          <a:xfrm>
            <a:off x="1371600" y="5257800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altLang="en-US" b="1" i="1" dirty="0">
                <a:latin typeface=".VnTime" pitchFamily="34" charset="0"/>
                <a:cs typeface="Times New Roman" pitchFamily="18" charset="0"/>
              </a:rPr>
              <a:t>x</a:t>
            </a:r>
            <a:r>
              <a:rPr lang="en-US" altLang="en-US" dirty="0">
                <a:cs typeface="Times New Roman" pitchFamily="18" charset="0"/>
              </a:rPr>
              <a:t> = </a:t>
            </a:r>
          </a:p>
        </p:txBody>
      </p:sp>
      <p:sp>
        <p:nvSpPr>
          <p:cNvPr id="241" name="Text Box 29"/>
          <p:cNvSpPr txBox="1">
            <a:spLocks noChangeArrowheads="1"/>
          </p:cNvSpPr>
          <p:nvPr/>
        </p:nvSpPr>
        <p:spPr bwMode="auto">
          <a:xfrm>
            <a:off x="4732337" y="4419600"/>
            <a:ext cx="14398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 smtClean="0">
                <a:cs typeface="Times New Roman" pitchFamily="18" charset="0"/>
              </a:rPr>
              <a:t>3 </a:t>
            </a:r>
            <a:r>
              <a:rPr lang="en-US" altLang="en-US" dirty="0">
                <a:cs typeface="Times New Roman" pitchFamily="18" charset="0"/>
              </a:rPr>
              <a:t>x</a:t>
            </a:r>
            <a:r>
              <a:rPr lang="en-US" altLang="en-US" dirty="0" smtClean="0">
                <a:cs typeface="Times New Roman" pitchFamily="18" charset="0"/>
              </a:rPr>
              <a:t> </a:t>
            </a:r>
            <a:r>
              <a:rPr lang="en-US" altLang="en-US" b="1" i="1" dirty="0" err="1" smtClean="0">
                <a:latin typeface=".VnTime" pitchFamily="34" charset="0"/>
                <a:cs typeface="Times New Roman" pitchFamily="18" charset="0"/>
              </a:rPr>
              <a:t>x</a:t>
            </a:r>
            <a:r>
              <a:rPr lang="en-US" altLang="en-US" dirty="0" smtClean="0">
                <a:cs typeface="Times New Roman" pitchFamily="18" charset="0"/>
              </a:rPr>
              <a:t> </a:t>
            </a:r>
            <a:r>
              <a:rPr lang="en-US" altLang="en-US" dirty="0">
                <a:cs typeface="Times New Roman" pitchFamily="18" charset="0"/>
              </a:rPr>
              <a:t>= </a:t>
            </a:r>
            <a:r>
              <a:rPr lang="en-US" altLang="en-US" dirty="0" smtClean="0">
                <a:cs typeface="Times New Roman" pitchFamily="18" charset="0"/>
              </a:rPr>
              <a:t>15</a:t>
            </a:r>
            <a:endParaRPr lang="en-US" altLang="en-US" dirty="0">
              <a:cs typeface="Times New Roman" pitchFamily="18" charset="0"/>
            </a:endParaRPr>
          </a:p>
        </p:txBody>
      </p:sp>
      <p:sp>
        <p:nvSpPr>
          <p:cNvPr id="244" name="Text Box 32"/>
          <p:cNvSpPr txBox="1">
            <a:spLocks noChangeArrowheads="1"/>
          </p:cNvSpPr>
          <p:nvPr/>
        </p:nvSpPr>
        <p:spPr bwMode="auto">
          <a:xfrm>
            <a:off x="1905000" y="4800600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 smtClean="0">
                <a:cs typeface="Times New Roman" pitchFamily="18" charset="0"/>
              </a:rPr>
              <a:t>8 </a:t>
            </a:r>
            <a:r>
              <a:rPr lang="en-US" altLang="en-US" dirty="0">
                <a:cs typeface="Times New Roman" pitchFamily="18" charset="0"/>
              </a:rPr>
              <a:t>: </a:t>
            </a:r>
          </a:p>
        </p:txBody>
      </p:sp>
      <p:sp>
        <p:nvSpPr>
          <p:cNvPr id="245" name="Text Box 32"/>
          <p:cNvSpPr txBox="1">
            <a:spLocks noChangeArrowheads="1"/>
          </p:cNvSpPr>
          <p:nvPr/>
        </p:nvSpPr>
        <p:spPr bwMode="auto">
          <a:xfrm>
            <a:off x="2286000" y="4800600"/>
            <a:ext cx="304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 smtClean="0">
                <a:cs typeface="Times New Roman" pitchFamily="18" charset="0"/>
              </a:rPr>
              <a:t>2</a:t>
            </a:r>
            <a:endParaRPr lang="en-US" altLang="en-US" dirty="0">
              <a:cs typeface="Times New Roman" pitchFamily="18" charset="0"/>
            </a:endParaRPr>
          </a:p>
        </p:txBody>
      </p:sp>
      <p:sp>
        <p:nvSpPr>
          <p:cNvPr id="246" name="Text Box 33"/>
          <p:cNvSpPr txBox="1">
            <a:spLocks noChangeArrowheads="1"/>
          </p:cNvSpPr>
          <p:nvPr/>
        </p:nvSpPr>
        <p:spPr bwMode="auto">
          <a:xfrm>
            <a:off x="1905000" y="5257800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4</a:t>
            </a:r>
            <a:endParaRPr lang="en-US" altLang="en-US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247" name="Text Box 32"/>
          <p:cNvSpPr txBox="1">
            <a:spLocks noChangeArrowheads="1"/>
          </p:cNvSpPr>
          <p:nvPr/>
        </p:nvSpPr>
        <p:spPr bwMode="auto">
          <a:xfrm>
            <a:off x="5105400" y="4813300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>
                <a:latin typeface="Arial" pitchFamily="34" charset="0"/>
              </a:rPr>
              <a:t> </a:t>
            </a:r>
            <a:r>
              <a:rPr lang="en-US" altLang="en-US" b="1" i="1" dirty="0">
                <a:latin typeface=".VnTime" pitchFamily="34" charset="0"/>
                <a:cs typeface="Times New Roman" pitchFamily="18" charset="0"/>
              </a:rPr>
              <a:t>x</a:t>
            </a:r>
            <a:r>
              <a:rPr lang="en-US" altLang="en-US" dirty="0">
                <a:cs typeface="Times New Roman" pitchFamily="18" charset="0"/>
              </a:rPr>
              <a:t> = </a:t>
            </a:r>
          </a:p>
        </p:txBody>
      </p:sp>
      <p:sp>
        <p:nvSpPr>
          <p:cNvPr id="248" name="Text Box 33"/>
          <p:cNvSpPr txBox="1">
            <a:spLocks noChangeArrowheads="1"/>
          </p:cNvSpPr>
          <p:nvPr/>
        </p:nvSpPr>
        <p:spPr bwMode="auto">
          <a:xfrm>
            <a:off x="5105400" y="5257800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altLang="en-US" b="1" i="1" dirty="0">
                <a:latin typeface=".VnTime" pitchFamily="34" charset="0"/>
                <a:cs typeface="Times New Roman" pitchFamily="18" charset="0"/>
              </a:rPr>
              <a:t>x</a:t>
            </a:r>
            <a:r>
              <a:rPr lang="en-US" altLang="en-US" dirty="0">
                <a:cs typeface="Times New Roman" pitchFamily="18" charset="0"/>
              </a:rPr>
              <a:t> = </a:t>
            </a:r>
          </a:p>
        </p:txBody>
      </p:sp>
      <p:sp>
        <p:nvSpPr>
          <p:cNvPr id="249" name="Text Box 32"/>
          <p:cNvSpPr txBox="1">
            <a:spLocks noChangeArrowheads="1"/>
          </p:cNvSpPr>
          <p:nvPr/>
        </p:nvSpPr>
        <p:spPr bwMode="auto">
          <a:xfrm>
            <a:off x="5638800" y="4800600"/>
            <a:ext cx="762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 smtClean="0">
                <a:cs typeface="Times New Roman" pitchFamily="18" charset="0"/>
              </a:rPr>
              <a:t>15 </a:t>
            </a:r>
            <a:r>
              <a:rPr lang="en-US" altLang="en-US" dirty="0">
                <a:cs typeface="Times New Roman" pitchFamily="18" charset="0"/>
              </a:rPr>
              <a:t>: </a:t>
            </a:r>
          </a:p>
        </p:txBody>
      </p:sp>
      <p:sp>
        <p:nvSpPr>
          <p:cNvPr id="250" name="Text Box 32"/>
          <p:cNvSpPr txBox="1">
            <a:spLocks noChangeArrowheads="1"/>
          </p:cNvSpPr>
          <p:nvPr/>
        </p:nvSpPr>
        <p:spPr bwMode="auto">
          <a:xfrm>
            <a:off x="6172200" y="4800600"/>
            <a:ext cx="304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 smtClean="0">
                <a:cs typeface="Times New Roman" pitchFamily="18" charset="0"/>
              </a:rPr>
              <a:t>3</a:t>
            </a:r>
            <a:endParaRPr lang="en-US" altLang="en-US" dirty="0">
              <a:cs typeface="Times New Roman" pitchFamily="18" charset="0"/>
            </a:endParaRPr>
          </a:p>
        </p:txBody>
      </p:sp>
      <p:sp>
        <p:nvSpPr>
          <p:cNvPr id="251" name="Text Box 33"/>
          <p:cNvSpPr txBox="1">
            <a:spLocks noChangeArrowheads="1"/>
          </p:cNvSpPr>
          <p:nvPr/>
        </p:nvSpPr>
        <p:spPr bwMode="auto">
          <a:xfrm>
            <a:off x="5638800" y="5257800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5</a:t>
            </a:r>
            <a:endParaRPr lang="en-US" altLang="en-US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252" name="TextBox 251"/>
          <p:cNvSpPr txBox="1"/>
          <p:nvPr/>
        </p:nvSpPr>
        <p:spPr>
          <a:xfrm>
            <a:off x="228600" y="5710535"/>
            <a:ext cx="72651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Muốn</a:t>
            </a:r>
            <a:r>
              <a:rPr lang="en-US" b="1" dirty="0" smtClean="0"/>
              <a:t> </a:t>
            </a:r>
            <a:r>
              <a:rPr lang="en-US" b="1" dirty="0" err="1" smtClean="0"/>
              <a:t>tìm</a:t>
            </a:r>
            <a:r>
              <a:rPr lang="en-US" b="1" dirty="0" smtClean="0"/>
              <a:t> </a:t>
            </a:r>
            <a:r>
              <a:rPr lang="en-US" b="1" dirty="0" err="1" smtClean="0"/>
              <a:t>một</a:t>
            </a:r>
            <a:r>
              <a:rPr lang="en-US" b="1" dirty="0" smtClean="0"/>
              <a:t> </a:t>
            </a:r>
            <a:r>
              <a:rPr lang="en-US" b="1" dirty="0" err="1" smtClean="0"/>
              <a:t>thừa</a:t>
            </a:r>
            <a:r>
              <a:rPr lang="en-US" b="1" dirty="0" smtClean="0"/>
              <a:t> </a:t>
            </a:r>
            <a:r>
              <a:rPr lang="en-US" b="1" dirty="0" err="1" smtClean="0"/>
              <a:t>số</a:t>
            </a:r>
            <a:r>
              <a:rPr lang="en-US" b="1" dirty="0" smtClean="0"/>
              <a:t> </a:t>
            </a:r>
            <a:r>
              <a:rPr lang="en-US" b="1" dirty="0" err="1" smtClean="0"/>
              <a:t>ta</a:t>
            </a:r>
            <a:r>
              <a:rPr lang="en-US" b="1" dirty="0" smtClean="0"/>
              <a:t> </a:t>
            </a:r>
            <a:r>
              <a:rPr lang="en-US" b="1" dirty="0" err="1" smtClean="0"/>
              <a:t>lấy</a:t>
            </a:r>
            <a:r>
              <a:rPr lang="en-US" b="1" dirty="0" smtClean="0"/>
              <a:t> </a:t>
            </a:r>
            <a:r>
              <a:rPr lang="en-US" b="1" dirty="0" err="1" smtClean="0"/>
              <a:t>tích</a:t>
            </a:r>
            <a:r>
              <a:rPr lang="en-US" b="1" dirty="0" smtClean="0"/>
              <a:t> </a:t>
            </a:r>
            <a:r>
              <a:rPr lang="en-US" b="1" dirty="0" err="1" smtClean="0"/>
              <a:t>chia</a:t>
            </a:r>
            <a:r>
              <a:rPr lang="en-US" b="1" dirty="0" smtClean="0"/>
              <a:t> </a:t>
            </a:r>
            <a:r>
              <a:rPr lang="en-US" b="1" dirty="0" err="1" smtClean="0"/>
              <a:t>cho</a:t>
            </a:r>
            <a:r>
              <a:rPr lang="en-US" b="1" dirty="0" smtClean="0"/>
              <a:t> </a:t>
            </a:r>
            <a:r>
              <a:rPr lang="en-US" b="1" dirty="0" err="1" smtClean="0"/>
              <a:t>thừa</a:t>
            </a:r>
            <a:r>
              <a:rPr lang="en-US" b="1" dirty="0" smtClean="0"/>
              <a:t> </a:t>
            </a:r>
            <a:r>
              <a:rPr lang="en-US" b="1" dirty="0" err="1" smtClean="0"/>
              <a:t>số</a:t>
            </a:r>
            <a:r>
              <a:rPr lang="en-US" b="1" dirty="0" smtClean="0"/>
              <a:t> </a:t>
            </a:r>
            <a:r>
              <a:rPr lang="en-US" b="1" dirty="0" err="1" smtClean="0"/>
              <a:t>kia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7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2" dur="80"/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3" dur="80"/>
                                        <p:tgtEl>
                                          <p:spTgt spid="2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4" dur="80"/>
                                        <p:tgtEl>
                                          <p:spTgt spid="2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/>
      <p:bldP spid="180" grpId="0"/>
      <p:bldP spid="181" grpId="0" animBg="1"/>
      <p:bldP spid="182" grpId="0" animBg="1"/>
      <p:bldP spid="183" grpId="0" animBg="1"/>
      <p:bldP spid="187" grpId="0"/>
      <p:bldP spid="211" grpId="0"/>
      <p:bldP spid="212" grpId="0"/>
      <p:bldP spid="228" grpId="0"/>
      <p:bldP spid="238" grpId="0"/>
      <p:bldP spid="239" grpId="0"/>
      <p:bldP spid="240" grpId="0"/>
      <p:bldP spid="241" grpId="0"/>
      <p:bldP spid="244" grpId="0"/>
      <p:bldP spid="245" grpId="0"/>
      <p:bldP spid="246" grpId="0"/>
      <p:bldP spid="247" grpId="0"/>
      <p:bldP spid="248" grpId="0"/>
      <p:bldP spid="249" grpId="0"/>
      <p:bldP spid="250" grpId="0"/>
      <p:bldP spid="251" grpId="0"/>
      <p:bldP spid="25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194635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438400" y="0"/>
            <a:ext cx="41184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4 </a:t>
            </a:r>
            <a:r>
              <a:rPr lang="en-US" dirty="0" err="1" smtClean="0"/>
              <a:t>ngày</a:t>
            </a:r>
            <a:r>
              <a:rPr lang="en-US" dirty="0" smtClean="0"/>
              <a:t> 8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36" name="Text Box 16"/>
          <p:cNvSpPr txBox="1">
            <a:spLocks noChangeArrowheads="1"/>
          </p:cNvSpPr>
          <p:nvPr/>
        </p:nvSpPr>
        <p:spPr bwMode="auto">
          <a:xfrm>
            <a:off x="-228600" y="4761568"/>
            <a:ext cx="4191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2800" b="1" dirty="0"/>
          </a:p>
          <a:p>
            <a:pPr algn="ctr" eaLnBrk="1" hangingPunct="1">
              <a:spcBef>
                <a:spcPct val="50000"/>
              </a:spcBef>
            </a:pPr>
            <a:r>
              <a:rPr lang="en-US" sz="2800" b="1" dirty="0"/>
              <a:t>  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-76200" y="1219200"/>
            <a:ext cx="25739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1: </a:t>
            </a:r>
            <a:r>
              <a:rPr lang="en-US" b="1" dirty="0" err="1" smtClean="0"/>
              <a:t>Tính</a:t>
            </a:r>
            <a:r>
              <a:rPr lang="en-US" b="1" dirty="0" smtClean="0"/>
              <a:t> </a:t>
            </a:r>
            <a:r>
              <a:rPr lang="en-US" b="1" dirty="0" err="1" smtClean="0"/>
              <a:t>nhẩm</a:t>
            </a:r>
            <a:endParaRPr lang="en-US" b="1" dirty="0"/>
          </a:p>
        </p:txBody>
      </p:sp>
      <p:sp>
        <p:nvSpPr>
          <p:cNvPr id="64" name="Text Box 2"/>
          <p:cNvSpPr txBox="1">
            <a:spLocks noChangeArrowheads="1"/>
          </p:cNvSpPr>
          <p:nvPr/>
        </p:nvSpPr>
        <p:spPr bwMode="auto">
          <a:xfrm>
            <a:off x="1295400" y="1662113"/>
            <a:ext cx="2819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 sz="1800">
              <a:latin typeface="+mj-lt"/>
            </a:endParaRPr>
          </a:p>
        </p:txBody>
      </p:sp>
      <p:sp>
        <p:nvSpPr>
          <p:cNvPr id="65" name="Text Box 6"/>
          <p:cNvSpPr txBox="1">
            <a:spLocks noChangeArrowheads="1"/>
          </p:cNvSpPr>
          <p:nvPr/>
        </p:nvSpPr>
        <p:spPr bwMode="auto">
          <a:xfrm>
            <a:off x="838200" y="1614487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2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3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66" name="Text Box 7"/>
          <p:cNvSpPr txBox="1">
            <a:spLocks noChangeArrowheads="1"/>
          </p:cNvSpPr>
          <p:nvPr/>
        </p:nvSpPr>
        <p:spPr bwMode="auto">
          <a:xfrm>
            <a:off x="838200" y="2071687"/>
            <a:ext cx="1828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6</a:t>
            </a:r>
            <a:r>
              <a:rPr lang="en-US" sz="3000" dirty="0" smtClean="0">
                <a:latin typeface="+mj-lt"/>
              </a:rPr>
              <a:t> : 2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67" name="Text Box 8"/>
          <p:cNvSpPr txBox="1">
            <a:spLocks noChangeArrowheads="1"/>
          </p:cNvSpPr>
          <p:nvPr/>
        </p:nvSpPr>
        <p:spPr bwMode="auto">
          <a:xfrm>
            <a:off x="838200" y="2494002"/>
            <a:ext cx="1371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6 : 3 =</a:t>
            </a:r>
            <a:endParaRPr lang="en-US" sz="3000" dirty="0">
              <a:latin typeface="+mj-lt"/>
            </a:endParaRPr>
          </a:p>
        </p:txBody>
      </p:sp>
      <p:sp>
        <p:nvSpPr>
          <p:cNvPr id="68" name="Text Box 10"/>
          <p:cNvSpPr txBox="1">
            <a:spLocks noChangeArrowheads="1"/>
          </p:cNvSpPr>
          <p:nvPr/>
        </p:nvSpPr>
        <p:spPr bwMode="auto">
          <a:xfrm>
            <a:off x="6248400" y="2494002"/>
            <a:ext cx="1600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12 : 4   =</a:t>
            </a:r>
            <a:endParaRPr lang="en-US" sz="3000" dirty="0">
              <a:latin typeface="+mj-lt"/>
            </a:endParaRPr>
          </a:p>
        </p:txBody>
      </p:sp>
      <p:sp>
        <p:nvSpPr>
          <p:cNvPr id="69" name="Text Box 11"/>
          <p:cNvSpPr txBox="1">
            <a:spLocks noChangeArrowheads="1"/>
          </p:cNvSpPr>
          <p:nvPr/>
        </p:nvSpPr>
        <p:spPr bwMode="auto">
          <a:xfrm>
            <a:off x="6248400" y="2071687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12 : 3   =</a:t>
            </a:r>
            <a:endParaRPr lang="en-US" sz="3000" dirty="0">
              <a:latin typeface="+mj-lt"/>
            </a:endParaRPr>
          </a:p>
        </p:txBody>
      </p:sp>
      <p:sp>
        <p:nvSpPr>
          <p:cNvPr id="70" name="Text Box 12"/>
          <p:cNvSpPr txBox="1">
            <a:spLocks noChangeArrowheads="1"/>
          </p:cNvSpPr>
          <p:nvPr/>
        </p:nvSpPr>
        <p:spPr bwMode="auto">
          <a:xfrm>
            <a:off x="6248400" y="1614487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3 x </a:t>
            </a:r>
            <a:r>
              <a:rPr lang="en-US" sz="3000" dirty="0" smtClean="0">
                <a:latin typeface="+mj-lt"/>
              </a:rPr>
              <a:t>4   =</a:t>
            </a:r>
            <a:endParaRPr lang="en-US" sz="3000" dirty="0">
              <a:latin typeface="+mj-lt"/>
            </a:endParaRPr>
          </a:p>
        </p:txBody>
      </p:sp>
      <p:sp>
        <p:nvSpPr>
          <p:cNvPr id="71" name="Text Box 13"/>
          <p:cNvSpPr txBox="1">
            <a:spLocks noChangeArrowheads="1"/>
          </p:cNvSpPr>
          <p:nvPr/>
        </p:nvSpPr>
        <p:spPr bwMode="auto">
          <a:xfrm>
            <a:off x="3505200" y="2508289"/>
            <a:ext cx="1371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10 : 2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72" name="Text Box 14"/>
          <p:cNvSpPr txBox="1">
            <a:spLocks noChangeArrowheads="1"/>
          </p:cNvSpPr>
          <p:nvPr/>
        </p:nvSpPr>
        <p:spPr bwMode="auto">
          <a:xfrm>
            <a:off x="3505200" y="2071687"/>
            <a:ext cx="1447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10 : 5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73" name="Text Box 15"/>
          <p:cNvSpPr txBox="1">
            <a:spLocks noChangeArrowheads="1"/>
          </p:cNvSpPr>
          <p:nvPr/>
        </p:nvSpPr>
        <p:spPr bwMode="auto">
          <a:xfrm>
            <a:off x="3505200" y="1614487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2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5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74" name="Text Box 21"/>
          <p:cNvSpPr txBox="1">
            <a:spLocks noChangeArrowheads="1"/>
          </p:cNvSpPr>
          <p:nvPr/>
        </p:nvSpPr>
        <p:spPr bwMode="auto">
          <a:xfrm>
            <a:off x="7772400" y="2479715"/>
            <a:ext cx="533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3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5" name="Text Box 22"/>
          <p:cNvSpPr txBox="1">
            <a:spLocks noChangeArrowheads="1"/>
          </p:cNvSpPr>
          <p:nvPr/>
        </p:nvSpPr>
        <p:spPr bwMode="auto">
          <a:xfrm>
            <a:off x="7772400" y="2057400"/>
            <a:ext cx="457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4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6" name="Text Box 23"/>
          <p:cNvSpPr txBox="1">
            <a:spLocks noChangeArrowheads="1"/>
          </p:cNvSpPr>
          <p:nvPr/>
        </p:nvSpPr>
        <p:spPr bwMode="auto">
          <a:xfrm>
            <a:off x="7620000" y="1614487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12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7" name="Text Box 24"/>
          <p:cNvSpPr txBox="1">
            <a:spLocks noChangeArrowheads="1"/>
          </p:cNvSpPr>
          <p:nvPr/>
        </p:nvSpPr>
        <p:spPr bwMode="auto">
          <a:xfrm>
            <a:off x="2057400" y="1600200"/>
            <a:ext cx="533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6 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8" name="Text Box 25"/>
          <p:cNvSpPr txBox="1">
            <a:spLocks noChangeArrowheads="1"/>
          </p:cNvSpPr>
          <p:nvPr/>
        </p:nvSpPr>
        <p:spPr bwMode="auto">
          <a:xfrm>
            <a:off x="1981200" y="2057400"/>
            <a:ext cx="457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3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9" name="Text Box 26"/>
          <p:cNvSpPr txBox="1">
            <a:spLocks noChangeArrowheads="1"/>
          </p:cNvSpPr>
          <p:nvPr/>
        </p:nvSpPr>
        <p:spPr bwMode="auto">
          <a:xfrm>
            <a:off x="4800600" y="2508289"/>
            <a:ext cx="457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5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0" name="Text Box 27"/>
          <p:cNvSpPr txBox="1">
            <a:spLocks noChangeArrowheads="1"/>
          </p:cNvSpPr>
          <p:nvPr/>
        </p:nvSpPr>
        <p:spPr bwMode="auto">
          <a:xfrm>
            <a:off x="4800600" y="2057400"/>
            <a:ext cx="457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2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1" name="Text Box 28"/>
          <p:cNvSpPr txBox="1">
            <a:spLocks noChangeArrowheads="1"/>
          </p:cNvSpPr>
          <p:nvPr/>
        </p:nvSpPr>
        <p:spPr bwMode="auto">
          <a:xfrm>
            <a:off x="1981200" y="2494002"/>
            <a:ext cx="457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2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2" name="Text Box 29"/>
          <p:cNvSpPr txBox="1">
            <a:spLocks noChangeArrowheads="1"/>
          </p:cNvSpPr>
          <p:nvPr/>
        </p:nvSpPr>
        <p:spPr bwMode="auto">
          <a:xfrm>
            <a:off x="4648200" y="1600200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10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990600" y="3331230"/>
            <a:ext cx="7696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err="1" smtClean="0"/>
              <a:t>Có</a:t>
            </a:r>
            <a:r>
              <a:rPr lang="en-US" dirty="0" smtClean="0"/>
              <a:t> 15 </a:t>
            </a:r>
            <a:r>
              <a:rPr lang="en-US" dirty="0" err="1" smtClean="0"/>
              <a:t>bông</a:t>
            </a:r>
            <a:r>
              <a:rPr lang="en-US" dirty="0" smtClean="0"/>
              <a:t> </a:t>
            </a:r>
            <a:r>
              <a:rPr lang="en-US" dirty="0" err="1" smtClean="0"/>
              <a:t>hoa</a:t>
            </a:r>
            <a:r>
              <a:rPr lang="en-US" dirty="0" smtClean="0"/>
              <a:t> </a:t>
            </a:r>
            <a:r>
              <a:rPr lang="en-US" dirty="0" err="1" smtClean="0"/>
              <a:t>cắm</a:t>
            </a:r>
            <a:r>
              <a:rPr lang="en-US" dirty="0" smtClean="0"/>
              <a:t> </a:t>
            </a:r>
            <a:r>
              <a:rPr lang="en-US" dirty="0" err="1" smtClean="0"/>
              <a:t>đều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3 </a:t>
            </a:r>
            <a:r>
              <a:rPr lang="en-US" dirty="0" err="1" smtClean="0"/>
              <a:t>bình</a:t>
            </a:r>
            <a:r>
              <a:rPr lang="en-US" dirty="0" smtClean="0"/>
              <a:t>. </a:t>
            </a:r>
            <a:r>
              <a:rPr lang="en-US" dirty="0" err="1" smtClean="0"/>
              <a:t>Hỏi</a:t>
            </a:r>
            <a:r>
              <a:rPr lang="en-US" dirty="0" smtClean="0"/>
              <a:t> </a:t>
            </a:r>
            <a:r>
              <a:rPr lang="en-US" dirty="0" err="1" smtClean="0"/>
              <a:t>mỗi</a:t>
            </a:r>
            <a:r>
              <a:rPr lang="en-US" dirty="0" smtClean="0"/>
              <a:t> </a:t>
            </a:r>
            <a:r>
              <a:rPr lang="en-US" dirty="0" err="1" smtClean="0"/>
              <a:t>bình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mấy</a:t>
            </a:r>
            <a:r>
              <a:rPr lang="en-US" dirty="0" smtClean="0"/>
              <a:t> </a:t>
            </a:r>
            <a:r>
              <a:rPr lang="en-US" dirty="0" err="1" smtClean="0"/>
              <a:t>bông</a:t>
            </a:r>
            <a:r>
              <a:rPr lang="en-US" dirty="0" smtClean="0"/>
              <a:t> </a:t>
            </a:r>
            <a:r>
              <a:rPr lang="en-US" dirty="0" err="1" smtClean="0"/>
              <a:t>hoa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86" name="Text Box 8"/>
          <p:cNvSpPr txBox="1">
            <a:spLocks noChangeArrowheads="1"/>
          </p:cNvSpPr>
          <p:nvPr/>
        </p:nvSpPr>
        <p:spPr bwMode="auto">
          <a:xfrm>
            <a:off x="685800" y="4787603"/>
            <a:ext cx="2057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 smtClean="0"/>
              <a:t>1 can:   3lít.</a:t>
            </a:r>
            <a:endParaRPr lang="en-US" sz="2800" dirty="0"/>
          </a:p>
        </p:txBody>
      </p:sp>
      <p:sp>
        <p:nvSpPr>
          <p:cNvPr id="87" name="Text Box 9"/>
          <p:cNvSpPr txBox="1">
            <a:spLocks noChangeArrowheads="1"/>
          </p:cNvSpPr>
          <p:nvPr/>
        </p:nvSpPr>
        <p:spPr bwMode="auto">
          <a:xfrm>
            <a:off x="5334000" y="5643265"/>
            <a:ext cx="2133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 err="1" smtClean="0"/>
              <a:t>Đáp</a:t>
            </a:r>
            <a:r>
              <a:rPr lang="en-US" sz="2800" dirty="0" smtClean="0"/>
              <a:t> </a:t>
            </a:r>
            <a:r>
              <a:rPr lang="en-US" sz="2800" dirty="0" err="1"/>
              <a:t>số</a:t>
            </a:r>
            <a:r>
              <a:rPr lang="en-US" sz="2800" dirty="0"/>
              <a:t>: </a:t>
            </a:r>
            <a:r>
              <a:rPr lang="en-US" sz="2800" dirty="0" smtClean="0"/>
              <a:t>27 </a:t>
            </a:r>
            <a:r>
              <a:rPr lang="en-US" sz="2800" dirty="0" err="1" smtClean="0"/>
              <a:t>lít</a:t>
            </a:r>
            <a:endParaRPr lang="en-US" sz="2800" dirty="0"/>
          </a:p>
        </p:txBody>
      </p:sp>
      <p:sp>
        <p:nvSpPr>
          <p:cNvPr id="88" name="Text Box 16"/>
          <p:cNvSpPr txBox="1">
            <a:spLocks noChangeArrowheads="1"/>
          </p:cNvSpPr>
          <p:nvPr/>
        </p:nvSpPr>
        <p:spPr bwMode="auto">
          <a:xfrm>
            <a:off x="-228600" y="4603453"/>
            <a:ext cx="4191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2800" b="1" dirty="0"/>
          </a:p>
          <a:p>
            <a:pPr algn="ctr" eaLnBrk="1" hangingPunct="1">
              <a:spcBef>
                <a:spcPct val="50000"/>
              </a:spcBef>
            </a:pPr>
            <a:r>
              <a:rPr lang="en-US" sz="2800" b="1" dirty="0"/>
              <a:t>   </a:t>
            </a:r>
          </a:p>
        </p:txBody>
      </p:sp>
      <p:sp>
        <p:nvSpPr>
          <p:cNvPr id="89" name="Text Box 17"/>
          <p:cNvSpPr txBox="1">
            <a:spLocks noChangeArrowheads="1"/>
          </p:cNvSpPr>
          <p:nvPr/>
        </p:nvSpPr>
        <p:spPr bwMode="auto">
          <a:xfrm>
            <a:off x="5334000" y="4267200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 dirty="0" err="1" smtClean="0">
                <a:solidFill>
                  <a:srgbClr val="C00000"/>
                </a:solidFill>
              </a:rPr>
              <a:t>Bài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giải</a:t>
            </a:r>
            <a:endParaRPr lang="en-US" b="1" dirty="0" smtClean="0">
              <a:solidFill>
                <a:srgbClr val="C00000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-76200" y="3358515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2:</a:t>
            </a:r>
            <a:endParaRPr lang="en-US" b="1" dirty="0"/>
          </a:p>
        </p:txBody>
      </p:sp>
      <p:cxnSp>
        <p:nvCxnSpPr>
          <p:cNvPr id="92" name="Straight Connector 91"/>
          <p:cNvCxnSpPr/>
          <p:nvPr/>
        </p:nvCxnSpPr>
        <p:spPr>
          <a:xfrm>
            <a:off x="4648200" y="3733800"/>
            <a:ext cx="838200" cy="1176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6172200" y="3733800"/>
            <a:ext cx="11430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flipV="1">
            <a:off x="1066800" y="4114800"/>
            <a:ext cx="1143000" cy="8592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990600" y="3743980"/>
            <a:ext cx="838200" cy="1588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1143000" y="4271665"/>
            <a:ext cx="1338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C00000"/>
                </a:solidFill>
              </a:rPr>
              <a:t>Tóm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tắt</a:t>
            </a:r>
            <a:r>
              <a:rPr lang="en-US" b="1" dirty="0" smtClean="0">
                <a:solidFill>
                  <a:srgbClr val="C00000"/>
                </a:solidFill>
              </a:rPr>
              <a:t>:</a:t>
            </a:r>
          </a:p>
        </p:txBody>
      </p:sp>
      <p:sp>
        <p:nvSpPr>
          <p:cNvPr id="97" name="Text Box 8"/>
          <p:cNvSpPr txBox="1">
            <a:spLocks noChangeArrowheads="1"/>
          </p:cNvSpPr>
          <p:nvPr/>
        </p:nvSpPr>
        <p:spPr bwMode="auto">
          <a:xfrm>
            <a:off x="685800" y="5272445"/>
            <a:ext cx="2209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 smtClean="0"/>
              <a:t>9 can:  ... </a:t>
            </a:r>
            <a:r>
              <a:rPr lang="en-US" sz="2800" dirty="0" err="1" smtClean="0"/>
              <a:t>lít</a:t>
            </a:r>
            <a:r>
              <a:rPr lang="en-US" sz="2800" dirty="0" smtClean="0"/>
              <a:t>?</a:t>
            </a:r>
            <a:endParaRPr lang="en-US" sz="2800" dirty="0"/>
          </a:p>
        </p:txBody>
      </p:sp>
      <p:sp>
        <p:nvSpPr>
          <p:cNvPr id="98" name="TextBox 97"/>
          <p:cNvSpPr txBox="1"/>
          <p:nvPr/>
        </p:nvSpPr>
        <p:spPr>
          <a:xfrm>
            <a:off x="4660535" y="5186065"/>
            <a:ext cx="22717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3 x 9 = 27 (</a:t>
            </a:r>
            <a:r>
              <a:rPr lang="en-US" sz="2800" dirty="0" err="1" smtClean="0"/>
              <a:t>lít</a:t>
            </a:r>
            <a:r>
              <a:rPr lang="en-US" sz="2800" dirty="0" smtClean="0"/>
              <a:t>)</a:t>
            </a:r>
          </a:p>
        </p:txBody>
      </p:sp>
      <p:cxnSp>
        <p:nvCxnSpPr>
          <p:cNvPr id="99" name="Straight Connector 98"/>
          <p:cNvCxnSpPr/>
          <p:nvPr/>
        </p:nvCxnSpPr>
        <p:spPr>
          <a:xfrm rot="5400000">
            <a:off x="2475705" y="5224165"/>
            <a:ext cx="17526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3886200" y="4728865"/>
            <a:ext cx="47275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tất</a:t>
            </a:r>
            <a:r>
              <a:rPr lang="en-US" sz="2800" dirty="0" smtClean="0"/>
              <a:t> </a:t>
            </a:r>
            <a:r>
              <a:rPr lang="en-US" sz="2800" dirty="0" err="1" smtClean="0"/>
              <a:t>cả</a:t>
            </a:r>
            <a:r>
              <a:rPr lang="en-US" sz="2800" dirty="0" smtClean="0"/>
              <a:t> </a:t>
            </a:r>
            <a:r>
              <a:rPr lang="en-US" sz="2800" dirty="0" err="1" smtClean="0"/>
              <a:t>số</a:t>
            </a:r>
            <a:r>
              <a:rPr lang="en-US" sz="2800" dirty="0" smtClean="0"/>
              <a:t> </a:t>
            </a:r>
            <a:r>
              <a:rPr lang="en-US" sz="2800" dirty="0" err="1" smtClean="0"/>
              <a:t>số</a:t>
            </a:r>
            <a:r>
              <a:rPr lang="en-US" sz="2800" dirty="0" smtClean="0"/>
              <a:t> </a:t>
            </a:r>
            <a:r>
              <a:rPr lang="en-US" sz="2800" dirty="0" err="1" smtClean="0"/>
              <a:t>lít</a:t>
            </a:r>
            <a:r>
              <a:rPr lang="en-US" sz="2800" dirty="0" smtClean="0"/>
              <a:t> </a:t>
            </a:r>
            <a:r>
              <a:rPr lang="en-US" sz="2800" dirty="0" err="1" smtClean="0"/>
              <a:t>nước</a:t>
            </a:r>
            <a:r>
              <a:rPr lang="en-US" sz="2800" dirty="0" smtClean="0"/>
              <a:t> </a:t>
            </a:r>
            <a:r>
              <a:rPr lang="en-US" sz="2800" dirty="0" err="1" smtClean="0"/>
              <a:t>mắm</a:t>
            </a:r>
            <a:r>
              <a:rPr lang="en-US" sz="2800" dirty="0" smtClean="0"/>
              <a:t> </a:t>
            </a:r>
            <a:r>
              <a:rPr lang="en-US" sz="2800" dirty="0" err="1" smtClean="0"/>
              <a:t>là</a:t>
            </a:r>
            <a:r>
              <a:rPr lang="en-US" sz="2800" dirty="0" smtClean="0"/>
              <a:t>: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438400" y="762000"/>
            <a:ext cx="43733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Tìm</a:t>
            </a:r>
            <a:r>
              <a:rPr lang="en-US" b="1" dirty="0" smtClean="0"/>
              <a:t> </a:t>
            </a:r>
            <a:r>
              <a:rPr lang="en-US" b="1" dirty="0" err="1" smtClean="0"/>
              <a:t>một</a:t>
            </a:r>
            <a:r>
              <a:rPr lang="en-US" b="1" dirty="0" smtClean="0"/>
              <a:t> </a:t>
            </a:r>
            <a:r>
              <a:rPr lang="en-US" b="1" dirty="0" err="1" smtClean="0"/>
              <a:t>thừa</a:t>
            </a:r>
            <a:r>
              <a:rPr lang="en-US" b="1" dirty="0" smtClean="0"/>
              <a:t> </a:t>
            </a:r>
            <a:r>
              <a:rPr lang="en-US" b="1" dirty="0" err="1" smtClean="0"/>
              <a:t>số</a:t>
            </a:r>
            <a:r>
              <a:rPr lang="en-US" b="1" dirty="0" smtClean="0"/>
              <a:t> </a:t>
            </a:r>
            <a:r>
              <a:rPr lang="en-US" b="1" dirty="0" err="1" smtClean="0"/>
              <a:t>của</a:t>
            </a:r>
            <a:r>
              <a:rPr lang="en-US" b="1" dirty="0" smtClean="0"/>
              <a:t> </a:t>
            </a:r>
            <a:r>
              <a:rPr lang="en-US" b="1" dirty="0" err="1" smtClean="0"/>
              <a:t>phép</a:t>
            </a:r>
            <a:r>
              <a:rPr lang="en-US" b="1" dirty="0" smtClean="0"/>
              <a:t> </a:t>
            </a:r>
            <a:r>
              <a:rPr lang="en-US" b="1" dirty="0" err="1" smtClean="0"/>
              <a:t>nhân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1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2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6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7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4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5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1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2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3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5" grpId="0"/>
      <p:bldP spid="86" grpId="0"/>
      <p:bldP spid="87" grpId="0"/>
      <p:bldP spid="89" grpId="0"/>
      <p:bldP spid="90" grpId="0"/>
      <p:bldP spid="96" grpId="0"/>
      <p:bldP spid="97" grpId="0"/>
      <p:bldP spid="98" grpId="0"/>
      <p:bldP spid="10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194635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438400" y="0"/>
            <a:ext cx="41184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4 </a:t>
            </a:r>
            <a:r>
              <a:rPr lang="en-US" dirty="0" err="1" smtClean="0"/>
              <a:t>ngày</a:t>
            </a:r>
            <a:r>
              <a:rPr lang="en-US" dirty="0" smtClean="0"/>
              <a:t> 8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36" name="Text Box 16"/>
          <p:cNvSpPr txBox="1">
            <a:spLocks noChangeArrowheads="1"/>
          </p:cNvSpPr>
          <p:nvPr/>
        </p:nvSpPr>
        <p:spPr bwMode="auto">
          <a:xfrm>
            <a:off x="-228600" y="4196715"/>
            <a:ext cx="4191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2800" b="1" dirty="0"/>
          </a:p>
          <a:p>
            <a:pPr algn="ctr" eaLnBrk="1" hangingPunct="1">
              <a:spcBef>
                <a:spcPct val="50000"/>
              </a:spcBef>
            </a:pPr>
            <a:r>
              <a:rPr lang="en-US" sz="2800" b="1" dirty="0"/>
              <a:t>   </a:t>
            </a:r>
          </a:p>
        </p:txBody>
      </p:sp>
      <p:sp>
        <p:nvSpPr>
          <p:cNvPr id="88" name="Text Box 16"/>
          <p:cNvSpPr txBox="1">
            <a:spLocks noChangeArrowheads="1"/>
          </p:cNvSpPr>
          <p:nvPr/>
        </p:nvSpPr>
        <p:spPr bwMode="auto">
          <a:xfrm>
            <a:off x="-228600" y="4038600"/>
            <a:ext cx="4191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2800" b="1" dirty="0"/>
          </a:p>
          <a:p>
            <a:pPr algn="ctr" eaLnBrk="1" hangingPunct="1">
              <a:spcBef>
                <a:spcPct val="50000"/>
              </a:spcBef>
            </a:pPr>
            <a:r>
              <a:rPr lang="en-US" sz="2800" b="1" dirty="0"/>
              <a:t>   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806018" y="762000"/>
            <a:ext cx="1527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Luyện</a:t>
            </a:r>
            <a:r>
              <a:rPr lang="en-US" b="1" dirty="0" smtClean="0"/>
              <a:t> </a:t>
            </a:r>
            <a:r>
              <a:rPr lang="en-US" b="1" dirty="0" err="1" smtClean="0"/>
              <a:t>tập</a:t>
            </a:r>
            <a:endParaRPr lang="en-US" b="1" dirty="0"/>
          </a:p>
        </p:txBody>
      </p:sp>
      <p:sp>
        <p:nvSpPr>
          <p:cNvPr id="64" name="TextBox 63"/>
          <p:cNvSpPr txBox="1"/>
          <p:nvPr/>
        </p:nvSpPr>
        <p:spPr>
          <a:xfrm>
            <a:off x="228600" y="1371600"/>
            <a:ext cx="1785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Bài</a:t>
            </a:r>
            <a:r>
              <a:rPr lang="en-US" b="1" dirty="0" smtClean="0"/>
              <a:t> 2. </a:t>
            </a:r>
            <a:r>
              <a:rPr lang="en-US" b="1" dirty="0" err="1" smtClean="0"/>
              <a:t>Tìm</a:t>
            </a:r>
            <a:r>
              <a:rPr lang="en-US" b="1" dirty="0" smtClean="0"/>
              <a:t> </a:t>
            </a:r>
            <a:r>
              <a:rPr lang="en-US" b="1" i="1" dirty="0" smtClean="0"/>
              <a:t>x</a:t>
            </a:r>
            <a:endParaRPr lang="en-US" i="1" dirty="0"/>
          </a:p>
        </p:txBody>
      </p:sp>
      <p:sp>
        <p:nvSpPr>
          <p:cNvPr id="65" name="Text Box 29"/>
          <p:cNvSpPr txBox="1">
            <a:spLocks noChangeArrowheads="1"/>
          </p:cNvSpPr>
          <p:nvPr/>
        </p:nvSpPr>
        <p:spPr bwMode="auto">
          <a:xfrm>
            <a:off x="922337" y="1824335"/>
            <a:ext cx="14398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 smtClean="0">
                <a:cs typeface="Times New Roman" pitchFamily="18" charset="0"/>
              </a:rPr>
              <a:t> </a:t>
            </a:r>
            <a:r>
              <a:rPr lang="en-US" altLang="en-US" b="1" i="1" dirty="0">
                <a:latin typeface=".VnTime" pitchFamily="34" charset="0"/>
                <a:cs typeface="Times New Roman" pitchFamily="18" charset="0"/>
              </a:rPr>
              <a:t>x</a:t>
            </a:r>
            <a:r>
              <a:rPr lang="en-US" altLang="en-US" dirty="0">
                <a:cs typeface="Times New Roman" pitchFamily="18" charset="0"/>
              </a:rPr>
              <a:t> </a:t>
            </a:r>
            <a:r>
              <a:rPr lang="en-US" altLang="en-US" dirty="0" smtClean="0">
                <a:cs typeface="Times New Roman" pitchFamily="18" charset="0"/>
              </a:rPr>
              <a:t>+ </a:t>
            </a:r>
            <a:r>
              <a:rPr lang="en-US" altLang="en-US" dirty="0">
                <a:cs typeface="Times New Roman" pitchFamily="18" charset="0"/>
              </a:rPr>
              <a:t>2 = </a:t>
            </a:r>
            <a:r>
              <a:rPr lang="en-US" altLang="en-US" dirty="0" smtClean="0">
                <a:cs typeface="Times New Roman" pitchFamily="18" charset="0"/>
              </a:rPr>
              <a:t>8</a:t>
            </a:r>
            <a:endParaRPr lang="en-US" altLang="en-US" dirty="0">
              <a:cs typeface="Times New Roman" pitchFamily="18" charset="0"/>
            </a:endParaRPr>
          </a:p>
        </p:txBody>
      </p:sp>
      <p:sp>
        <p:nvSpPr>
          <p:cNvPr id="66" name="Text Box 32"/>
          <p:cNvSpPr txBox="1">
            <a:spLocks noChangeArrowheads="1"/>
          </p:cNvSpPr>
          <p:nvPr/>
        </p:nvSpPr>
        <p:spPr bwMode="auto">
          <a:xfrm>
            <a:off x="1371600" y="2222500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>
                <a:latin typeface="Arial" pitchFamily="34" charset="0"/>
              </a:rPr>
              <a:t> </a:t>
            </a:r>
            <a:r>
              <a:rPr lang="en-US" altLang="en-US" b="1" i="1" dirty="0">
                <a:latin typeface=".VnTime" pitchFamily="34" charset="0"/>
                <a:cs typeface="Times New Roman" pitchFamily="18" charset="0"/>
              </a:rPr>
              <a:t>x</a:t>
            </a:r>
            <a:r>
              <a:rPr lang="en-US" altLang="en-US" dirty="0">
                <a:cs typeface="Times New Roman" pitchFamily="18" charset="0"/>
              </a:rPr>
              <a:t> = </a:t>
            </a:r>
          </a:p>
        </p:txBody>
      </p:sp>
      <p:sp>
        <p:nvSpPr>
          <p:cNvPr id="67" name="Text Box 33"/>
          <p:cNvSpPr txBox="1">
            <a:spLocks noChangeArrowheads="1"/>
          </p:cNvSpPr>
          <p:nvPr/>
        </p:nvSpPr>
        <p:spPr bwMode="auto">
          <a:xfrm>
            <a:off x="1371600" y="2667000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altLang="en-US" b="1" i="1" dirty="0">
                <a:latin typeface=".VnTime" pitchFamily="34" charset="0"/>
                <a:cs typeface="Times New Roman" pitchFamily="18" charset="0"/>
              </a:rPr>
              <a:t>x</a:t>
            </a:r>
            <a:r>
              <a:rPr lang="en-US" altLang="en-US" dirty="0">
                <a:cs typeface="Times New Roman" pitchFamily="18" charset="0"/>
              </a:rPr>
              <a:t> = </a:t>
            </a:r>
          </a:p>
        </p:txBody>
      </p:sp>
      <p:sp>
        <p:nvSpPr>
          <p:cNvPr id="68" name="Text Box 29"/>
          <p:cNvSpPr txBox="1">
            <a:spLocks noChangeArrowheads="1"/>
          </p:cNvSpPr>
          <p:nvPr/>
        </p:nvSpPr>
        <p:spPr bwMode="auto">
          <a:xfrm>
            <a:off x="3741737" y="1828800"/>
            <a:ext cx="15922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i="1" dirty="0" smtClean="0">
                <a:latin typeface=".VnTime" pitchFamily="34" charset="0"/>
                <a:cs typeface="Times New Roman" pitchFamily="18" charset="0"/>
              </a:rPr>
              <a:t>x </a:t>
            </a:r>
            <a:r>
              <a:rPr lang="en-US" altLang="en-US" dirty="0" smtClean="0">
                <a:latin typeface=".VnTime" pitchFamily="34" charset="0"/>
                <a:cs typeface="Times New Roman" pitchFamily="18" charset="0"/>
              </a:rPr>
              <a:t>+</a:t>
            </a:r>
            <a:r>
              <a:rPr lang="en-US" altLang="en-US" dirty="0" smtClean="0">
                <a:cs typeface="Times New Roman" pitchFamily="18" charset="0"/>
              </a:rPr>
              <a:t> 3 = 12</a:t>
            </a:r>
            <a:endParaRPr lang="en-US" altLang="en-US" dirty="0">
              <a:cs typeface="Times New Roman" pitchFamily="18" charset="0"/>
            </a:endParaRPr>
          </a:p>
        </p:txBody>
      </p:sp>
      <p:sp>
        <p:nvSpPr>
          <p:cNvPr id="69" name="Text Box 32"/>
          <p:cNvSpPr txBox="1">
            <a:spLocks noChangeArrowheads="1"/>
          </p:cNvSpPr>
          <p:nvPr/>
        </p:nvSpPr>
        <p:spPr bwMode="auto">
          <a:xfrm>
            <a:off x="1905000" y="2209800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 smtClean="0">
                <a:cs typeface="Times New Roman" pitchFamily="18" charset="0"/>
              </a:rPr>
              <a:t>8 - </a:t>
            </a:r>
            <a:endParaRPr lang="en-US" altLang="en-US" dirty="0">
              <a:cs typeface="Times New Roman" pitchFamily="18" charset="0"/>
            </a:endParaRPr>
          </a:p>
        </p:txBody>
      </p:sp>
      <p:sp>
        <p:nvSpPr>
          <p:cNvPr id="70" name="Text Box 32"/>
          <p:cNvSpPr txBox="1">
            <a:spLocks noChangeArrowheads="1"/>
          </p:cNvSpPr>
          <p:nvPr/>
        </p:nvSpPr>
        <p:spPr bwMode="auto">
          <a:xfrm>
            <a:off x="2286000" y="2209800"/>
            <a:ext cx="304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 smtClean="0">
                <a:cs typeface="Times New Roman" pitchFamily="18" charset="0"/>
              </a:rPr>
              <a:t>2</a:t>
            </a:r>
            <a:endParaRPr lang="en-US" altLang="en-US" dirty="0">
              <a:cs typeface="Times New Roman" pitchFamily="18" charset="0"/>
            </a:endParaRPr>
          </a:p>
        </p:txBody>
      </p:sp>
      <p:sp>
        <p:nvSpPr>
          <p:cNvPr id="71" name="Text Box 33"/>
          <p:cNvSpPr txBox="1">
            <a:spLocks noChangeArrowheads="1"/>
          </p:cNvSpPr>
          <p:nvPr/>
        </p:nvSpPr>
        <p:spPr bwMode="auto">
          <a:xfrm>
            <a:off x="1905000" y="2667000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6</a:t>
            </a:r>
            <a:endParaRPr lang="en-US" altLang="en-US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72" name="Text Box 32"/>
          <p:cNvSpPr txBox="1">
            <a:spLocks noChangeArrowheads="1"/>
          </p:cNvSpPr>
          <p:nvPr/>
        </p:nvSpPr>
        <p:spPr bwMode="auto">
          <a:xfrm>
            <a:off x="4114800" y="2222500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>
                <a:latin typeface="Arial" pitchFamily="34" charset="0"/>
              </a:rPr>
              <a:t> </a:t>
            </a:r>
            <a:r>
              <a:rPr lang="en-US" altLang="en-US" b="1" i="1" dirty="0">
                <a:latin typeface=".VnTime" pitchFamily="34" charset="0"/>
                <a:cs typeface="Times New Roman" pitchFamily="18" charset="0"/>
              </a:rPr>
              <a:t>x</a:t>
            </a:r>
            <a:r>
              <a:rPr lang="en-US" altLang="en-US" dirty="0">
                <a:cs typeface="Times New Roman" pitchFamily="18" charset="0"/>
              </a:rPr>
              <a:t> = </a:t>
            </a:r>
          </a:p>
        </p:txBody>
      </p:sp>
      <p:sp>
        <p:nvSpPr>
          <p:cNvPr id="73" name="Text Box 33"/>
          <p:cNvSpPr txBox="1">
            <a:spLocks noChangeArrowheads="1"/>
          </p:cNvSpPr>
          <p:nvPr/>
        </p:nvSpPr>
        <p:spPr bwMode="auto">
          <a:xfrm>
            <a:off x="4114800" y="2667000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altLang="en-US" b="1" i="1" dirty="0">
                <a:latin typeface=".VnTime" pitchFamily="34" charset="0"/>
                <a:cs typeface="Times New Roman" pitchFamily="18" charset="0"/>
              </a:rPr>
              <a:t>x</a:t>
            </a:r>
            <a:r>
              <a:rPr lang="en-US" altLang="en-US" dirty="0">
                <a:cs typeface="Times New Roman" pitchFamily="18" charset="0"/>
              </a:rPr>
              <a:t> = </a:t>
            </a:r>
          </a:p>
        </p:txBody>
      </p:sp>
      <p:sp>
        <p:nvSpPr>
          <p:cNvPr id="74" name="Text Box 32"/>
          <p:cNvSpPr txBox="1">
            <a:spLocks noChangeArrowheads="1"/>
          </p:cNvSpPr>
          <p:nvPr/>
        </p:nvSpPr>
        <p:spPr bwMode="auto">
          <a:xfrm>
            <a:off x="4648200" y="2209800"/>
            <a:ext cx="762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 smtClean="0">
                <a:cs typeface="Times New Roman" pitchFamily="18" charset="0"/>
              </a:rPr>
              <a:t>12 - </a:t>
            </a:r>
            <a:endParaRPr lang="en-US" altLang="en-US" dirty="0">
              <a:cs typeface="Times New Roman" pitchFamily="18" charset="0"/>
            </a:endParaRPr>
          </a:p>
        </p:txBody>
      </p:sp>
      <p:sp>
        <p:nvSpPr>
          <p:cNvPr id="75" name="Text Box 32"/>
          <p:cNvSpPr txBox="1">
            <a:spLocks noChangeArrowheads="1"/>
          </p:cNvSpPr>
          <p:nvPr/>
        </p:nvSpPr>
        <p:spPr bwMode="auto">
          <a:xfrm>
            <a:off x="5181600" y="2209800"/>
            <a:ext cx="304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 smtClean="0">
                <a:cs typeface="Times New Roman" pitchFamily="18" charset="0"/>
              </a:rPr>
              <a:t>3</a:t>
            </a:r>
            <a:endParaRPr lang="en-US" altLang="en-US" dirty="0">
              <a:cs typeface="Times New Roman" pitchFamily="18" charset="0"/>
            </a:endParaRPr>
          </a:p>
        </p:txBody>
      </p:sp>
      <p:sp>
        <p:nvSpPr>
          <p:cNvPr id="76" name="Text Box 33"/>
          <p:cNvSpPr txBox="1">
            <a:spLocks noChangeArrowheads="1"/>
          </p:cNvSpPr>
          <p:nvPr/>
        </p:nvSpPr>
        <p:spPr bwMode="auto">
          <a:xfrm>
            <a:off x="4648200" y="2667000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9</a:t>
            </a:r>
            <a:endParaRPr lang="en-US" altLang="en-US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77" name="Text Box 29"/>
          <p:cNvSpPr txBox="1">
            <a:spLocks noChangeArrowheads="1"/>
          </p:cNvSpPr>
          <p:nvPr/>
        </p:nvSpPr>
        <p:spPr bwMode="auto">
          <a:xfrm>
            <a:off x="6561137" y="1828800"/>
            <a:ext cx="15160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 smtClean="0">
                <a:cs typeface="Times New Roman" pitchFamily="18" charset="0"/>
              </a:rPr>
              <a:t>3 + </a:t>
            </a:r>
            <a:r>
              <a:rPr lang="en-US" altLang="en-US" b="1" i="1" dirty="0" smtClean="0">
                <a:latin typeface=".VnTime" pitchFamily="34" charset="0"/>
                <a:cs typeface="Times New Roman" pitchFamily="18" charset="0"/>
              </a:rPr>
              <a:t>x</a:t>
            </a:r>
            <a:r>
              <a:rPr lang="en-US" altLang="en-US" dirty="0" smtClean="0">
                <a:cs typeface="Times New Roman" pitchFamily="18" charset="0"/>
              </a:rPr>
              <a:t> </a:t>
            </a:r>
            <a:r>
              <a:rPr lang="en-US" altLang="en-US" dirty="0">
                <a:cs typeface="Times New Roman" pitchFamily="18" charset="0"/>
              </a:rPr>
              <a:t>= </a:t>
            </a:r>
            <a:r>
              <a:rPr lang="en-US" altLang="en-US" dirty="0" smtClean="0">
                <a:cs typeface="Times New Roman" pitchFamily="18" charset="0"/>
              </a:rPr>
              <a:t>27</a:t>
            </a:r>
            <a:endParaRPr lang="en-US" altLang="en-US" dirty="0">
              <a:cs typeface="Times New Roman" pitchFamily="18" charset="0"/>
            </a:endParaRPr>
          </a:p>
        </p:txBody>
      </p:sp>
      <p:sp>
        <p:nvSpPr>
          <p:cNvPr id="78" name="Text Box 32"/>
          <p:cNvSpPr txBox="1">
            <a:spLocks noChangeArrowheads="1"/>
          </p:cNvSpPr>
          <p:nvPr/>
        </p:nvSpPr>
        <p:spPr bwMode="auto">
          <a:xfrm>
            <a:off x="6934200" y="2222500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>
                <a:latin typeface="Arial" pitchFamily="34" charset="0"/>
              </a:rPr>
              <a:t> </a:t>
            </a:r>
            <a:r>
              <a:rPr lang="en-US" altLang="en-US" b="1" i="1" dirty="0">
                <a:latin typeface=".VnTime" pitchFamily="34" charset="0"/>
                <a:cs typeface="Times New Roman" pitchFamily="18" charset="0"/>
              </a:rPr>
              <a:t>x</a:t>
            </a:r>
            <a:r>
              <a:rPr lang="en-US" altLang="en-US" dirty="0">
                <a:cs typeface="Times New Roman" pitchFamily="18" charset="0"/>
              </a:rPr>
              <a:t> = </a:t>
            </a:r>
          </a:p>
        </p:txBody>
      </p:sp>
      <p:sp>
        <p:nvSpPr>
          <p:cNvPr id="79" name="Text Box 33"/>
          <p:cNvSpPr txBox="1">
            <a:spLocks noChangeArrowheads="1"/>
          </p:cNvSpPr>
          <p:nvPr/>
        </p:nvSpPr>
        <p:spPr bwMode="auto">
          <a:xfrm>
            <a:off x="6934200" y="2667000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altLang="en-US" b="1" i="1" dirty="0">
                <a:latin typeface=".VnTime" pitchFamily="34" charset="0"/>
                <a:cs typeface="Times New Roman" pitchFamily="18" charset="0"/>
              </a:rPr>
              <a:t>x</a:t>
            </a:r>
            <a:r>
              <a:rPr lang="en-US" altLang="en-US" dirty="0">
                <a:cs typeface="Times New Roman" pitchFamily="18" charset="0"/>
              </a:rPr>
              <a:t> = </a:t>
            </a:r>
          </a:p>
        </p:txBody>
      </p:sp>
      <p:sp>
        <p:nvSpPr>
          <p:cNvPr id="80" name="Text Box 32"/>
          <p:cNvSpPr txBox="1">
            <a:spLocks noChangeArrowheads="1"/>
          </p:cNvSpPr>
          <p:nvPr/>
        </p:nvSpPr>
        <p:spPr bwMode="auto">
          <a:xfrm>
            <a:off x="7467600" y="2209800"/>
            <a:ext cx="762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 smtClean="0">
                <a:cs typeface="Times New Roman" pitchFamily="18" charset="0"/>
              </a:rPr>
              <a:t>27 - </a:t>
            </a:r>
            <a:endParaRPr lang="en-US" altLang="en-US" dirty="0">
              <a:cs typeface="Times New Roman" pitchFamily="18" charset="0"/>
            </a:endParaRPr>
          </a:p>
        </p:txBody>
      </p:sp>
      <p:sp>
        <p:nvSpPr>
          <p:cNvPr id="81" name="Text Box 32"/>
          <p:cNvSpPr txBox="1">
            <a:spLocks noChangeArrowheads="1"/>
          </p:cNvSpPr>
          <p:nvPr/>
        </p:nvSpPr>
        <p:spPr bwMode="auto">
          <a:xfrm>
            <a:off x="8077200" y="2209800"/>
            <a:ext cx="304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 smtClean="0">
                <a:cs typeface="Times New Roman" pitchFamily="18" charset="0"/>
              </a:rPr>
              <a:t>3</a:t>
            </a:r>
            <a:endParaRPr lang="en-US" altLang="en-US" dirty="0">
              <a:cs typeface="Times New Roman" pitchFamily="18" charset="0"/>
            </a:endParaRPr>
          </a:p>
        </p:txBody>
      </p:sp>
      <p:sp>
        <p:nvSpPr>
          <p:cNvPr id="82" name="Text Box 33"/>
          <p:cNvSpPr txBox="1">
            <a:spLocks noChangeArrowheads="1"/>
          </p:cNvSpPr>
          <p:nvPr/>
        </p:nvSpPr>
        <p:spPr bwMode="auto">
          <a:xfrm>
            <a:off x="7467600" y="2667000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24</a:t>
            </a:r>
            <a:endParaRPr lang="en-US" altLang="en-US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83" name="Text Box 29"/>
          <p:cNvSpPr txBox="1">
            <a:spLocks noChangeArrowheads="1"/>
          </p:cNvSpPr>
          <p:nvPr/>
        </p:nvSpPr>
        <p:spPr bwMode="auto">
          <a:xfrm>
            <a:off x="914400" y="3886200"/>
            <a:ext cx="13636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 smtClean="0">
                <a:cs typeface="Times New Roman" pitchFamily="18" charset="0"/>
              </a:rPr>
              <a:t> </a:t>
            </a:r>
            <a:r>
              <a:rPr lang="en-US" altLang="en-US" b="1" i="1" dirty="0">
                <a:latin typeface=".VnTime" pitchFamily="34" charset="0"/>
                <a:cs typeface="Times New Roman" pitchFamily="18" charset="0"/>
              </a:rPr>
              <a:t>x</a:t>
            </a:r>
            <a:r>
              <a:rPr lang="en-US" altLang="en-US" dirty="0">
                <a:cs typeface="Times New Roman" pitchFamily="18" charset="0"/>
              </a:rPr>
              <a:t> </a:t>
            </a:r>
            <a:r>
              <a:rPr lang="en-US" altLang="en-US" dirty="0" err="1">
                <a:cs typeface="Times New Roman" pitchFamily="18" charset="0"/>
              </a:rPr>
              <a:t>x</a:t>
            </a:r>
            <a:r>
              <a:rPr lang="en-US" altLang="en-US" dirty="0" smtClean="0">
                <a:cs typeface="Times New Roman" pitchFamily="18" charset="0"/>
              </a:rPr>
              <a:t> </a:t>
            </a:r>
            <a:r>
              <a:rPr lang="en-US" altLang="en-US" dirty="0">
                <a:cs typeface="Times New Roman" pitchFamily="18" charset="0"/>
              </a:rPr>
              <a:t>2 = </a:t>
            </a:r>
            <a:r>
              <a:rPr lang="en-US" altLang="en-US" dirty="0" smtClean="0">
                <a:cs typeface="Times New Roman" pitchFamily="18" charset="0"/>
              </a:rPr>
              <a:t>8</a:t>
            </a:r>
            <a:endParaRPr lang="en-US" altLang="en-US" dirty="0">
              <a:cs typeface="Times New Roman" pitchFamily="18" charset="0"/>
            </a:endParaRPr>
          </a:p>
        </p:txBody>
      </p:sp>
      <p:sp>
        <p:nvSpPr>
          <p:cNvPr id="84" name="Text Box 32"/>
          <p:cNvSpPr txBox="1">
            <a:spLocks noChangeArrowheads="1"/>
          </p:cNvSpPr>
          <p:nvPr/>
        </p:nvSpPr>
        <p:spPr bwMode="auto">
          <a:xfrm>
            <a:off x="1363663" y="4284365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>
                <a:latin typeface="Arial" pitchFamily="34" charset="0"/>
              </a:rPr>
              <a:t> </a:t>
            </a:r>
            <a:r>
              <a:rPr lang="en-US" altLang="en-US" b="1" i="1" dirty="0">
                <a:latin typeface=".VnTime" pitchFamily="34" charset="0"/>
                <a:cs typeface="Times New Roman" pitchFamily="18" charset="0"/>
              </a:rPr>
              <a:t>x</a:t>
            </a:r>
            <a:r>
              <a:rPr lang="en-US" altLang="en-US" dirty="0">
                <a:cs typeface="Times New Roman" pitchFamily="18" charset="0"/>
              </a:rPr>
              <a:t> = </a:t>
            </a:r>
          </a:p>
        </p:txBody>
      </p:sp>
      <p:sp>
        <p:nvSpPr>
          <p:cNvPr id="94" name="Text Box 33"/>
          <p:cNvSpPr txBox="1">
            <a:spLocks noChangeArrowheads="1"/>
          </p:cNvSpPr>
          <p:nvPr/>
        </p:nvSpPr>
        <p:spPr bwMode="auto">
          <a:xfrm>
            <a:off x="1363663" y="4728865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altLang="en-US" b="1" i="1" dirty="0">
                <a:latin typeface=".VnTime" pitchFamily="34" charset="0"/>
                <a:cs typeface="Times New Roman" pitchFamily="18" charset="0"/>
              </a:rPr>
              <a:t>x</a:t>
            </a:r>
            <a:r>
              <a:rPr lang="en-US" altLang="en-US" dirty="0">
                <a:cs typeface="Times New Roman" pitchFamily="18" charset="0"/>
              </a:rPr>
              <a:t> = </a:t>
            </a:r>
          </a:p>
        </p:txBody>
      </p:sp>
      <p:sp>
        <p:nvSpPr>
          <p:cNvPr id="101" name="Text Box 29"/>
          <p:cNvSpPr txBox="1">
            <a:spLocks noChangeArrowheads="1"/>
          </p:cNvSpPr>
          <p:nvPr/>
        </p:nvSpPr>
        <p:spPr bwMode="auto">
          <a:xfrm>
            <a:off x="3733800" y="3890665"/>
            <a:ext cx="14398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i="1" dirty="0" smtClean="0">
                <a:latin typeface=".VnTime" pitchFamily="34" charset="0"/>
                <a:cs typeface="Times New Roman" pitchFamily="18" charset="0"/>
              </a:rPr>
              <a:t>x</a:t>
            </a:r>
            <a:r>
              <a:rPr lang="en-US" altLang="en-US" dirty="0" smtClean="0">
                <a:cs typeface="Times New Roman" pitchFamily="18" charset="0"/>
              </a:rPr>
              <a:t> </a:t>
            </a:r>
            <a:r>
              <a:rPr lang="en-US" altLang="en-US" dirty="0" err="1" smtClean="0">
                <a:cs typeface="Times New Roman" pitchFamily="18" charset="0"/>
              </a:rPr>
              <a:t>x</a:t>
            </a:r>
            <a:r>
              <a:rPr lang="en-US" altLang="en-US" dirty="0" smtClean="0">
                <a:cs typeface="Times New Roman" pitchFamily="18" charset="0"/>
              </a:rPr>
              <a:t> 3 = 12</a:t>
            </a:r>
            <a:endParaRPr lang="en-US" altLang="en-US" dirty="0">
              <a:cs typeface="Times New Roman" pitchFamily="18" charset="0"/>
            </a:endParaRPr>
          </a:p>
        </p:txBody>
      </p:sp>
      <p:sp>
        <p:nvSpPr>
          <p:cNvPr id="102" name="Text Box 32"/>
          <p:cNvSpPr txBox="1">
            <a:spLocks noChangeArrowheads="1"/>
          </p:cNvSpPr>
          <p:nvPr/>
        </p:nvSpPr>
        <p:spPr bwMode="auto">
          <a:xfrm>
            <a:off x="1897063" y="427166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 smtClean="0">
                <a:cs typeface="Times New Roman" pitchFamily="18" charset="0"/>
              </a:rPr>
              <a:t>8 </a:t>
            </a:r>
            <a:r>
              <a:rPr lang="en-US" altLang="en-US" dirty="0">
                <a:cs typeface="Times New Roman" pitchFamily="18" charset="0"/>
              </a:rPr>
              <a:t>: </a:t>
            </a:r>
          </a:p>
        </p:txBody>
      </p:sp>
      <p:sp>
        <p:nvSpPr>
          <p:cNvPr id="121" name="Text Box 32"/>
          <p:cNvSpPr txBox="1">
            <a:spLocks noChangeArrowheads="1"/>
          </p:cNvSpPr>
          <p:nvPr/>
        </p:nvSpPr>
        <p:spPr bwMode="auto">
          <a:xfrm>
            <a:off x="2278063" y="4271665"/>
            <a:ext cx="304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 smtClean="0">
                <a:cs typeface="Times New Roman" pitchFamily="18" charset="0"/>
              </a:rPr>
              <a:t>2</a:t>
            </a:r>
            <a:endParaRPr lang="en-US" altLang="en-US" dirty="0">
              <a:cs typeface="Times New Roman" pitchFamily="18" charset="0"/>
            </a:endParaRPr>
          </a:p>
        </p:txBody>
      </p:sp>
      <p:sp>
        <p:nvSpPr>
          <p:cNvPr id="122" name="Text Box 33"/>
          <p:cNvSpPr txBox="1">
            <a:spLocks noChangeArrowheads="1"/>
          </p:cNvSpPr>
          <p:nvPr/>
        </p:nvSpPr>
        <p:spPr bwMode="auto">
          <a:xfrm>
            <a:off x="1897063" y="4728865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4</a:t>
            </a:r>
            <a:endParaRPr lang="en-US" altLang="en-US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123" name="Text Box 32"/>
          <p:cNvSpPr txBox="1">
            <a:spLocks noChangeArrowheads="1"/>
          </p:cNvSpPr>
          <p:nvPr/>
        </p:nvSpPr>
        <p:spPr bwMode="auto">
          <a:xfrm>
            <a:off x="4106863" y="4284365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>
                <a:latin typeface="Arial" pitchFamily="34" charset="0"/>
              </a:rPr>
              <a:t> </a:t>
            </a:r>
            <a:r>
              <a:rPr lang="en-US" altLang="en-US" b="1" i="1" dirty="0">
                <a:latin typeface=".VnTime" pitchFamily="34" charset="0"/>
                <a:cs typeface="Times New Roman" pitchFamily="18" charset="0"/>
              </a:rPr>
              <a:t>x</a:t>
            </a:r>
            <a:r>
              <a:rPr lang="en-US" altLang="en-US" dirty="0">
                <a:cs typeface="Times New Roman" pitchFamily="18" charset="0"/>
              </a:rPr>
              <a:t> = </a:t>
            </a:r>
          </a:p>
        </p:txBody>
      </p:sp>
      <p:sp>
        <p:nvSpPr>
          <p:cNvPr id="124" name="Text Box 33"/>
          <p:cNvSpPr txBox="1">
            <a:spLocks noChangeArrowheads="1"/>
          </p:cNvSpPr>
          <p:nvPr/>
        </p:nvSpPr>
        <p:spPr bwMode="auto">
          <a:xfrm>
            <a:off x="4106863" y="4728865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altLang="en-US" b="1" i="1" dirty="0">
                <a:latin typeface=".VnTime" pitchFamily="34" charset="0"/>
                <a:cs typeface="Times New Roman" pitchFamily="18" charset="0"/>
              </a:rPr>
              <a:t>x</a:t>
            </a:r>
            <a:r>
              <a:rPr lang="en-US" altLang="en-US" dirty="0">
                <a:cs typeface="Times New Roman" pitchFamily="18" charset="0"/>
              </a:rPr>
              <a:t> = </a:t>
            </a:r>
          </a:p>
        </p:txBody>
      </p:sp>
      <p:sp>
        <p:nvSpPr>
          <p:cNvPr id="125" name="Text Box 32"/>
          <p:cNvSpPr txBox="1">
            <a:spLocks noChangeArrowheads="1"/>
          </p:cNvSpPr>
          <p:nvPr/>
        </p:nvSpPr>
        <p:spPr bwMode="auto">
          <a:xfrm>
            <a:off x="4640263" y="4271665"/>
            <a:ext cx="762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 smtClean="0">
                <a:cs typeface="Times New Roman" pitchFamily="18" charset="0"/>
              </a:rPr>
              <a:t>12 : </a:t>
            </a:r>
            <a:endParaRPr lang="en-US" altLang="en-US" dirty="0">
              <a:cs typeface="Times New Roman" pitchFamily="18" charset="0"/>
            </a:endParaRPr>
          </a:p>
        </p:txBody>
      </p:sp>
      <p:sp>
        <p:nvSpPr>
          <p:cNvPr id="126" name="Text Box 32"/>
          <p:cNvSpPr txBox="1">
            <a:spLocks noChangeArrowheads="1"/>
          </p:cNvSpPr>
          <p:nvPr/>
        </p:nvSpPr>
        <p:spPr bwMode="auto">
          <a:xfrm>
            <a:off x="5173663" y="4271665"/>
            <a:ext cx="304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 smtClean="0">
                <a:cs typeface="Times New Roman" pitchFamily="18" charset="0"/>
              </a:rPr>
              <a:t>3</a:t>
            </a:r>
            <a:endParaRPr lang="en-US" altLang="en-US" dirty="0">
              <a:cs typeface="Times New Roman" pitchFamily="18" charset="0"/>
            </a:endParaRPr>
          </a:p>
        </p:txBody>
      </p:sp>
      <p:sp>
        <p:nvSpPr>
          <p:cNvPr id="131" name="Text Box 33"/>
          <p:cNvSpPr txBox="1">
            <a:spLocks noChangeArrowheads="1"/>
          </p:cNvSpPr>
          <p:nvPr/>
        </p:nvSpPr>
        <p:spPr bwMode="auto">
          <a:xfrm>
            <a:off x="4640263" y="4728865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4</a:t>
            </a:r>
            <a:endParaRPr lang="en-US" altLang="en-US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137" name="Text Box 29"/>
          <p:cNvSpPr txBox="1">
            <a:spLocks noChangeArrowheads="1"/>
          </p:cNvSpPr>
          <p:nvPr/>
        </p:nvSpPr>
        <p:spPr bwMode="auto">
          <a:xfrm>
            <a:off x="6553200" y="3890665"/>
            <a:ext cx="14398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 smtClean="0">
                <a:cs typeface="Times New Roman" pitchFamily="18" charset="0"/>
              </a:rPr>
              <a:t>3 </a:t>
            </a:r>
            <a:r>
              <a:rPr lang="en-US" altLang="en-US" dirty="0">
                <a:cs typeface="Times New Roman" pitchFamily="18" charset="0"/>
              </a:rPr>
              <a:t>x</a:t>
            </a:r>
            <a:r>
              <a:rPr lang="en-US" altLang="en-US" dirty="0" smtClean="0">
                <a:cs typeface="Times New Roman" pitchFamily="18" charset="0"/>
              </a:rPr>
              <a:t> </a:t>
            </a:r>
            <a:r>
              <a:rPr lang="en-US" altLang="en-US" b="1" i="1" dirty="0" err="1" smtClean="0">
                <a:latin typeface=".VnTime" pitchFamily="34" charset="0"/>
                <a:cs typeface="Times New Roman" pitchFamily="18" charset="0"/>
              </a:rPr>
              <a:t>x</a:t>
            </a:r>
            <a:r>
              <a:rPr lang="en-US" altLang="en-US" dirty="0" smtClean="0">
                <a:cs typeface="Times New Roman" pitchFamily="18" charset="0"/>
              </a:rPr>
              <a:t> </a:t>
            </a:r>
            <a:r>
              <a:rPr lang="en-US" altLang="en-US" dirty="0">
                <a:cs typeface="Times New Roman" pitchFamily="18" charset="0"/>
              </a:rPr>
              <a:t>= </a:t>
            </a:r>
            <a:r>
              <a:rPr lang="en-US" altLang="en-US" dirty="0" smtClean="0">
                <a:cs typeface="Times New Roman" pitchFamily="18" charset="0"/>
              </a:rPr>
              <a:t>27</a:t>
            </a:r>
            <a:endParaRPr lang="en-US" altLang="en-US" dirty="0">
              <a:cs typeface="Times New Roman" pitchFamily="18" charset="0"/>
            </a:endParaRPr>
          </a:p>
        </p:txBody>
      </p:sp>
      <p:sp>
        <p:nvSpPr>
          <p:cNvPr id="138" name="Text Box 32"/>
          <p:cNvSpPr txBox="1">
            <a:spLocks noChangeArrowheads="1"/>
          </p:cNvSpPr>
          <p:nvPr/>
        </p:nvSpPr>
        <p:spPr bwMode="auto">
          <a:xfrm>
            <a:off x="6926263" y="4284365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>
                <a:latin typeface="Arial" pitchFamily="34" charset="0"/>
              </a:rPr>
              <a:t> </a:t>
            </a:r>
            <a:r>
              <a:rPr lang="en-US" altLang="en-US" b="1" i="1" dirty="0">
                <a:latin typeface=".VnTime" pitchFamily="34" charset="0"/>
                <a:cs typeface="Times New Roman" pitchFamily="18" charset="0"/>
              </a:rPr>
              <a:t>x</a:t>
            </a:r>
            <a:r>
              <a:rPr lang="en-US" altLang="en-US" dirty="0">
                <a:cs typeface="Times New Roman" pitchFamily="18" charset="0"/>
              </a:rPr>
              <a:t> = </a:t>
            </a:r>
          </a:p>
        </p:txBody>
      </p:sp>
      <p:sp>
        <p:nvSpPr>
          <p:cNvPr id="139" name="Text Box 33"/>
          <p:cNvSpPr txBox="1">
            <a:spLocks noChangeArrowheads="1"/>
          </p:cNvSpPr>
          <p:nvPr/>
        </p:nvSpPr>
        <p:spPr bwMode="auto">
          <a:xfrm>
            <a:off x="6926263" y="4728865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>
                <a:latin typeface=".VnTime" pitchFamily="34" charset="0"/>
                <a:cs typeface="Times New Roman" pitchFamily="18" charset="0"/>
              </a:rPr>
              <a:t> </a:t>
            </a:r>
            <a:r>
              <a:rPr lang="en-US" altLang="en-US" b="1" i="1" dirty="0">
                <a:latin typeface=".VnTime" pitchFamily="34" charset="0"/>
                <a:cs typeface="Times New Roman" pitchFamily="18" charset="0"/>
              </a:rPr>
              <a:t>x</a:t>
            </a:r>
            <a:r>
              <a:rPr lang="en-US" altLang="en-US" dirty="0">
                <a:cs typeface="Times New Roman" pitchFamily="18" charset="0"/>
              </a:rPr>
              <a:t> = </a:t>
            </a:r>
          </a:p>
        </p:txBody>
      </p:sp>
      <p:sp>
        <p:nvSpPr>
          <p:cNvPr id="140" name="Text Box 32"/>
          <p:cNvSpPr txBox="1">
            <a:spLocks noChangeArrowheads="1"/>
          </p:cNvSpPr>
          <p:nvPr/>
        </p:nvSpPr>
        <p:spPr bwMode="auto">
          <a:xfrm>
            <a:off x="7459663" y="4271665"/>
            <a:ext cx="762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 smtClean="0">
                <a:cs typeface="Times New Roman" pitchFamily="18" charset="0"/>
              </a:rPr>
              <a:t>27 </a:t>
            </a:r>
            <a:r>
              <a:rPr lang="en-US" altLang="en-US" dirty="0">
                <a:cs typeface="Times New Roman" pitchFamily="18" charset="0"/>
              </a:rPr>
              <a:t>: </a:t>
            </a:r>
          </a:p>
        </p:txBody>
      </p:sp>
      <p:sp>
        <p:nvSpPr>
          <p:cNvPr id="141" name="Text Box 32"/>
          <p:cNvSpPr txBox="1">
            <a:spLocks noChangeArrowheads="1"/>
          </p:cNvSpPr>
          <p:nvPr/>
        </p:nvSpPr>
        <p:spPr bwMode="auto">
          <a:xfrm>
            <a:off x="7993063" y="4271665"/>
            <a:ext cx="304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 smtClean="0">
                <a:cs typeface="Times New Roman" pitchFamily="18" charset="0"/>
              </a:rPr>
              <a:t>3</a:t>
            </a:r>
            <a:endParaRPr lang="en-US" altLang="en-US" dirty="0">
              <a:cs typeface="Times New Roman" pitchFamily="18" charset="0"/>
            </a:endParaRPr>
          </a:p>
        </p:txBody>
      </p:sp>
      <p:sp>
        <p:nvSpPr>
          <p:cNvPr id="142" name="Text Box 33"/>
          <p:cNvSpPr txBox="1">
            <a:spLocks noChangeArrowheads="1"/>
          </p:cNvSpPr>
          <p:nvPr/>
        </p:nvSpPr>
        <p:spPr bwMode="auto">
          <a:xfrm>
            <a:off x="7459663" y="4728865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9</a:t>
            </a:r>
            <a:endParaRPr lang="en-US" altLang="en-US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397054" y="1824335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a)</a:t>
            </a:r>
            <a:endParaRPr lang="en-US" b="1" dirty="0"/>
          </a:p>
        </p:txBody>
      </p:sp>
      <p:sp>
        <p:nvSpPr>
          <p:cNvPr id="144" name="TextBox 143"/>
          <p:cNvSpPr txBox="1"/>
          <p:nvPr/>
        </p:nvSpPr>
        <p:spPr>
          <a:xfrm>
            <a:off x="3276600" y="1828800"/>
            <a:ext cx="45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b)</a:t>
            </a:r>
            <a:endParaRPr lang="en-US" b="1" dirty="0"/>
          </a:p>
        </p:txBody>
      </p:sp>
      <p:sp>
        <p:nvSpPr>
          <p:cNvPr id="145" name="TextBox 144"/>
          <p:cNvSpPr txBox="1"/>
          <p:nvPr/>
        </p:nvSpPr>
        <p:spPr>
          <a:xfrm>
            <a:off x="6035854" y="1828800"/>
            <a:ext cx="423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c)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2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2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67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8" grpId="0"/>
      <p:bldP spid="79" grpId="0"/>
      <p:bldP spid="80" grpId="0"/>
      <p:bldP spid="81" grpId="0"/>
      <p:bldP spid="82" grpId="0"/>
      <p:bldP spid="84" grpId="0"/>
      <p:bldP spid="94" grpId="0"/>
      <p:bldP spid="102" grpId="0"/>
      <p:bldP spid="121" grpId="0"/>
      <p:bldP spid="122" grpId="0"/>
      <p:bldP spid="123" grpId="0"/>
      <p:bldP spid="124" grpId="0"/>
      <p:bldP spid="125" grpId="0"/>
      <p:bldP spid="126" grpId="0"/>
      <p:bldP spid="131" grpId="0"/>
      <p:bldP spid="138" grpId="0"/>
      <p:bldP spid="139" grpId="0"/>
      <p:bldP spid="140" grpId="0"/>
      <p:bldP spid="141" grpId="0"/>
      <p:bldP spid="14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2" descr="Hoa dep-4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pic>
        <p:nvPicPr>
          <p:cNvPr id="12291" name="Picture 5" descr="Plantas_005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C3C6BD"/>
              </a:clrFrom>
              <a:clrTo>
                <a:srgbClr val="C3C6B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980113"/>
            <a:ext cx="312420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6" descr="Plantas_005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0400" y="5980113"/>
            <a:ext cx="312420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8" descr="Plantas_005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9800" y="5980113"/>
            <a:ext cx="312420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62" name="WordArt 14"/>
          <p:cNvSpPr>
            <a:spLocks noChangeArrowheads="1" noChangeShapeType="1" noTextEdit="1"/>
          </p:cNvSpPr>
          <p:nvPr/>
        </p:nvSpPr>
        <p:spPr bwMode="auto">
          <a:xfrm>
            <a:off x="781050" y="685800"/>
            <a:ext cx="7724775" cy="2247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Chúc các thầy cô giáo sức khỏe!</a:t>
            </a:r>
          </a:p>
        </p:txBody>
      </p:sp>
      <p:sp>
        <p:nvSpPr>
          <p:cNvPr id="53263" name="WordArt 15"/>
          <p:cNvSpPr>
            <a:spLocks noChangeArrowheads="1" noChangeShapeType="1" noTextEdit="1"/>
          </p:cNvSpPr>
          <p:nvPr/>
        </p:nvSpPr>
        <p:spPr bwMode="auto">
          <a:xfrm>
            <a:off x="457200" y="3352800"/>
            <a:ext cx="8334375" cy="1714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FF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Chúc các em chăm ngoan, học giỏi!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00FF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12296" name="Picture 16" descr="Borboleta_2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44780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7" name="Picture 17" descr="Borboleta_2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96200" y="228600"/>
            <a:ext cx="144780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3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9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53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7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62" grpId="0" animBg="1"/>
      <p:bldP spid="53262" grpId="1" animBg="1"/>
      <p:bldP spid="53263" grpId="0" animBg="1"/>
      <p:bldP spid="53263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1.0&quot;&gt;&lt;object type=&quot;1&quot; unique_id=&quot;10001&quot;&gt;&lt;object type=&quot;2&quot; unique_id=&quot;10101&quot;&gt;&lt;object type=&quot;3&quot; unique_id=&quot;10102&quot;&gt;&lt;property id=&quot;20148&quot; value=&quot;5&quot;/&gt;&lt;property id=&quot;20300&quot; value=&quot;Slide 1&quot;/&gt;&lt;property id=&quot;20307&quot; value=&quot;299&quot;/&gt;&lt;/object&gt;&lt;object type=&quot;3&quot; unique_id=&quot;10103&quot;&gt;&lt;property id=&quot;20148&quot; value=&quot;5&quot;/&gt;&lt;property id=&quot;20300&quot; value=&quot;Slide 2 - &amp;quot;1. Hình nào khoanh vào        số ô vuông?&amp;quot;&quot;/&gt;&lt;property id=&quot;20307&quot; value=&quot;284&quot;/&gt;&lt;/object&gt;&lt;object type=&quot;3&quot; unique_id=&quot;10104&quot;&gt;&lt;property id=&quot;20148&quot; value=&quot;5&quot;/&gt;&lt;property id=&quot;20300&quot; value=&quot;Slide 3&quot;/&gt;&lt;property id=&quot;20307&quot; value=&quot;298&quot;/&gt;&lt;/object&gt;&lt;object type=&quot;3&quot; unique_id=&quot;10105&quot;&gt;&lt;property id=&quot;20148&quot; value=&quot;5&quot;/&gt;&lt;property id=&quot;20300&quot; value=&quot;Slide 4&quot;/&gt;&lt;property id=&quot;20307&quot; value=&quot;301&quot;/&gt;&lt;/object&gt;&lt;object type=&quot;3&quot; unique_id=&quot;10106&quot;&gt;&lt;property id=&quot;20148&quot; value=&quot;5&quot;/&gt;&lt;property id=&quot;20300&quot; value=&quot;Slide 5&quot;/&gt;&lt;property id=&quot;20307&quot; value=&quot;302&quot;/&gt;&lt;/object&gt;&lt;object type=&quot;3&quot; unique_id=&quot;10107&quot;&gt;&lt;property id=&quot;20148&quot; value=&quot;5&quot;/&gt;&lt;property id=&quot;20300&quot; value=&quot;Slide 6&quot;/&gt;&lt;property id=&quot;20307&quot; value=&quot;292&quot;/&gt;&lt;/object&gt;&lt;/object&gt;&lt;object type=&quot;8&quot; unique_id=&quot;10115&quot;&gt;&lt;/object&gt;&lt;/object&gt;&lt;/database&gt;"/>
  <p:tag name="MMPROD_NEXTUNIQUEID" val="10011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1164</TotalTime>
  <Words>414</Words>
  <Application>Microsoft Office PowerPoint</Application>
  <PresentationFormat>On-screen Show (4:3)</PresentationFormat>
  <Paragraphs>123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Slide 1</vt:lpstr>
      <vt:lpstr>1. Hình nào khoanh vào        số ô vuông?</vt:lpstr>
      <vt:lpstr>Slide 3</vt:lpstr>
      <vt:lpstr>Slide 4</vt:lpstr>
      <vt:lpstr>Slide 5</vt:lpstr>
      <vt:lpstr>Slide 6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Kiểm tra bài cũ</dc:title>
  <dc:creator>User</dc:creator>
  <cp:lastModifiedBy>Ms Dung</cp:lastModifiedBy>
  <cp:revision>119</cp:revision>
  <dcterms:created xsi:type="dcterms:W3CDTF">2006-09-07T17:35:34Z</dcterms:created>
  <dcterms:modified xsi:type="dcterms:W3CDTF">2020-04-17T14:42:36Z</dcterms:modified>
</cp:coreProperties>
</file>