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29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0" i="0" u="none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 u="none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70866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Tìm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thừa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số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của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phép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8/4/2020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5800" y="12954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381000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bảy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5" name="Group 104"/>
          <p:cNvGraphicFramePr>
            <a:graphicFrameLocks noGrp="1"/>
          </p:cNvGraphicFramePr>
          <p:nvPr>
            <p:ph sz="quarter" idx="4294967295"/>
          </p:nvPr>
        </p:nvGraphicFramePr>
        <p:xfrm>
          <a:off x="3276600" y="2438400"/>
          <a:ext cx="2305051" cy="863600"/>
        </p:xfrm>
        <a:graphic>
          <a:graphicData uri="http://schemas.openxmlformats.org/drawingml/2006/table">
            <a:tbl>
              <a:tblPr/>
              <a:tblGrid>
                <a:gridCol w="459846"/>
                <a:gridCol w="459846"/>
                <a:gridCol w="465667"/>
                <a:gridCol w="459846"/>
                <a:gridCol w="459846"/>
              </a:tblGrid>
              <a:tr h="416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76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2362200"/>
          <a:ext cx="2209800" cy="990600"/>
        </p:xfrm>
        <a:graphic>
          <a:graphicData uri="http://schemas.openxmlformats.org/drawingml/2006/table">
            <a:tbl>
              <a:tblPr/>
              <a:tblGrid>
                <a:gridCol w="442202"/>
                <a:gridCol w="440991"/>
                <a:gridCol w="443414"/>
                <a:gridCol w="440991"/>
                <a:gridCol w="442202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211"/>
          <p:cNvGraphicFramePr>
            <a:graphicFrameLocks noGrp="1"/>
          </p:cNvGraphicFramePr>
          <p:nvPr>
            <p:ph sz="half" idx="1"/>
          </p:nvPr>
        </p:nvGraphicFramePr>
        <p:xfrm>
          <a:off x="6172201" y="2438400"/>
          <a:ext cx="2286000" cy="914400"/>
        </p:xfrm>
        <a:graphic>
          <a:graphicData uri="http://schemas.openxmlformats.org/drawingml/2006/table">
            <a:tbl>
              <a:tblPr/>
              <a:tblGrid>
                <a:gridCol w="457729"/>
                <a:gridCol w="456407"/>
                <a:gridCol w="457729"/>
                <a:gridCol w="456406"/>
                <a:gridCol w="457729"/>
              </a:tblGrid>
              <a:tr h="41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212"/>
          <p:cNvGrpSpPr>
            <a:grpSpLocks/>
          </p:cNvGrpSpPr>
          <p:nvPr/>
        </p:nvGrpSpPr>
        <p:grpSpPr bwMode="auto">
          <a:xfrm>
            <a:off x="3581400" y="1676400"/>
            <a:ext cx="457200" cy="762000"/>
            <a:chOff x="3792" y="1851"/>
            <a:chExt cx="288" cy="503"/>
          </a:xfrm>
        </p:grpSpPr>
        <p:sp>
          <p:nvSpPr>
            <p:cNvPr id="19" name="Text Box 213"/>
            <p:cNvSpPr txBox="1">
              <a:spLocks noChangeArrowheads="1"/>
            </p:cNvSpPr>
            <p:nvPr/>
          </p:nvSpPr>
          <p:spPr bwMode="auto">
            <a:xfrm>
              <a:off x="3792" y="1851"/>
              <a:ext cx="28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20" name="Line 214"/>
            <p:cNvSpPr>
              <a:spLocks noChangeShapeType="1"/>
            </p:cNvSpPr>
            <p:nvPr/>
          </p:nvSpPr>
          <p:spPr bwMode="auto">
            <a:xfrm>
              <a:off x="3792" y="21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15"/>
            <p:cNvSpPr txBox="1">
              <a:spLocks noChangeArrowheads="1"/>
            </p:cNvSpPr>
            <p:nvPr/>
          </p:nvSpPr>
          <p:spPr bwMode="auto">
            <a:xfrm>
              <a:off x="3792" y="2064"/>
              <a:ext cx="24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03215"/>
            <a:ext cx="5715000" cy="334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cs typeface="Times New Roman" pitchFamily="18" charset="0"/>
              </a:rPr>
              <a:t>1. </a:t>
            </a:r>
            <a:r>
              <a:rPr lang="vi-VN" b="1" dirty="0" smtClean="0">
                <a:solidFill>
                  <a:srgbClr val="0000CC"/>
                </a:solidFill>
                <a:cs typeface="Times New Roman" pitchFamily="18" charset="0"/>
              </a:rPr>
              <a:t>Hình nào khoanh vào    </a:t>
            </a:r>
            <a:r>
              <a:rPr lang="en-US" b="1" dirty="0" smtClean="0">
                <a:solidFill>
                  <a:srgbClr val="0000CC"/>
                </a:solidFill>
                <a:cs typeface="Times New Roman" pitchFamily="18" charset="0"/>
              </a:rPr>
              <a:t>   </a:t>
            </a:r>
            <a:r>
              <a:rPr lang="vi-VN" b="1" dirty="0" smtClean="0">
                <a:solidFill>
                  <a:srgbClr val="0000CC"/>
                </a:solidFill>
                <a:cs typeface="Times New Roman" pitchFamily="18" charset="0"/>
              </a:rPr>
              <a:t> số ô vuông</a:t>
            </a:r>
            <a:r>
              <a:rPr lang="en-US" b="1" dirty="0" smtClean="0">
                <a:solidFill>
                  <a:srgbClr val="0000CC"/>
                </a:solidFill>
              </a:rPr>
              <a:t>?</a:t>
            </a:r>
            <a:endParaRPr lang="en-US" b="1" u="sng" dirty="0" smtClean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000" y="35814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358586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1600" y="358586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295400" y="359033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52400" y="4313237"/>
            <a:ext cx="2819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2.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Đọc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bản</a:t>
            </a:r>
            <a:r>
              <a:rPr lang="en-US" b="1" dirty="0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g </a:t>
            </a:r>
            <a:r>
              <a:rPr lang="en-US" b="1" dirty="0" err="1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chia</a:t>
            </a:r>
            <a:r>
              <a:rPr lang="en-US" b="1" dirty="0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 2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52400" y="4770437"/>
            <a:ext cx="2819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Đọc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bản</a:t>
            </a:r>
            <a:r>
              <a:rPr lang="en-US" b="1" dirty="0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g </a:t>
            </a:r>
            <a:r>
              <a:rPr lang="en-US" b="1" dirty="0" err="1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chia</a:t>
            </a:r>
            <a:r>
              <a:rPr lang="en-US" b="1" dirty="0" smtClean="0">
                <a:solidFill>
                  <a:srgbClr val="0000CC"/>
                </a:solidFill>
                <a:latin typeface="+mj-lt"/>
                <a:ea typeface="+mj-ea"/>
                <a:cs typeface="Times New Roman" pitchFamily="18" charset="0"/>
              </a:rPr>
              <a:t> 3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  <p:bldP spid="25" grpId="0"/>
      <p:bldP spid="27" grpId="0"/>
      <p:bldP spid="28" grpId="0" animBg="1"/>
      <p:bldP spid="24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bảy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438400" y="762000"/>
            <a:ext cx="4373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phép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endParaRPr lang="en-US" b="1" dirty="0"/>
          </a:p>
        </p:txBody>
      </p:sp>
      <p:grpSp>
        <p:nvGrpSpPr>
          <p:cNvPr id="168" name="Group 167"/>
          <p:cNvGrpSpPr/>
          <p:nvPr/>
        </p:nvGrpSpPr>
        <p:grpSpPr>
          <a:xfrm rot="5400000">
            <a:off x="171450" y="2152650"/>
            <a:ext cx="1181100" cy="609600"/>
            <a:chOff x="266700" y="1466850"/>
            <a:chExt cx="1181100" cy="609600"/>
          </a:xfrm>
        </p:grpSpPr>
        <p:sp>
          <p:nvSpPr>
            <p:cNvPr id="169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0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1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72" name="Group 171"/>
          <p:cNvGrpSpPr/>
          <p:nvPr/>
        </p:nvGrpSpPr>
        <p:grpSpPr>
          <a:xfrm rot="5400000">
            <a:off x="1143000" y="2152650"/>
            <a:ext cx="1181100" cy="609600"/>
            <a:chOff x="266700" y="1466850"/>
            <a:chExt cx="1181100" cy="609600"/>
          </a:xfrm>
        </p:grpSpPr>
        <p:sp>
          <p:nvSpPr>
            <p:cNvPr id="173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4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5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76" name="Group 175"/>
          <p:cNvGrpSpPr/>
          <p:nvPr/>
        </p:nvGrpSpPr>
        <p:grpSpPr>
          <a:xfrm rot="5400000">
            <a:off x="2133600" y="2152650"/>
            <a:ext cx="1181100" cy="609600"/>
            <a:chOff x="266700" y="1466850"/>
            <a:chExt cx="1181100" cy="609600"/>
          </a:xfrm>
        </p:grpSpPr>
        <p:sp>
          <p:nvSpPr>
            <p:cNvPr id="177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8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9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180" name="TextBox 179"/>
          <p:cNvSpPr txBox="1"/>
          <p:nvPr/>
        </p:nvSpPr>
        <p:spPr>
          <a:xfrm>
            <a:off x="304800" y="1214735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endParaRPr lang="en-US" b="1" dirty="0"/>
          </a:p>
        </p:txBody>
      </p:sp>
      <p:sp>
        <p:nvSpPr>
          <p:cNvPr id="181" name="Rectangle 180">
            <a:extLst>
              <a:ext uri="{FF2B5EF4-FFF2-40B4-BE49-F238E27FC236}">
                <a16:creationId xmlns="" xmlns:a16="http://schemas.microsoft.com/office/drawing/2014/main" id="{EC5E6471-D1F2-4D78-80DD-BFE992F9BCA0}"/>
              </a:ext>
            </a:extLst>
          </p:cNvPr>
          <p:cNvSpPr/>
          <p:nvPr/>
        </p:nvSpPr>
        <p:spPr>
          <a:xfrm>
            <a:off x="3048000" y="3200400"/>
            <a:ext cx="1263518" cy="6299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="" xmlns:a16="http://schemas.microsoft.com/office/drawing/2014/main" id="{1C173DB2-7616-4ABC-8AEB-A7A8817786F1}"/>
              </a:ext>
            </a:extLst>
          </p:cNvPr>
          <p:cNvSpPr/>
          <p:nvPr/>
        </p:nvSpPr>
        <p:spPr>
          <a:xfrm>
            <a:off x="4648200" y="3200400"/>
            <a:ext cx="1295400" cy="6299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="" xmlns:a16="http://schemas.microsoft.com/office/drawing/2014/main" id="{25E5A3A5-2B37-4864-9BB7-B615BAA0FFD5}"/>
              </a:ext>
            </a:extLst>
          </p:cNvPr>
          <p:cNvSpPr/>
          <p:nvPr/>
        </p:nvSpPr>
        <p:spPr>
          <a:xfrm>
            <a:off x="6324600" y="3201604"/>
            <a:ext cx="838200" cy="6299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="" xmlns:a16="http://schemas.microsoft.com/office/drawing/2014/main" id="{F28583D0-6146-4F71-B124-41F0432A13E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439730" y="2961072"/>
            <a:ext cx="457199" cy="21459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3429000" y="2189202"/>
            <a:ext cx="35782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2      x      3       =     6 </a:t>
            </a:r>
            <a:endParaRPr lang="en-US" sz="3000" b="1" dirty="0">
              <a:solidFill>
                <a:srgbClr val="FF0000"/>
              </a:solidFill>
            </a:endParaRPr>
          </a:p>
        </p:txBody>
      </p:sp>
      <p:cxnSp>
        <p:nvCxnSpPr>
          <p:cNvPr id="206" name="Straight Arrow Connector 205"/>
          <p:cNvCxnSpPr/>
          <p:nvPr/>
        </p:nvCxnSpPr>
        <p:spPr>
          <a:xfrm rot="5400000" flipH="1" flipV="1">
            <a:off x="4956159" y="2968645"/>
            <a:ext cx="457198" cy="631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rot="5400000" flipH="1" flipV="1">
            <a:off x="6478191" y="2971403"/>
            <a:ext cx="456406" cy="1588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7759723" y="1900535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  <a:cs typeface="Times New Roman" pitchFamily="18" charset="0"/>
              </a:rPr>
              <a:t>6 : 2 = 3</a:t>
            </a:r>
            <a:endParaRPr lang="en-US" dirty="0" smtClean="0"/>
          </a:p>
        </p:txBody>
      </p:sp>
      <p:sp>
        <p:nvSpPr>
          <p:cNvPr id="212" name="TextBox 211"/>
          <p:cNvSpPr txBox="1"/>
          <p:nvPr/>
        </p:nvSpPr>
        <p:spPr>
          <a:xfrm>
            <a:off x="7746752" y="2586335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99"/>
                </a:solidFill>
              </a:rPr>
              <a:t>6 : 3 = 2</a:t>
            </a:r>
            <a:endParaRPr lang="en-US" dirty="0" smtClean="0">
              <a:solidFill>
                <a:srgbClr val="990099"/>
              </a:solidFill>
            </a:endParaRPr>
          </a:p>
        </p:txBody>
      </p:sp>
      <p:cxnSp>
        <p:nvCxnSpPr>
          <p:cNvPr id="213" name="Straight Connector 212"/>
          <p:cNvCxnSpPr/>
          <p:nvPr/>
        </p:nvCxnSpPr>
        <p:spPr>
          <a:xfrm flipV="1">
            <a:off x="6858000" y="2205337"/>
            <a:ext cx="914400" cy="23306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6858000" y="2438400"/>
            <a:ext cx="914400" cy="37430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228600" y="3962400"/>
            <a:ext cx="3599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x </a:t>
            </a:r>
            <a:r>
              <a:rPr lang="en-US" b="1" dirty="0" err="1" smtClean="0"/>
              <a:t>chưa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endParaRPr lang="en-US" b="1" dirty="0"/>
          </a:p>
        </p:txBody>
      </p:sp>
      <p:sp>
        <p:nvSpPr>
          <p:cNvPr id="238" name="Text Box 29"/>
          <p:cNvSpPr txBox="1">
            <a:spLocks noChangeArrowheads="1"/>
          </p:cNvSpPr>
          <p:nvPr/>
        </p:nvSpPr>
        <p:spPr bwMode="auto">
          <a:xfrm>
            <a:off x="922337" y="4415135"/>
            <a:ext cx="1363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2 = </a:t>
            </a:r>
            <a:r>
              <a:rPr lang="en-US" altLang="en-US" dirty="0" smtClean="0">
                <a:cs typeface="Times New Roman" pitchFamily="18" charset="0"/>
              </a:rPr>
              <a:t>8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239" name="Text Box 32"/>
          <p:cNvSpPr txBox="1">
            <a:spLocks noChangeArrowheads="1"/>
          </p:cNvSpPr>
          <p:nvPr/>
        </p:nvSpPr>
        <p:spPr bwMode="auto">
          <a:xfrm>
            <a:off x="1371600" y="48133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240" name="Text Box 33"/>
          <p:cNvSpPr txBox="1">
            <a:spLocks noChangeArrowheads="1"/>
          </p:cNvSpPr>
          <p:nvPr/>
        </p:nvSpPr>
        <p:spPr bwMode="auto">
          <a:xfrm>
            <a:off x="1371600" y="52578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241" name="Text Box 29"/>
          <p:cNvSpPr txBox="1">
            <a:spLocks noChangeArrowheads="1"/>
          </p:cNvSpPr>
          <p:nvPr/>
        </p:nvSpPr>
        <p:spPr bwMode="auto">
          <a:xfrm>
            <a:off x="4732337" y="4419600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 </a:t>
            </a:r>
            <a:r>
              <a:rPr lang="en-US" altLang="en-US" dirty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i="1" dirty="0" err="1" smtClean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= </a:t>
            </a:r>
            <a:r>
              <a:rPr lang="en-US" altLang="en-US" dirty="0" smtClean="0">
                <a:cs typeface="Times New Roman" pitchFamily="18" charset="0"/>
              </a:rPr>
              <a:t>15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244" name="Text Box 32"/>
          <p:cNvSpPr txBox="1">
            <a:spLocks noChangeArrowheads="1"/>
          </p:cNvSpPr>
          <p:nvPr/>
        </p:nvSpPr>
        <p:spPr bwMode="auto">
          <a:xfrm>
            <a:off x="1905000" y="48006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8 </a:t>
            </a:r>
            <a:r>
              <a:rPr lang="en-US" altLang="en-US" dirty="0">
                <a:cs typeface="Times New Roman" pitchFamily="18" charset="0"/>
              </a:rPr>
              <a:t>: </a:t>
            </a:r>
          </a:p>
        </p:txBody>
      </p:sp>
      <p:sp>
        <p:nvSpPr>
          <p:cNvPr id="245" name="Text Box 32"/>
          <p:cNvSpPr txBox="1">
            <a:spLocks noChangeArrowheads="1"/>
          </p:cNvSpPr>
          <p:nvPr/>
        </p:nvSpPr>
        <p:spPr bwMode="auto">
          <a:xfrm>
            <a:off x="2286000" y="48006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2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246" name="Text Box 33"/>
          <p:cNvSpPr txBox="1">
            <a:spLocks noChangeArrowheads="1"/>
          </p:cNvSpPr>
          <p:nvPr/>
        </p:nvSpPr>
        <p:spPr bwMode="auto">
          <a:xfrm>
            <a:off x="1905000" y="5257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47" name="Text Box 32"/>
          <p:cNvSpPr txBox="1">
            <a:spLocks noChangeArrowheads="1"/>
          </p:cNvSpPr>
          <p:nvPr/>
        </p:nvSpPr>
        <p:spPr bwMode="auto">
          <a:xfrm>
            <a:off x="5105400" y="48133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248" name="Text Box 33"/>
          <p:cNvSpPr txBox="1">
            <a:spLocks noChangeArrowheads="1"/>
          </p:cNvSpPr>
          <p:nvPr/>
        </p:nvSpPr>
        <p:spPr bwMode="auto">
          <a:xfrm>
            <a:off x="5105400" y="52578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249" name="Text Box 32"/>
          <p:cNvSpPr txBox="1">
            <a:spLocks noChangeArrowheads="1"/>
          </p:cNvSpPr>
          <p:nvPr/>
        </p:nvSpPr>
        <p:spPr bwMode="auto">
          <a:xfrm>
            <a:off x="5638800" y="48006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15 </a:t>
            </a:r>
            <a:r>
              <a:rPr lang="en-US" altLang="en-US" dirty="0">
                <a:cs typeface="Times New Roman" pitchFamily="18" charset="0"/>
              </a:rPr>
              <a:t>: </a:t>
            </a:r>
          </a:p>
        </p:txBody>
      </p:sp>
      <p:sp>
        <p:nvSpPr>
          <p:cNvPr id="250" name="Text Box 32"/>
          <p:cNvSpPr txBox="1">
            <a:spLocks noChangeArrowheads="1"/>
          </p:cNvSpPr>
          <p:nvPr/>
        </p:nvSpPr>
        <p:spPr bwMode="auto">
          <a:xfrm>
            <a:off x="6172200" y="48006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251" name="Text Box 33"/>
          <p:cNvSpPr txBox="1">
            <a:spLocks noChangeArrowheads="1"/>
          </p:cNvSpPr>
          <p:nvPr/>
        </p:nvSpPr>
        <p:spPr bwMode="auto">
          <a:xfrm>
            <a:off x="5638800" y="5257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5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228600" y="5710535"/>
            <a:ext cx="7265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Muốn</a:t>
            </a:r>
            <a:r>
              <a:rPr lang="en-US" b="1" dirty="0" smtClean="0"/>
              <a:t> </a:t>
            </a:r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ta</a:t>
            </a:r>
            <a:r>
              <a:rPr lang="en-US" b="1" dirty="0" smtClean="0"/>
              <a:t> </a:t>
            </a:r>
            <a:r>
              <a:rPr lang="en-US" b="1" dirty="0" err="1" smtClean="0"/>
              <a:t>lấy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kia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80" grpId="0"/>
      <p:bldP spid="181" grpId="0" animBg="1"/>
      <p:bldP spid="182" grpId="0" animBg="1"/>
      <p:bldP spid="183" grpId="0" animBg="1"/>
      <p:bldP spid="187" grpId="0"/>
      <p:bldP spid="211" grpId="0"/>
      <p:bldP spid="212" grpId="0"/>
      <p:bldP spid="228" grpId="0"/>
      <p:bldP spid="238" grpId="0"/>
      <p:bldP spid="239" grpId="0"/>
      <p:bldP spid="240" grpId="0"/>
      <p:bldP spid="241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6</a:t>
            </a:r>
            <a:r>
              <a:rPr lang="en-US" sz="3000" dirty="0" smtClean="0">
                <a:latin typeface="+mj-lt"/>
              </a:rPr>
              <a:t>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6 : 3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60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4  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3  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4  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505200" y="2508289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10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5052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10 : 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505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772400" y="2479715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772400" y="20574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6200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981200" y="20574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800600" y="2508289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800600" y="20574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981200" y="249400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90600" y="333123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15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cắm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3 </a:t>
            </a:r>
            <a:r>
              <a:rPr lang="en-US" dirty="0" err="1" smtClean="0"/>
              <a:t>bình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787603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can:   3lít.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5643265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27 </a:t>
            </a:r>
            <a:r>
              <a:rPr lang="en-US" sz="2800" dirty="0" err="1" smtClean="0"/>
              <a:t>lít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034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2672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46482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172200" y="3733800"/>
            <a:ext cx="1143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066800" y="4114800"/>
            <a:ext cx="11430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2716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272445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9 can:  ... </a:t>
            </a:r>
            <a:r>
              <a:rPr lang="en-US" sz="2800" dirty="0" err="1" smtClean="0"/>
              <a:t>lít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186065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x 9 = 27 (</a:t>
            </a:r>
            <a:r>
              <a:rPr lang="en-US" sz="2800" dirty="0" err="1" smtClean="0"/>
              <a:t>lít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2241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6200" y="4728865"/>
            <a:ext cx="472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mắm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38400" y="762000"/>
            <a:ext cx="4373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phép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038600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060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28600" y="1371600"/>
            <a:ext cx="1785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Bài</a:t>
            </a:r>
            <a:r>
              <a:rPr lang="en-US" b="1" dirty="0" smtClean="0"/>
              <a:t> 2. </a:t>
            </a:r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i="1" dirty="0" smtClean="0"/>
              <a:t>x</a:t>
            </a:r>
            <a:endParaRPr lang="en-US" i="1" dirty="0"/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922337" y="1824335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+ </a:t>
            </a:r>
            <a:r>
              <a:rPr lang="en-US" altLang="en-US" dirty="0">
                <a:cs typeface="Times New Roman" pitchFamily="18" charset="0"/>
              </a:rPr>
              <a:t>2 = </a:t>
            </a:r>
            <a:r>
              <a:rPr lang="en-US" altLang="en-US" dirty="0" smtClean="0">
                <a:cs typeface="Times New Roman" pitchFamily="18" charset="0"/>
              </a:rPr>
              <a:t>8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1371600" y="22225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1371600" y="26670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3741737" y="1828800"/>
            <a:ext cx="1592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 smtClean="0">
                <a:latin typeface=".VnTime" pitchFamily="34" charset="0"/>
                <a:cs typeface="Times New Roman" pitchFamily="18" charset="0"/>
              </a:rPr>
              <a:t>x </a:t>
            </a:r>
            <a:r>
              <a:rPr lang="en-US" altLang="en-US" dirty="0" smtClean="0">
                <a:latin typeface=".VnTime" pitchFamily="34" charset="0"/>
                <a:cs typeface="Times New Roman" pitchFamily="18" charset="0"/>
              </a:rPr>
              <a:t>+</a:t>
            </a:r>
            <a:r>
              <a:rPr lang="en-US" altLang="en-US" dirty="0" smtClean="0">
                <a:cs typeface="Times New Roman" pitchFamily="18" charset="0"/>
              </a:rPr>
              <a:t> 3 = 12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905000" y="22098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8 - 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2286000" y="22098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2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1905000" y="2667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6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4114800" y="22225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4114800" y="26670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4648200" y="22098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12 - 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181600" y="22098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4648200" y="2667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9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7" name="Text Box 29"/>
          <p:cNvSpPr txBox="1">
            <a:spLocks noChangeArrowheads="1"/>
          </p:cNvSpPr>
          <p:nvPr/>
        </p:nvSpPr>
        <p:spPr bwMode="auto">
          <a:xfrm>
            <a:off x="6561137" y="1828800"/>
            <a:ext cx="1516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 + </a:t>
            </a:r>
            <a:r>
              <a:rPr lang="en-US" altLang="en-US" b="1" i="1" dirty="0" smtClean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= </a:t>
            </a:r>
            <a:r>
              <a:rPr lang="en-US" altLang="en-US" dirty="0" smtClean="0">
                <a:cs typeface="Times New Roman" pitchFamily="18" charset="0"/>
              </a:rPr>
              <a:t>27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6934200" y="22225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79" name="Text Box 33"/>
          <p:cNvSpPr txBox="1">
            <a:spLocks noChangeArrowheads="1"/>
          </p:cNvSpPr>
          <p:nvPr/>
        </p:nvSpPr>
        <p:spPr bwMode="auto">
          <a:xfrm>
            <a:off x="6934200" y="26670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80" name="Text Box 32"/>
          <p:cNvSpPr txBox="1">
            <a:spLocks noChangeArrowheads="1"/>
          </p:cNvSpPr>
          <p:nvPr/>
        </p:nvSpPr>
        <p:spPr bwMode="auto">
          <a:xfrm>
            <a:off x="7467600" y="22098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27 - 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/>
        </p:nvSpPr>
        <p:spPr bwMode="auto">
          <a:xfrm>
            <a:off x="8077200" y="22098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/>
        </p:nvSpPr>
        <p:spPr bwMode="auto">
          <a:xfrm>
            <a:off x="7467600" y="2667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24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914400" y="3886200"/>
            <a:ext cx="1363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2 = </a:t>
            </a:r>
            <a:r>
              <a:rPr lang="en-US" altLang="en-US" dirty="0" smtClean="0">
                <a:cs typeface="Times New Roman" pitchFamily="18" charset="0"/>
              </a:rPr>
              <a:t>8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1363663" y="42843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94" name="Text Box 33"/>
          <p:cNvSpPr txBox="1">
            <a:spLocks noChangeArrowheads="1"/>
          </p:cNvSpPr>
          <p:nvPr/>
        </p:nvSpPr>
        <p:spPr bwMode="auto">
          <a:xfrm>
            <a:off x="1363663" y="47288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101" name="Text Box 29"/>
          <p:cNvSpPr txBox="1">
            <a:spLocks noChangeArrowheads="1"/>
          </p:cNvSpPr>
          <p:nvPr/>
        </p:nvSpPr>
        <p:spPr bwMode="auto">
          <a:xfrm>
            <a:off x="3733800" y="3890665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 smtClean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3 = 12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02" name="Text Box 32"/>
          <p:cNvSpPr txBox="1">
            <a:spLocks noChangeArrowheads="1"/>
          </p:cNvSpPr>
          <p:nvPr/>
        </p:nvSpPr>
        <p:spPr bwMode="auto">
          <a:xfrm>
            <a:off x="1897063" y="427166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8 </a:t>
            </a:r>
            <a:r>
              <a:rPr lang="en-US" altLang="en-US" dirty="0">
                <a:cs typeface="Times New Roman" pitchFamily="18" charset="0"/>
              </a:rPr>
              <a:t>: </a:t>
            </a:r>
          </a:p>
        </p:txBody>
      </p:sp>
      <p:sp>
        <p:nvSpPr>
          <p:cNvPr id="121" name="Text Box 32"/>
          <p:cNvSpPr txBox="1">
            <a:spLocks noChangeArrowheads="1"/>
          </p:cNvSpPr>
          <p:nvPr/>
        </p:nvSpPr>
        <p:spPr bwMode="auto">
          <a:xfrm>
            <a:off x="2278063" y="4271665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2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22" name="Text Box 33"/>
          <p:cNvSpPr txBox="1">
            <a:spLocks noChangeArrowheads="1"/>
          </p:cNvSpPr>
          <p:nvPr/>
        </p:nvSpPr>
        <p:spPr bwMode="auto">
          <a:xfrm>
            <a:off x="1897063" y="472886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23" name="Text Box 32"/>
          <p:cNvSpPr txBox="1">
            <a:spLocks noChangeArrowheads="1"/>
          </p:cNvSpPr>
          <p:nvPr/>
        </p:nvSpPr>
        <p:spPr bwMode="auto">
          <a:xfrm>
            <a:off x="4106863" y="42843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124" name="Text Box 33"/>
          <p:cNvSpPr txBox="1">
            <a:spLocks noChangeArrowheads="1"/>
          </p:cNvSpPr>
          <p:nvPr/>
        </p:nvSpPr>
        <p:spPr bwMode="auto">
          <a:xfrm>
            <a:off x="4106863" y="47288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4640263" y="427166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12 : 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26" name="Text Box 32"/>
          <p:cNvSpPr txBox="1">
            <a:spLocks noChangeArrowheads="1"/>
          </p:cNvSpPr>
          <p:nvPr/>
        </p:nvSpPr>
        <p:spPr bwMode="auto">
          <a:xfrm>
            <a:off x="5173663" y="4271665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31" name="Text Box 33"/>
          <p:cNvSpPr txBox="1">
            <a:spLocks noChangeArrowheads="1"/>
          </p:cNvSpPr>
          <p:nvPr/>
        </p:nvSpPr>
        <p:spPr bwMode="auto">
          <a:xfrm>
            <a:off x="4640263" y="472886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6553200" y="3890665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 </a:t>
            </a:r>
            <a:r>
              <a:rPr lang="en-US" altLang="en-US" dirty="0"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b="1" i="1" dirty="0" err="1" smtClean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>
                <a:cs typeface="Times New Roman" pitchFamily="18" charset="0"/>
              </a:rPr>
              <a:t>= </a:t>
            </a:r>
            <a:r>
              <a:rPr lang="en-US" altLang="en-US" dirty="0" smtClean="0">
                <a:cs typeface="Times New Roman" pitchFamily="18" charset="0"/>
              </a:rPr>
              <a:t>27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38" name="Text Box 32"/>
          <p:cNvSpPr txBox="1">
            <a:spLocks noChangeArrowheads="1"/>
          </p:cNvSpPr>
          <p:nvPr/>
        </p:nvSpPr>
        <p:spPr bwMode="auto">
          <a:xfrm>
            <a:off x="6926263" y="42843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6926263" y="47288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altLang="en-US" b="1" i="1" dirty="0">
                <a:latin typeface=".VnTime" pitchFamily="34" charset="0"/>
                <a:cs typeface="Times New Roman" pitchFamily="18" charset="0"/>
              </a:rPr>
              <a:t>x</a:t>
            </a:r>
            <a:r>
              <a:rPr lang="en-US" altLang="en-US" dirty="0">
                <a:cs typeface="Times New Roman" pitchFamily="18" charset="0"/>
              </a:rPr>
              <a:t> = </a:t>
            </a:r>
          </a:p>
        </p:txBody>
      </p:sp>
      <p:sp>
        <p:nvSpPr>
          <p:cNvPr id="140" name="Text Box 32"/>
          <p:cNvSpPr txBox="1">
            <a:spLocks noChangeArrowheads="1"/>
          </p:cNvSpPr>
          <p:nvPr/>
        </p:nvSpPr>
        <p:spPr bwMode="auto">
          <a:xfrm>
            <a:off x="7459663" y="427166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27 </a:t>
            </a:r>
            <a:r>
              <a:rPr lang="en-US" altLang="en-US" dirty="0">
                <a:cs typeface="Times New Roman" pitchFamily="18" charset="0"/>
              </a:rPr>
              <a:t>: </a:t>
            </a:r>
          </a:p>
        </p:txBody>
      </p:sp>
      <p:sp>
        <p:nvSpPr>
          <p:cNvPr id="141" name="Text Box 32"/>
          <p:cNvSpPr txBox="1">
            <a:spLocks noChangeArrowheads="1"/>
          </p:cNvSpPr>
          <p:nvPr/>
        </p:nvSpPr>
        <p:spPr bwMode="auto">
          <a:xfrm>
            <a:off x="7993063" y="4271665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pitchFamily="18" charset="0"/>
              </a:rPr>
              <a:t>3</a:t>
            </a:r>
            <a:endParaRPr lang="en-US" altLang="en-US" dirty="0">
              <a:cs typeface="Times New Roman" pitchFamily="18" charset="0"/>
            </a:endParaRPr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7459663" y="472886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9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97054" y="182433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a)</a:t>
            </a:r>
            <a:endParaRPr lang="en-US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3276600" y="18288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b)</a:t>
            </a:r>
            <a:endParaRPr lang="en-US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035854" y="18288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4" grpId="0"/>
      <p:bldP spid="94" grpId="0"/>
      <p:bldP spid="102" grpId="0"/>
      <p:bldP spid="121" grpId="0"/>
      <p:bldP spid="122" grpId="0"/>
      <p:bldP spid="123" grpId="0"/>
      <p:bldP spid="124" grpId="0"/>
      <p:bldP spid="125" grpId="0"/>
      <p:bldP spid="126" grpId="0"/>
      <p:bldP spid="131" grpId="0"/>
      <p:bldP spid="138" grpId="0"/>
      <p:bldP spid="139" grpId="0"/>
      <p:bldP spid="140" grpId="0"/>
      <p:bldP spid="141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101&quot;&gt;&lt;object type=&quot;3&quot; unique_id=&quot;10102&quot;&gt;&lt;property id=&quot;20148&quot; value=&quot;5&quot;/&gt;&lt;property id=&quot;20300&quot; value=&quot;Slide 1&quot;/&gt;&lt;property id=&quot;20307&quot; value=&quot;299&quot;/&gt;&lt;/object&gt;&lt;object type=&quot;3&quot; unique_id=&quot;10103&quot;&gt;&lt;property id=&quot;20148&quot; value=&quot;5&quot;/&gt;&lt;property id=&quot;20300&quot; value=&quot;Slide 2 - &amp;quot;1. Hình nào khoanh vào        số ô vuông?&amp;quot;&quot;/&gt;&lt;property id=&quot;20307&quot; value=&quot;284&quot;/&gt;&lt;/object&gt;&lt;object type=&quot;3&quot; unique_id=&quot;10104&quot;&gt;&lt;property id=&quot;20148&quot; value=&quot;5&quot;/&gt;&lt;property id=&quot;20300&quot; value=&quot;Slide 3&quot;/&gt;&lt;property id=&quot;20307&quot; value=&quot;298&quot;/&gt;&lt;/object&gt;&lt;object type=&quot;3&quot; unique_id=&quot;10105&quot;&gt;&lt;property id=&quot;20148&quot; value=&quot;5&quot;/&gt;&lt;property id=&quot;20300&quot; value=&quot;Slide 4&quot;/&gt;&lt;property id=&quot;20307&quot; value=&quot;301&quot;/&gt;&lt;/object&gt;&lt;object type=&quot;3&quot; unique_id=&quot;10106&quot;&gt;&lt;property id=&quot;20148&quot; value=&quot;5&quot;/&gt;&lt;property id=&quot;20300&quot; value=&quot;Slide 5&quot;/&gt;&lt;property id=&quot;20307&quot; value=&quot;302&quot;/&gt;&lt;/object&gt;&lt;object type=&quot;3&quot; unique_id=&quot;10107&quot;&gt;&lt;property id=&quot;20148&quot; value=&quot;5&quot;/&gt;&lt;property id=&quot;20300&quot; value=&quot;Slide 6&quot;/&gt;&lt;property id=&quot;20307&quot; value=&quot;292&quot;/&gt;&lt;/object&gt;&lt;/object&gt;&lt;object type=&quot;8&quot; unique_id=&quot;10115&quot;&gt;&lt;/object&gt;&lt;/object&gt;&lt;/database&gt;"/>
  <p:tag name="MMPROD_NEXTUNIQUEID" val="10011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414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1. Hình nào khoanh vào        số ô vuông?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Ms Dung</cp:lastModifiedBy>
  <cp:revision>119</cp:revision>
  <dcterms:created xsi:type="dcterms:W3CDTF">2006-09-07T17:35:34Z</dcterms:created>
  <dcterms:modified xsi:type="dcterms:W3CDTF">2020-04-17T14:42:36Z</dcterms:modified>
</cp:coreProperties>
</file>