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303" r:id="rId4"/>
    <p:sldId id="292" r:id="rId5"/>
    <p:sldId id="30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12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2590800" y="2971800"/>
            <a:ext cx="3657600" cy="533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Luyện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tập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Tháng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 builtIn="1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3716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414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7 </a:t>
            </a:r>
            <a:r>
              <a:rPr lang="en-US" dirty="0" err="1" smtClean="0"/>
              <a:t>ngày</a:t>
            </a:r>
            <a:r>
              <a:rPr lang="en-US" dirty="0" smtClean="0"/>
              <a:t> 17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20574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1. </a:t>
            </a:r>
            <a:r>
              <a:rPr lang="en-US" b="1" dirty="0" err="1" smtClean="0">
                <a:solidFill>
                  <a:srgbClr val="0000FF"/>
                </a:solidFill>
              </a:rPr>
              <a:t>Đọc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bảng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 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" y="2743200"/>
            <a:ext cx="60692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2. </a:t>
            </a:r>
            <a:r>
              <a:rPr lang="en-US" b="1" dirty="0" err="1" smtClean="0">
                <a:solidFill>
                  <a:srgbClr val="0000FF"/>
                </a:solidFill>
              </a:rPr>
              <a:t>Nêu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tên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gọi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các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thành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phần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của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phép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chia</a:t>
            </a:r>
            <a:r>
              <a:rPr lang="en-US" b="1" dirty="0" smtClean="0">
                <a:solidFill>
                  <a:srgbClr val="0000FF"/>
                </a:solidFill>
              </a:rPr>
              <a:t>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b="1" dirty="0" smtClean="0"/>
              <a:t>    14 : 2 = 7			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19600" y="3276600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8 : 2 = 4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15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152400" y="5392200"/>
            <a:ext cx="3276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b="1" dirty="0"/>
          </a:p>
          <a:p>
            <a:pPr algn="ctr" eaLnBrk="1" hangingPunct="1">
              <a:spcBef>
                <a:spcPct val="50000"/>
              </a:spcBef>
            </a:pPr>
            <a:r>
              <a:rPr lang="en-US" b="1" dirty="0"/>
              <a:t> 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1143000"/>
            <a:ext cx="257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1: </a:t>
            </a:r>
            <a:r>
              <a:rPr lang="en-US" b="1" dirty="0" err="1" smtClean="0"/>
              <a:t>Tính</a:t>
            </a:r>
            <a:r>
              <a:rPr lang="en-US" b="1" dirty="0" smtClean="0"/>
              <a:t> </a:t>
            </a:r>
            <a:r>
              <a:rPr lang="en-US" b="1" dirty="0" err="1" smtClean="0"/>
              <a:t>nhẩm</a:t>
            </a:r>
            <a:endParaRPr lang="en-US" b="1" dirty="0"/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1295400" y="1585913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vi-VN">
              <a:latin typeface="+mj-lt"/>
            </a:endParaRPr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838200" y="1538287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4 : 4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685800" y="186368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36 : 4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67" name="Text Box 8"/>
          <p:cNvSpPr txBox="1">
            <a:spLocks noChangeArrowheads="1"/>
          </p:cNvSpPr>
          <p:nvPr/>
        </p:nvSpPr>
        <p:spPr bwMode="auto">
          <a:xfrm>
            <a:off x="685800" y="2233017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40 : 4 =</a:t>
            </a:r>
            <a:endParaRPr lang="en-US" dirty="0">
              <a:latin typeface="+mj-lt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5410200" y="2228552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32 : 4 =</a:t>
            </a:r>
            <a:endParaRPr lang="en-US" dirty="0">
              <a:latin typeface="+mj-lt"/>
            </a:endParaRPr>
          </a:p>
        </p:txBody>
      </p:sp>
      <p:sp>
        <p:nvSpPr>
          <p:cNvPr id="69" name="Text Box 11"/>
          <p:cNvSpPr txBox="1">
            <a:spLocks noChangeArrowheads="1"/>
          </p:cNvSpPr>
          <p:nvPr/>
        </p:nvSpPr>
        <p:spPr bwMode="auto">
          <a:xfrm>
            <a:off x="5410200" y="1863685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20 : 4 =</a:t>
            </a:r>
            <a:endParaRPr lang="en-US" dirty="0">
              <a:latin typeface="+mj-lt"/>
            </a:endParaRP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5410200" y="1538287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12 : 4 =</a:t>
            </a:r>
            <a:endParaRPr lang="en-US" dirty="0">
              <a:latin typeface="+mj-lt"/>
            </a:endParaRPr>
          </a:p>
        </p:txBody>
      </p:sp>
      <p:sp>
        <p:nvSpPr>
          <p:cNvPr id="71" name="Text Box 13"/>
          <p:cNvSpPr txBox="1">
            <a:spLocks noChangeArrowheads="1"/>
          </p:cNvSpPr>
          <p:nvPr/>
        </p:nvSpPr>
        <p:spPr bwMode="auto">
          <a:xfrm>
            <a:off x="3048000" y="2242839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24 : 4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3048000" y="186368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16 : 4 =</a:t>
            </a:r>
            <a:endParaRPr lang="en-US" dirty="0">
              <a:latin typeface="+mj-lt"/>
            </a:endParaRPr>
          </a:p>
        </p:txBody>
      </p:sp>
      <p:sp>
        <p:nvSpPr>
          <p:cNvPr id="73" name="Text Box 15"/>
          <p:cNvSpPr txBox="1">
            <a:spLocks noChangeArrowheads="1"/>
          </p:cNvSpPr>
          <p:nvPr/>
        </p:nvSpPr>
        <p:spPr bwMode="auto">
          <a:xfrm>
            <a:off x="3200400" y="1538287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8 : 4 </a:t>
            </a:r>
            <a:r>
              <a:rPr lang="en-US" dirty="0">
                <a:latin typeface="+mj-lt"/>
              </a:rPr>
              <a:t>=</a:t>
            </a:r>
          </a:p>
        </p:txBody>
      </p:sp>
      <p:sp>
        <p:nvSpPr>
          <p:cNvPr id="74" name="Text Box 21"/>
          <p:cNvSpPr txBox="1">
            <a:spLocks noChangeArrowheads="1"/>
          </p:cNvSpPr>
          <p:nvPr/>
        </p:nvSpPr>
        <p:spPr bwMode="auto">
          <a:xfrm>
            <a:off x="6400800" y="221426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8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6400800" y="1849398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5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6" name="Text Box 23"/>
          <p:cNvSpPr txBox="1">
            <a:spLocks noChangeArrowheads="1"/>
          </p:cNvSpPr>
          <p:nvPr/>
        </p:nvSpPr>
        <p:spPr bwMode="auto">
          <a:xfrm>
            <a:off x="6400800" y="1538287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3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7" name="Text Box 24"/>
          <p:cNvSpPr txBox="1">
            <a:spLocks noChangeArrowheads="1"/>
          </p:cNvSpPr>
          <p:nvPr/>
        </p:nvSpPr>
        <p:spPr bwMode="auto">
          <a:xfrm>
            <a:off x="1752600" y="15240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4114800" y="224283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6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4114800" y="1849398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4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114800" y="1524000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2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838200" y="4307185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Có</a:t>
            </a:r>
            <a:r>
              <a:rPr lang="en-US" dirty="0" smtClean="0"/>
              <a:t> 24 </a:t>
            </a:r>
            <a:r>
              <a:rPr lang="en-US" dirty="0" err="1" smtClean="0"/>
              <a:t>quyển</a:t>
            </a:r>
            <a:r>
              <a:rPr lang="en-US" dirty="0" smtClean="0"/>
              <a:t> </a:t>
            </a:r>
            <a:r>
              <a:rPr lang="en-US" dirty="0" err="1" smtClean="0"/>
              <a:t>vở</a:t>
            </a:r>
            <a:r>
              <a:rPr lang="en-US" dirty="0" smtClean="0"/>
              <a:t>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đều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4 </a:t>
            </a:r>
            <a:r>
              <a:rPr lang="en-US" dirty="0" err="1" smtClean="0"/>
              <a:t>tổ</a:t>
            </a:r>
            <a:r>
              <a:rPr lang="en-US" dirty="0" smtClean="0"/>
              <a:t>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tổ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mấy</a:t>
            </a:r>
            <a:r>
              <a:rPr lang="en-US" dirty="0" smtClean="0"/>
              <a:t> </a:t>
            </a:r>
            <a:r>
              <a:rPr lang="en-US" dirty="0" err="1" smtClean="0"/>
              <a:t>quyển</a:t>
            </a:r>
            <a:r>
              <a:rPr lang="en-US" dirty="0" smtClean="0"/>
              <a:t> </a:t>
            </a:r>
            <a:r>
              <a:rPr lang="en-US" dirty="0" err="1" smtClean="0"/>
              <a:t>vở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09600" y="5521423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4 </a:t>
            </a:r>
            <a:r>
              <a:rPr lang="en-US" dirty="0" err="1" smtClean="0"/>
              <a:t>tổ</a:t>
            </a:r>
            <a:r>
              <a:rPr lang="en-US" dirty="0" smtClean="0"/>
              <a:t>:   24 </a:t>
            </a:r>
            <a:r>
              <a:rPr lang="en-US" dirty="0" err="1" smtClean="0"/>
              <a:t>quyển</a:t>
            </a:r>
            <a:r>
              <a:rPr lang="en-US" dirty="0" smtClean="0"/>
              <a:t> </a:t>
            </a:r>
            <a:r>
              <a:rPr lang="en-US" dirty="0" err="1" smtClean="0"/>
              <a:t>vở</a:t>
            </a:r>
            <a:endParaRPr lang="en-US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397864" y="6243935"/>
            <a:ext cx="29841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err="1" smtClean="0"/>
              <a:t>Đáp</a:t>
            </a:r>
            <a:r>
              <a:rPr lang="en-US" dirty="0" smtClean="0"/>
              <a:t> </a:t>
            </a:r>
            <a:r>
              <a:rPr lang="en-US" dirty="0" err="1"/>
              <a:t>số</a:t>
            </a:r>
            <a:r>
              <a:rPr lang="en-US" dirty="0"/>
              <a:t>: </a:t>
            </a:r>
            <a:r>
              <a:rPr lang="en-US" dirty="0" smtClean="0"/>
              <a:t>6 </a:t>
            </a:r>
            <a:r>
              <a:rPr lang="en-US" dirty="0" err="1" smtClean="0"/>
              <a:t>quyển</a:t>
            </a:r>
            <a:r>
              <a:rPr lang="en-US" dirty="0" smtClean="0"/>
              <a:t> </a:t>
            </a:r>
            <a:r>
              <a:rPr lang="en-US" dirty="0" err="1" smtClean="0"/>
              <a:t>vở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152400" y="5193803"/>
            <a:ext cx="4191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b="1" dirty="0"/>
          </a:p>
          <a:p>
            <a:pPr algn="ctr" eaLnBrk="1" hangingPunct="1">
              <a:spcBef>
                <a:spcPct val="50000"/>
              </a:spcBef>
            </a:pPr>
            <a:r>
              <a:rPr lang="en-US" b="1" dirty="0"/>
              <a:t>   </a:t>
            </a:r>
          </a:p>
        </p:txBody>
      </p:sp>
      <p:sp>
        <p:nvSpPr>
          <p:cNvPr id="89" name="Text Box 17"/>
          <p:cNvSpPr txBox="1">
            <a:spLocks noChangeArrowheads="1"/>
          </p:cNvSpPr>
          <p:nvPr/>
        </p:nvSpPr>
        <p:spPr bwMode="auto">
          <a:xfrm>
            <a:off x="5334000" y="5068688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b="1" dirty="0" err="1" smtClean="0">
                <a:solidFill>
                  <a:srgbClr val="C00000"/>
                </a:solidFill>
              </a:rPr>
              <a:t>Bài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giải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-76200" y="4334470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smtClean="0"/>
              <a:t> </a:t>
            </a:r>
            <a:r>
              <a:rPr lang="en-US" b="1" smtClean="0"/>
              <a:t>3:</a:t>
            </a:r>
            <a:endParaRPr lang="en-US" b="1" dirty="0"/>
          </a:p>
        </p:txBody>
      </p:sp>
      <p:cxnSp>
        <p:nvCxnSpPr>
          <p:cNvPr id="92" name="Straight Connector 91"/>
          <p:cNvCxnSpPr/>
          <p:nvPr/>
        </p:nvCxnSpPr>
        <p:spPr>
          <a:xfrm flipV="1">
            <a:off x="4267200" y="4709755"/>
            <a:ext cx="6858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flipV="1">
            <a:off x="5638800" y="4709755"/>
            <a:ext cx="914400" cy="1018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7543800" y="4719935"/>
            <a:ext cx="762000" cy="446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1371600" y="4719935"/>
            <a:ext cx="1447800" cy="4465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1524000" y="506948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</a:rPr>
              <a:t>Tóm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tắt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97" name="Text Box 8"/>
          <p:cNvSpPr txBox="1">
            <a:spLocks noChangeArrowheads="1"/>
          </p:cNvSpPr>
          <p:nvPr/>
        </p:nvSpPr>
        <p:spPr bwMode="auto">
          <a:xfrm>
            <a:off x="609600" y="5934670"/>
            <a:ext cx="2819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dirty="0" smtClean="0"/>
              <a:t>1 </a:t>
            </a:r>
            <a:r>
              <a:rPr lang="en-US" dirty="0" err="1" smtClean="0"/>
              <a:t>tổ</a:t>
            </a:r>
            <a:r>
              <a:rPr lang="en-US" dirty="0" smtClean="0"/>
              <a:t> :   ... </a:t>
            </a:r>
            <a:r>
              <a:rPr lang="en-US" dirty="0" err="1" smtClean="0"/>
              <a:t>quyển</a:t>
            </a:r>
            <a:r>
              <a:rPr lang="en-US" dirty="0" smtClean="0"/>
              <a:t> </a:t>
            </a:r>
            <a:r>
              <a:rPr lang="en-US" dirty="0" err="1" smtClean="0"/>
              <a:t>vở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724400" y="5848290"/>
            <a:ext cx="2794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 : 4 = 6 (</a:t>
            </a:r>
            <a:r>
              <a:rPr lang="en-US" dirty="0" err="1" smtClean="0"/>
              <a:t>quyển</a:t>
            </a:r>
            <a:r>
              <a:rPr lang="en-US" dirty="0" smtClean="0"/>
              <a:t> </a:t>
            </a:r>
            <a:r>
              <a:rPr lang="en-US" dirty="0" err="1" smtClean="0"/>
              <a:t>vở</a:t>
            </a:r>
            <a:r>
              <a:rPr lang="en-US" dirty="0" smtClean="0"/>
              <a:t>)</a:t>
            </a:r>
          </a:p>
        </p:txBody>
      </p:sp>
      <p:cxnSp>
        <p:nvCxnSpPr>
          <p:cNvPr id="99" name="Straight Connector 98"/>
          <p:cNvCxnSpPr/>
          <p:nvPr/>
        </p:nvCxnSpPr>
        <p:spPr>
          <a:xfrm rot="5400000">
            <a:off x="3010942" y="5898405"/>
            <a:ext cx="1444129" cy="1589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267200" y="5462685"/>
            <a:ext cx="4256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tổ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quyển</a:t>
            </a:r>
            <a:r>
              <a:rPr lang="en-US" dirty="0" smtClean="0"/>
              <a:t> </a:t>
            </a:r>
            <a:r>
              <a:rPr lang="en-US" dirty="0" err="1" smtClean="0"/>
              <a:t>vở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4 </a:t>
            </a:r>
            <a:r>
              <a:rPr lang="en-US" dirty="0" err="1" smtClean="0"/>
              <a:t>ngày</a:t>
            </a:r>
            <a:r>
              <a:rPr lang="en-US" dirty="0" smtClean="0"/>
              <a:t> 15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886200" y="762000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48" name="Text Box 24"/>
          <p:cNvSpPr txBox="1">
            <a:spLocks noChangeArrowheads="1"/>
          </p:cNvSpPr>
          <p:nvPr/>
        </p:nvSpPr>
        <p:spPr bwMode="auto">
          <a:xfrm>
            <a:off x="1905000" y="18288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9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49" name="Text Box 24"/>
          <p:cNvSpPr txBox="1">
            <a:spLocks noChangeArrowheads="1"/>
          </p:cNvSpPr>
          <p:nvPr/>
        </p:nvSpPr>
        <p:spPr bwMode="auto">
          <a:xfrm>
            <a:off x="1752600" y="217295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3300"/>
                </a:solidFill>
                <a:latin typeface="+mj-lt"/>
              </a:rPr>
              <a:t>10</a:t>
            </a:r>
            <a:endParaRPr lang="en-US" dirty="0">
              <a:solidFill>
                <a:srgbClr val="FF3300"/>
              </a:solidFill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-76200" y="2630150"/>
            <a:ext cx="180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       ?</a:t>
            </a:r>
            <a:endParaRPr lang="en-US" b="1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457200" y="3225799"/>
            <a:ext cx="2413000" cy="965200"/>
            <a:chOff x="5435600" y="2743200"/>
            <a:chExt cx="2413000" cy="965200"/>
          </a:xfrm>
          <a:noFill/>
        </p:grpSpPr>
        <p:sp>
          <p:nvSpPr>
            <p:cNvPr id="62" name="Rectangle 61"/>
            <p:cNvSpPr/>
            <p:nvPr/>
          </p:nvSpPr>
          <p:spPr>
            <a:xfrm rot="5400000">
              <a:off x="54356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Rectangle 62"/>
            <p:cNvSpPr/>
            <p:nvPr/>
          </p:nvSpPr>
          <p:spPr>
            <a:xfrm rot="5400000">
              <a:off x="54356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80"/>
            <p:cNvSpPr/>
            <p:nvPr/>
          </p:nvSpPr>
          <p:spPr>
            <a:xfrm rot="5400000">
              <a:off x="59182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82"/>
            <p:cNvSpPr/>
            <p:nvPr/>
          </p:nvSpPr>
          <p:spPr>
            <a:xfrm rot="5400000">
              <a:off x="59182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/>
            <p:cNvSpPr/>
            <p:nvPr/>
          </p:nvSpPr>
          <p:spPr>
            <a:xfrm rot="5400000">
              <a:off x="64008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 rot="5400000">
              <a:off x="64008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8"/>
            <p:cNvSpPr/>
            <p:nvPr/>
          </p:nvSpPr>
          <p:spPr>
            <a:xfrm rot="5400000">
              <a:off x="68834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 rot="5400000">
              <a:off x="68834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 rot="5400000">
              <a:off x="73660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 rot="5400000">
              <a:off x="73660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3225800" y="3225799"/>
            <a:ext cx="2413000" cy="965200"/>
            <a:chOff x="5435600" y="2743200"/>
            <a:chExt cx="2413000" cy="965200"/>
          </a:xfrm>
          <a:noFill/>
        </p:grpSpPr>
        <p:sp>
          <p:nvSpPr>
            <p:cNvPr id="110" name="Rectangle 109"/>
            <p:cNvSpPr/>
            <p:nvPr/>
          </p:nvSpPr>
          <p:spPr>
            <a:xfrm rot="5400000">
              <a:off x="54356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Rectangle 110"/>
            <p:cNvSpPr/>
            <p:nvPr/>
          </p:nvSpPr>
          <p:spPr>
            <a:xfrm rot="5400000">
              <a:off x="54356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ectangle 111"/>
            <p:cNvSpPr/>
            <p:nvPr/>
          </p:nvSpPr>
          <p:spPr>
            <a:xfrm rot="5400000">
              <a:off x="59182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ectangle 112"/>
            <p:cNvSpPr/>
            <p:nvPr/>
          </p:nvSpPr>
          <p:spPr>
            <a:xfrm rot="5400000">
              <a:off x="59182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Rectangle 113"/>
            <p:cNvSpPr/>
            <p:nvPr/>
          </p:nvSpPr>
          <p:spPr>
            <a:xfrm rot="5400000">
              <a:off x="64008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ectangle 114"/>
            <p:cNvSpPr/>
            <p:nvPr/>
          </p:nvSpPr>
          <p:spPr>
            <a:xfrm rot="5400000">
              <a:off x="64008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 115"/>
            <p:cNvSpPr/>
            <p:nvPr/>
          </p:nvSpPr>
          <p:spPr>
            <a:xfrm rot="5400000">
              <a:off x="68834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116"/>
            <p:cNvSpPr/>
            <p:nvPr/>
          </p:nvSpPr>
          <p:spPr>
            <a:xfrm rot="5400000">
              <a:off x="68834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ectangle 117"/>
            <p:cNvSpPr/>
            <p:nvPr/>
          </p:nvSpPr>
          <p:spPr>
            <a:xfrm rot="5400000">
              <a:off x="73660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ectangle 118"/>
            <p:cNvSpPr/>
            <p:nvPr/>
          </p:nvSpPr>
          <p:spPr>
            <a:xfrm rot="5400000">
              <a:off x="73660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6121400" y="3225799"/>
            <a:ext cx="2413000" cy="965200"/>
            <a:chOff x="5435600" y="2743200"/>
            <a:chExt cx="2413000" cy="965200"/>
          </a:xfrm>
          <a:noFill/>
        </p:grpSpPr>
        <p:sp>
          <p:nvSpPr>
            <p:cNvPr id="121" name="Rectangle 120"/>
            <p:cNvSpPr/>
            <p:nvPr/>
          </p:nvSpPr>
          <p:spPr>
            <a:xfrm rot="5400000">
              <a:off x="54356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 rot="5400000">
              <a:off x="54356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 rot="5400000">
              <a:off x="59182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123"/>
            <p:cNvSpPr/>
            <p:nvPr/>
          </p:nvSpPr>
          <p:spPr>
            <a:xfrm rot="5400000">
              <a:off x="59182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 rot="5400000">
              <a:off x="64008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125"/>
            <p:cNvSpPr/>
            <p:nvPr/>
          </p:nvSpPr>
          <p:spPr>
            <a:xfrm rot="5400000">
              <a:off x="64008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126"/>
            <p:cNvSpPr/>
            <p:nvPr/>
          </p:nvSpPr>
          <p:spPr>
            <a:xfrm rot="5400000">
              <a:off x="68834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127"/>
            <p:cNvSpPr/>
            <p:nvPr/>
          </p:nvSpPr>
          <p:spPr>
            <a:xfrm rot="5400000">
              <a:off x="68834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128"/>
            <p:cNvSpPr/>
            <p:nvPr/>
          </p:nvSpPr>
          <p:spPr>
            <a:xfrm rot="5400000">
              <a:off x="7366000" y="27432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129"/>
            <p:cNvSpPr/>
            <p:nvPr/>
          </p:nvSpPr>
          <p:spPr>
            <a:xfrm rot="5400000">
              <a:off x="7366000" y="3225800"/>
              <a:ext cx="482600" cy="482600"/>
            </a:xfrm>
            <a:prstGeom prst="rect">
              <a:avLst/>
            </a:prstGeom>
            <a:grpFill/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2" name="Text Box 24"/>
          <p:cNvSpPr txBox="1">
            <a:spLocks noChangeArrowheads="1"/>
          </p:cNvSpPr>
          <p:nvPr/>
        </p:nvSpPr>
        <p:spPr bwMode="auto">
          <a:xfrm>
            <a:off x="4572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4</a:t>
            </a:r>
            <a:endParaRPr lang="en-US" dirty="0">
              <a:latin typeface="+mj-lt"/>
            </a:endParaRPr>
          </a:p>
        </p:txBody>
      </p:sp>
      <p:sp>
        <p:nvSpPr>
          <p:cNvPr id="143" name="Text Box 24"/>
          <p:cNvSpPr txBox="1">
            <a:spLocks noChangeArrowheads="1"/>
          </p:cNvSpPr>
          <p:nvPr/>
        </p:nvSpPr>
        <p:spPr bwMode="auto">
          <a:xfrm>
            <a:off x="990600" y="3200399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x</a:t>
            </a:r>
            <a:endParaRPr lang="en-US" dirty="0">
              <a:latin typeface="+mj-lt"/>
            </a:endParaRPr>
          </a:p>
        </p:txBody>
      </p:sp>
      <p:sp>
        <p:nvSpPr>
          <p:cNvPr id="144" name="Text Box 24"/>
          <p:cNvSpPr txBox="1">
            <a:spLocks noChangeArrowheads="1"/>
          </p:cNvSpPr>
          <p:nvPr/>
        </p:nvSpPr>
        <p:spPr bwMode="auto">
          <a:xfrm>
            <a:off x="14478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3</a:t>
            </a:r>
            <a:endParaRPr lang="en-US" dirty="0">
              <a:latin typeface="+mj-lt"/>
            </a:endParaRPr>
          </a:p>
        </p:txBody>
      </p:sp>
      <p:sp>
        <p:nvSpPr>
          <p:cNvPr id="145" name="Text Box 24"/>
          <p:cNvSpPr txBox="1">
            <a:spLocks noChangeArrowheads="1"/>
          </p:cNvSpPr>
          <p:nvPr/>
        </p:nvSpPr>
        <p:spPr bwMode="auto">
          <a:xfrm>
            <a:off x="19050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46" name="Text Box 24"/>
          <p:cNvSpPr txBox="1">
            <a:spLocks noChangeArrowheads="1"/>
          </p:cNvSpPr>
          <p:nvPr/>
        </p:nvSpPr>
        <p:spPr bwMode="auto">
          <a:xfrm>
            <a:off x="2362200" y="320039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12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7" name="Text Box 24"/>
          <p:cNvSpPr txBox="1">
            <a:spLocks noChangeArrowheads="1"/>
          </p:cNvSpPr>
          <p:nvPr/>
        </p:nvSpPr>
        <p:spPr bwMode="auto">
          <a:xfrm>
            <a:off x="381000" y="37293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12</a:t>
            </a:r>
            <a:endParaRPr lang="en-US" dirty="0">
              <a:latin typeface="+mj-lt"/>
            </a:endParaRPr>
          </a:p>
        </p:txBody>
      </p:sp>
      <p:sp>
        <p:nvSpPr>
          <p:cNvPr id="148" name="Text Box 24"/>
          <p:cNvSpPr txBox="1">
            <a:spLocks noChangeArrowheads="1"/>
          </p:cNvSpPr>
          <p:nvPr/>
        </p:nvSpPr>
        <p:spPr bwMode="auto">
          <a:xfrm>
            <a:off x="9906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:</a:t>
            </a:r>
            <a:endParaRPr lang="en-US" dirty="0">
              <a:latin typeface="+mj-lt"/>
            </a:endParaRPr>
          </a:p>
        </p:txBody>
      </p:sp>
      <p:sp>
        <p:nvSpPr>
          <p:cNvPr id="149" name="Text Box 24"/>
          <p:cNvSpPr txBox="1">
            <a:spLocks noChangeArrowheads="1"/>
          </p:cNvSpPr>
          <p:nvPr/>
        </p:nvSpPr>
        <p:spPr bwMode="auto">
          <a:xfrm>
            <a:off x="14478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4</a:t>
            </a:r>
            <a:endParaRPr lang="en-US" dirty="0">
              <a:latin typeface="+mj-lt"/>
            </a:endParaRPr>
          </a:p>
        </p:txBody>
      </p:sp>
      <p:sp>
        <p:nvSpPr>
          <p:cNvPr id="150" name="Text Box 24"/>
          <p:cNvSpPr txBox="1">
            <a:spLocks noChangeArrowheads="1"/>
          </p:cNvSpPr>
          <p:nvPr/>
        </p:nvSpPr>
        <p:spPr bwMode="auto">
          <a:xfrm>
            <a:off x="19050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51" name="Text Box 24"/>
          <p:cNvSpPr txBox="1">
            <a:spLocks noChangeArrowheads="1"/>
          </p:cNvSpPr>
          <p:nvPr/>
        </p:nvSpPr>
        <p:spPr bwMode="auto">
          <a:xfrm>
            <a:off x="2362200" y="372933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3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2" name="Text Box 24"/>
          <p:cNvSpPr txBox="1">
            <a:spLocks noChangeArrowheads="1"/>
          </p:cNvSpPr>
          <p:nvPr/>
        </p:nvSpPr>
        <p:spPr bwMode="auto">
          <a:xfrm>
            <a:off x="32004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4</a:t>
            </a:r>
            <a:endParaRPr lang="en-US" dirty="0">
              <a:latin typeface="+mj-lt"/>
            </a:endParaRPr>
          </a:p>
        </p:txBody>
      </p:sp>
      <p:sp>
        <p:nvSpPr>
          <p:cNvPr id="153" name="Text Box 24"/>
          <p:cNvSpPr txBox="1">
            <a:spLocks noChangeArrowheads="1"/>
          </p:cNvSpPr>
          <p:nvPr/>
        </p:nvSpPr>
        <p:spPr bwMode="auto">
          <a:xfrm>
            <a:off x="3733800" y="3200399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x</a:t>
            </a:r>
            <a:endParaRPr lang="en-US" dirty="0">
              <a:latin typeface="+mj-lt"/>
            </a:endParaRPr>
          </a:p>
        </p:txBody>
      </p:sp>
      <p:sp>
        <p:nvSpPr>
          <p:cNvPr id="154" name="Text Box 24"/>
          <p:cNvSpPr txBox="1">
            <a:spLocks noChangeArrowheads="1"/>
          </p:cNvSpPr>
          <p:nvPr/>
        </p:nvSpPr>
        <p:spPr bwMode="auto">
          <a:xfrm>
            <a:off x="41910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2</a:t>
            </a:r>
            <a:endParaRPr lang="en-US" dirty="0">
              <a:latin typeface="+mj-lt"/>
            </a:endParaRPr>
          </a:p>
        </p:txBody>
      </p:sp>
      <p:sp>
        <p:nvSpPr>
          <p:cNvPr id="155" name="Text Box 24"/>
          <p:cNvSpPr txBox="1">
            <a:spLocks noChangeArrowheads="1"/>
          </p:cNvSpPr>
          <p:nvPr/>
        </p:nvSpPr>
        <p:spPr bwMode="auto">
          <a:xfrm>
            <a:off x="46482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56" name="Text Box 24"/>
          <p:cNvSpPr txBox="1">
            <a:spLocks noChangeArrowheads="1"/>
          </p:cNvSpPr>
          <p:nvPr/>
        </p:nvSpPr>
        <p:spPr bwMode="auto">
          <a:xfrm>
            <a:off x="5105400" y="320039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8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57" name="Text Box 24"/>
          <p:cNvSpPr txBox="1">
            <a:spLocks noChangeArrowheads="1"/>
          </p:cNvSpPr>
          <p:nvPr/>
        </p:nvSpPr>
        <p:spPr bwMode="auto">
          <a:xfrm>
            <a:off x="3200400" y="3729335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8</a:t>
            </a:r>
            <a:endParaRPr lang="en-US" dirty="0">
              <a:latin typeface="+mj-lt"/>
            </a:endParaRPr>
          </a:p>
        </p:txBody>
      </p:sp>
      <p:sp>
        <p:nvSpPr>
          <p:cNvPr id="158" name="Text Box 24"/>
          <p:cNvSpPr txBox="1">
            <a:spLocks noChangeArrowheads="1"/>
          </p:cNvSpPr>
          <p:nvPr/>
        </p:nvSpPr>
        <p:spPr bwMode="auto">
          <a:xfrm>
            <a:off x="37338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:</a:t>
            </a:r>
            <a:endParaRPr lang="en-US" dirty="0">
              <a:latin typeface="+mj-lt"/>
            </a:endParaRPr>
          </a:p>
        </p:txBody>
      </p:sp>
      <p:sp>
        <p:nvSpPr>
          <p:cNvPr id="159" name="Text Box 24"/>
          <p:cNvSpPr txBox="1">
            <a:spLocks noChangeArrowheads="1"/>
          </p:cNvSpPr>
          <p:nvPr/>
        </p:nvSpPr>
        <p:spPr bwMode="auto">
          <a:xfrm>
            <a:off x="41910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4</a:t>
            </a:r>
            <a:endParaRPr lang="en-US" dirty="0">
              <a:latin typeface="+mj-lt"/>
            </a:endParaRPr>
          </a:p>
        </p:txBody>
      </p:sp>
      <p:sp>
        <p:nvSpPr>
          <p:cNvPr id="160" name="Text Box 24"/>
          <p:cNvSpPr txBox="1">
            <a:spLocks noChangeArrowheads="1"/>
          </p:cNvSpPr>
          <p:nvPr/>
        </p:nvSpPr>
        <p:spPr bwMode="auto">
          <a:xfrm>
            <a:off x="46482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61" name="Text Box 24"/>
          <p:cNvSpPr txBox="1">
            <a:spLocks noChangeArrowheads="1"/>
          </p:cNvSpPr>
          <p:nvPr/>
        </p:nvSpPr>
        <p:spPr bwMode="auto">
          <a:xfrm>
            <a:off x="5105400" y="3729334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2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2" name="Text Box 24"/>
          <p:cNvSpPr txBox="1">
            <a:spLocks noChangeArrowheads="1"/>
          </p:cNvSpPr>
          <p:nvPr/>
        </p:nvSpPr>
        <p:spPr bwMode="auto">
          <a:xfrm>
            <a:off x="60960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4</a:t>
            </a:r>
            <a:endParaRPr lang="en-US" dirty="0">
              <a:latin typeface="+mj-lt"/>
            </a:endParaRPr>
          </a:p>
        </p:txBody>
      </p:sp>
      <p:sp>
        <p:nvSpPr>
          <p:cNvPr id="163" name="Text Box 24"/>
          <p:cNvSpPr txBox="1">
            <a:spLocks noChangeArrowheads="1"/>
          </p:cNvSpPr>
          <p:nvPr/>
        </p:nvSpPr>
        <p:spPr bwMode="auto">
          <a:xfrm>
            <a:off x="6629400" y="3200399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x</a:t>
            </a:r>
            <a:endParaRPr lang="en-US" dirty="0">
              <a:latin typeface="+mj-lt"/>
            </a:endParaRPr>
          </a:p>
        </p:txBody>
      </p:sp>
      <p:sp>
        <p:nvSpPr>
          <p:cNvPr id="164" name="Text Box 24"/>
          <p:cNvSpPr txBox="1">
            <a:spLocks noChangeArrowheads="1"/>
          </p:cNvSpPr>
          <p:nvPr/>
        </p:nvSpPr>
        <p:spPr bwMode="auto">
          <a:xfrm>
            <a:off x="70866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5</a:t>
            </a:r>
            <a:endParaRPr lang="en-US" dirty="0">
              <a:latin typeface="+mj-lt"/>
            </a:endParaRPr>
          </a:p>
        </p:txBody>
      </p:sp>
      <p:sp>
        <p:nvSpPr>
          <p:cNvPr id="165" name="Text Box 24"/>
          <p:cNvSpPr txBox="1">
            <a:spLocks noChangeArrowheads="1"/>
          </p:cNvSpPr>
          <p:nvPr/>
        </p:nvSpPr>
        <p:spPr bwMode="auto">
          <a:xfrm>
            <a:off x="7543800" y="3200399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66" name="Text Box 24"/>
          <p:cNvSpPr txBox="1">
            <a:spLocks noChangeArrowheads="1"/>
          </p:cNvSpPr>
          <p:nvPr/>
        </p:nvSpPr>
        <p:spPr bwMode="auto">
          <a:xfrm>
            <a:off x="8001000" y="3200399"/>
            <a:ext cx="60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20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67" name="Text Box 24"/>
          <p:cNvSpPr txBox="1">
            <a:spLocks noChangeArrowheads="1"/>
          </p:cNvSpPr>
          <p:nvPr/>
        </p:nvSpPr>
        <p:spPr bwMode="auto">
          <a:xfrm>
            <a:off x="6096000" y="372933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20</a:t>
            </a:r>
            <a:endParaRPr lang="en-US" dirty="0">
              <a:latin typeface="+mj-lt"/>
            </a:endParaRPr>
          </a:p>
        </p:txBody>
      </p:sp>
      <p:sp>
        <p:nvSpPr>
          <p:cNvPr id="168" name="Text Box 24"/>
          <p:cNvSpPr txBox="1">
            <a:spLocks noChangeArrowheads="1"/>
          </p:cNvSpPr>
          <p:nvPr/>
        </p:nvSpPr>
        <p:spPr bwMode="auto">
          <a:xfrm>
            <a:off x="66294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:</a:t>
            </a:r>
            <a:endParaRPr lang="en-US" dirty="0">
              <a:latin typeface="+mj-lt"/>
            </a:endParaRPr>
          </a:p>
        </p:txBody>
      </p:sp>
      <p:sp>
        <p:nvSpPr>
          <p:cNvPr id="169" name="Text Box 24"/>
          <p:cNvSpPr txBox="1">
            <a:spLocks noChangeArrowheads="1"/>
          </p:cNvSpPr>
          <p:nvPr/>
        </p:nvSpPr>
        <p:spPr bwMode="auto">
          <a:xfrm>
            <a:off x="70866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4</a:t>
            </a:r>
            <a:endParaRPr lang="en-US" dirty="0">
              <a:latin typeface="+mj-lt"/>
            </a:endParaRPr>
          </a:p>
        </p:txBody>
      </p:sp>
      <p:sp>
        <p:nvSpPr>
          <p:cNvPr id="170" name="Text Box 24"/>
          <p:cNvSpPr txBox="1">
            <a:spLocks noChangeArrowheads="1"/>
          </p:cNvSpPr>
          <p:nvPr/>
        </p:nvSpPr>
        <p:spPr bwMode="auto">
          <a:xfrm>
            <a:off x="7543800" y="372933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latin typeface="+mj-lt"/>
              </a:rPr>
              <a:t> =</a:t>
            </a:r>
            <a:endParaRPr lang="en-US" dirty="0">
              <a:latin typeface="+mj-lt"/>
            </a:endParaRPr>
          </a:p>
        </p:txBody>
      </p:sp>
      <p:sp>
        <p:nvSpPr>
          <p:cNvPr id="171" name="Text Box 24"/>
          <p:cNvSpPr txBox="1">
            <a:spLocks noChangeArrowheads="1"/>
          </p:cNvSpPr>
          <p:nvPr/>
        </p:nvSpPr>
        <p:spPr bwMode="auto">
          <a:xfrm>
            <a:off x="8077200" y="3729334"/>
            <a:ext cx="45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+mj-lt"/>
              </a:rPr>
              <a:t> 5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73" name="Straight Connector 172"/>
          <p:cNvCxnSpPr/>
          <p:nvPr/>
        </p:nvCxnSpPr>
        <p:spPr>
          <a:xfrm flipV="1">
            <a:off x="990600" y="5105400"/>
            <a:ext cx="1066800" cy="412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861524" y="2662535"/>
            <a:ext cx="510076" cy="461665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Số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0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9" grpId="0"/>
      <p:bldP spid="80" grpId="0"/>
      <p:bldP spid="82" grpId="0"/>
      <p:bldP spid="85" grpId="0"/>
      <p:bldP spid="86" grpId="0"/>
      <p:bldP spid="87" grpId="0"/>
      <p:bldP spid="89" grpId="0"/>
      <p:bldP spid="90" grpId="0"/>
      <p:bldP spid="96" grpId="0"/>
      <p:bldP spid="97" grpId="0"/>
      <p:bldP spid="98" grpId="0"/>
      <p:bldP spid="100" grpId="0"/>
      <p:bldP spid="47" grpId="0"/>
      <p:bldP spid="48" grpId="0"/>
      <p:bldP spid="49" grpId="0"/>
      <p:bldP spid="50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2" grpId="0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/>
      <p:bldP spid="171" grpId="0"/>
      <p:bldP spid="17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3434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2587165" y="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7 </a:t>
            </a:r>
            <a:r>
              <a:rPr lang="en-US" dirty="0" err="1" smtClean="0"/>
              <a:t>ngày</a:t>
            </a:r>
            <a:r>
              <a:rPr lang="en-US" dirty="0" smtClean="0"/>
              <a:t> 17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3886200" y="762000"/>
            <a:ext cx="1879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phần</a:t>
            </a:r>
            <a:r>
              <a:rPr lang="en-US" b="1" dirty="0" smtClean="0"/>
              <a:t> </a:t>
            </a:r>
            <a:r>
              <a:rPr lang="en-US" b="1" dirty="0" err="1" smtClean="0"/>
              <a:t>ba</a:t>
            </a:r>
            <a:endParaRPr lang="en-US" b="1" dirty="0"/>
          </a:p>
        </p:txBody>
      </p:sp>
      <p:sp>
        <p:nvSpPr>
          <p:cNvPr id="59" name="Rectangle 58"/>
          <p:cNvSpPr/>
          <p:nvPr/>
        </p:nvSpPr>
        <p:spPr>
          <a:xfrm>
            <a:off x="228600" y="1524000"/>
            <a:ext cx="2057400" cy="17526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 Box 2"/>
          <p:cNvSpPr txBox="1">
            <a:spLocks noChangeArrowheads="1"/>
          </p:cNvSpPr>
          <p:nvPr/>
        </p:nvSpPr>
        <p:spPr bwMode="auto">
          <a:xfrm>
            <a:off x="2667000" y="1371600"/>
            <a:ext cx="6095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Chia hình vuông thành </a:t>
            </a:r>
            <a:r>
              <a:rPr lang="en-US" sz="2400" b="1" u="none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 phần bằng nhau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2667000" y="1965851"/>
            <a:ext cx="6553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Lấy một phần, được </a:t>
            </a:r>
            <a:r>
              <a:rPr lang="vi-VN" sz="24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phần </a:t>
            </a:r>
            <a:r>
              <a:rPr lang="en-US" sz="2400" b="1" u="none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vi-VN" sz="24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hình vuông</a:t>
            </a:r>
            <a:r>
              <a:rPr lang="en-US" sz="2400" b="1" u="none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667000" y="2438400"/>
            <a:ext cx="54102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r>
              <a:rPr lang="vi-VN" sz="2400" b="1" u="none" dirty="0"/>
              <a:t>Một phần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vi-VN" sz="2400" b="1" u="none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b="1" u="none" dirty="0"/>
              <a:t>viết là :</a:t>
            </a:r>
            <a:endParaRPr lang="en-US" sz="2400" b="1" u="none" dirty="0"/>
          </a:p>
        </p:txBody>
      </p: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5562600" y="2372380"/>
            <a:ext cx="4762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5562600" y="2819400"/>
            <a:ext cx="3794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none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8" name="Line 8"/>
          <p:cNvSpPr>
            <a:spLocks noChangeShapeType="1"/>
          </p:cNvSpPr>
          <p:nvPr/>
        </p:nvSpPr>
        <p:spPr bwMode="auto">
          <a:xfrm>
            <a:off x="5562600" y="2819400"/>
            <a:ext cx="38893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914400" y="1524000"/>
            <a:ext cx="685800" cy="17526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228600" y="1524000"/>
            <a:ext cx="685800" cy="175260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228600" y="1524000"/>
            <a:ext cx="685800" cy="1752600"/>
          </a:xfrm>
          <a:prstGeom prst="rect">
            <a:avLst/>
          </a:prstGeom>
          <a:solidFill>
            <a:srgbClr val="0070C0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400050" y="1905000"/>
            <a:ext cx="514350" cy="924719"/>
            <a:chOff x="816" y="1495"/>
            <a:chExt cx="324" cy="699"/>
          </a:xfrm>
        </p:grpSpPr>
        <p:sp>
          <p:nvSpPr>
            <p:cNvPr id="73" name="Line 13"/>
            <p:cNvSpPr>
              <a:spLocks noChangeShapeType="1"/>
            </p:cNvSpPr>
            <p:nvPr/>
          </p:nvSpPr>
          <p:spPr bwMode="auto">
            <a:xfrm>
              <a:off x="861" y="1846"/>
              <a:ext cx="17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4" name="Text Box 14"/>
            <p:cNvSpPr txBox="1">
              <a:spLocks noChangeArrowheads="1"/>
            </p:cNvSpPr>
            <p:nvPr/>
          </p:nvSpPr>
          <p:spPr bwMode="auto">
            <a:xfrm>
              <a:off x="816" y="1495"/>
              <a:ext cx="31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75" name="Text Box 15"/>
            <p:cNvSpPr txBox="1">
              <a:spLocks noChangeArrowheads="1"/>
            </p:cNvSpPr>
            <p:nvPr/>
          </p:nvSpPr>
          <p:spPr bwMode="auto">
            <a:xfrm>
              <a:off x="826" y="1798"/>
              <a:ext cx="31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1066800" y="1894681"/>
            <a:ext cx="514350" cy="924719"/>
            <a:chOff x="816" y="1495"/>
            <a:chExt cx="324" cy="699"/>
          </a:xfrm>
        </p:grpSpPr>
        <p:sp>
          <p:nvSpPr>
            <p:cNvPr id="77" name="Line 13"/>
            <p:cNvSpPr>
              <a:spLocks noChangeShapeType="1"/>
            </p:cNvSpPr>
            <p:nvPr/>
          </p:nvSpPr>
          <p:spPr bwMode="auto">
            <a:xfrm>
              <a:off x="861" y="1846"/>
              <a:ext cx="17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Text Box 14"/>
            <p:cNvSpPr txBox="1">
              <a:spLocks noChangeArrowheads="1"/>
            </p:cNvSpPr>
            <p:nvPr/>
          </p:nvSpPr>
          <p:spPr bwMode="auto">
            <a:xfrm>
              <a:off x="816" y="1495"/>
              <a:ext cx="31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79" name="Text Box 15"/>
            <p:cNvSpPr txBox="1">
              <a:spLocks noChangeArrowheads="1"/>
            </p:cNvSpPr>
            <p:nvPr/>
          </p:nvSpPr>
          <p:spPr bwMode="auto">
            <a:xfrm>
              <a:off x="826" y="1798"/>
              <a:ext cx="31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1771650" y="1894681"/>
            <a:ext cx="514350" cy="924719"/>
            <a:chOff x="816" y="1495"/>
            <a:chExt cx="324" cy="699"/>
          </a:xfrm>
        </p:grpSpPr>
        <p:sp>
          <p:nvSpPr>
            <p:cNvPr id="81" name="Line 13"/>
            <p:cNvSpPr>
              <a:spLocks noChangeShapeType="1"/>
            </p:cNvSpPr>
            <p:nvPr/>
          </p:nvSpPr>
          <p:spPr bwMode="auto">
            <a:xfrm>
              <a:off x="861" y="1846"/>
              <a:ext cx="17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2" name="Text Box 14"/>
            <p:cNvSpPr txBox="1">
              <a:spLocks noChangeArrowheads="1"/>
            </p:cNvSpPr>
            <p:nvPr/>
          </p:nvSpPr>
          <p:spPr bwMode="auto">
            <a:xfrm>
              <a:off x="816" y="1495"/>
              <a:ext cx="31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83" name="Text Box 15"/>
            <p:cNvSpPr txBox="1">
              <a:spLocks noChangeArrowheads="1"/>
            </p:cNvSpPr>
            <p:nvPr/>
          </p:nvSpPr>
          <p:spPr bwMode="auto">
            <a:xfrm>
              <a:off x="826" y="1798"/>
              <a:ext cx="314" cy="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u="sng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u="sng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2800" b="1" u="none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84" name="TextBox 83"/>
          <p:cNvSpPr txBox="1"/>
          <p:nvPr/>
        </p:nvSpPr>
        <p:spPr>
          <a:xfrm>
            <a:off x="0" y="35814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2: </a:t>
            </a:r>
            <a:r>
              <a:rPr lang="en-US" b="1" dirty="0" err="1" smtClean="0"/>
              <a:t>Khoanh</a:t>
            </a:r>
            <a:r>
              <a:rPr lang="en-US" b="1" dirty="0" smtClean="0"/>
              <a:t> </a:t>
            </a:r>
            <a:r>
              <a:rPr lang="en-US" b="1" dirty="0" err="1" smtClean="0"/>
              <a:t>vào</a:t>
            </a:r>
            <a:r>
              <a:rPr lang="en-US" b="1" dirty="0" smtClean="0"/>
              <a:t> </a:t>
            </a:r>
            <a:r>
              <a:rPr lang="en-US" b="1" dirty="0" err="1" smtClean="0"/>
              <a:t>chữ</a:t>
            </a:r>
            <a:r>
              <a:rPr lang="en-US" b="1" dirty="0" smtClean="0"/>
              <a:t> </a:t>
            </a:r>
            <a:r>
              <a:rPr lang="en-US" b="1" dirty="0" err="1" smtClean="0"/>
              <a:t>đặt</a:t>
            </a:r>
            <a:r>
              <a:rPr lang="en-US" b="1" dirty="0" smtClean="0"/>
              <a:t> </a:t>
            </a:r>
            <a:r>
              <a:rPr lang="en-US" b="1" dirty="0" err="1" smtClean="0"/>
              <a:t>dưới</a:t>
            </a:r>
            <a:r>
              <a:rPr lang="en-US" b="1" dirty="0" smtClean="0"/>
              <a:t> </a:t>
            </a:r>
            <a:r>
              <a:rPr lang="en-US" b="1" dirty="0" err="1" smtClean="0"/>
              <a:t>các</a:t>
            </a:r>
            <a:r>
              <a:rPr lang="en-US" b="1" dirty="0" smtClean="0"/>
              <a:t>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đã</a:t>
            </a:r>
            <a:r>
              <a:rPr lang="en-US" b="1" dirty="0" smtClean="0"/>
              <a:t> </a:t>
            </a:r>
            <a:r>
              <a:rPr lang="en-US" b="1" dirty="0" err="1" smtClean="0"/>
              <a:t>tô</a:t>
            </a:r>
            <a:r>
              <a:rPr lang="en-US" b="1" dirty="0" smtClean="0"/>
              <a:t> </a:t>
            </a:r>
            <a:r>
              <a:rPr lang="en-US" b="1" dirty="0" err="1" smtClean="0"/>
              <a:t>đậm</a:t>
            </a:r>
            <a:r>
              <a:rPr lang="en-US" b="1" dirty="0" smtClean="0"/>
              <a:t>      </a:t>
            </a:r>
            <a:r>
              <a:rPr lang="en-US" b="1" dirty="0" err="1" smtClean="0"/>
              <a:t>hình</a:t>
            </a:r>
            <a:r>
              <a:rPr lang="en-US" b="1" dirty="0" smtClean="0"/>
              <a:t> </a:t>
            </a:r>
            <a:r>
              <a:rPr lang="en-US" b="1" dirty="0" err="1" smtClean="0"/>
              <a:t>đó</a:t>
            </a:r>
            <a:r>
              <a:rPr lang="en-US" b="1" dirty="0" smtClean="0"/>
              <a:t>:      </a:t>
            </a:r>
            <a:endParaRPr lang="en-US" b="1" dirty="0"/>
          </a:p>
        </p:txBody>
      </p:sp>
      <p:grpSp>
        <p:nvGrpSpPr>
          <p:cNvPr id="5" name="Group 68"/>
          <p:cNvGrpSpPr/>
          <p:nvPr/>
        </p:nvGrpSpPr>
        <p:grpSpPr>
          <a:xfrm>
            <a:off x="6926094" y="3483114"/>
            <a:ext cx="312906" cy="707886"/>
            <a:chOff x="7154694" y="685800"/>
            <a:chExt cx="312906" cy="707886"/>
          </a:xfrm>
        </p:grpSpPr>
        <p:sp>
          <p:nvSpPr>
            <p:cNvPr id="86" name="TextBox 85"/>
            <p:cNvSpPr txBox="1"/>
            <p:nvPr/>
          </p:nvSpPr>
          <p:spPr>
            <a:xfrm>
              <a:off x="7154694" y="685800"/>
              <a:ext cx="31290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</a:t>
              </a:r>
            </a:p>
            <a:p>
              <a:r>
                <a:rPr lang="en-US" sz="2000" b="1" dirty="0" smtClean="0"/>
                <a:t>3</a:t>
              </a:r>
              <a:endParaRPr lang="en-US" sz="2000" b="1" dirty="0"/>
            </a:p>
          </p:txBody>
        </p:sp>
        <p:cxnSp>
          <p:nvCxnSpPr>
            <p:cNvPr id="87" name="Straight Connector 86"/>
            <p:cNvCxnSpPr>
              <a:stCxn id="86" idx="1"/>
              <a:endCxn id="86" idx="3"/>
            </p:cNvCxnSpPr>
            <p:nvPr/>
          </p:nvCxnSpPr>
          <p:spPr>
            <a:xfrm rot="10800000" flipH="1">
              <a:off x="7154694" y="1039743"/>
              <a:ext cx="312906" cy="1588"/>
            </a:xfrm>
            <a:prstGeom prst="line">
              <a:avLst/>
            </a:prstGeom>
            <a:ln w="1905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90"/>
          <p:cNvGrpSpPr/>
          <p:nvPr/>
        </p:nvGrpSpPr>
        <p:grpSpPr>
          <a:xfrm>
            <a:off x="762000" y="4419600"/>
            <a:ext cx="1905000" cy="1447800"/>
            <a:chOff x="381000" y="4267200"/>
            <a:chExt cx="1447800" cy="914400"/>
          </a:xfrm>
        </p:grpSpPr>
        <p:sp>
          <p:nvSpPr>
            <p:cNvPr id="88" name="Rectangle 87"/>
            <p:cNvSpPr/>
            <p:nvPr/>
          </p:nvSpPr>
          <p:spPr>
            <a:xfrm>
              <a:off x="381000" y="4572000"/>
              <a:ext cx="14478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81000" y="4876800"/>
              <a:ext cx="14478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381000" y="4267200"/>
              <a:ext cx="1447800" cy="3048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129"/>
          <p:cNvGrpSpPr/>
          <p:nvPr/>
        </p:nvGrpSpPr>
        <p:grpSpPr>
          <a:xfrm>
            <a:off x="3733800" y="4495800"/>
            <a:ext cx="1447800" cy="1447800"/>
            <a:chOff x="3352800" y="4419600"/>
            <a:chExt cx="914400" cy="914400"/>
          </a:xfrm>
        </p:grpSpPr>
        <p:sp>
          <p:nvSpPr>
            <p:cNvPr id="92" name="Rectangle 91"/>
            <p:cNvSpPr/>
            <p:nvPr/>
          </p:nvSpPr>
          <p:spPr>
            <a:xfrm>
              <a:off x="3581400" y="4419600"/>
              <a:ext cx="4572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3810000" y="4876800"/>
              <a:ext cx="457200" cy="4572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3352800" y="4876800"/>
              <a:ext cx="4572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154"/>
          <p:cNvGrpSpPr/>
          <p:nvPr/>
        </p:nvGrpSpPr>
        <p:grpSpPr>
          <a:xfrm>
            <a:off x="6248400" y="4343400"/>
            <a:ext cx="1607245" cy="1602483"/>
            <a:chOff x="4107754" y="4112517"/>
            <a:chExt cx="2750245" cy="2682262"/>
          </a:xfrm>
        </p:grpSpPr>
        <p:sp>
          <p:nvSpPr>
            <p:cNvPr id="135" name="Flowchart: Connector 134"/>
            <p:cNvSpPr/>
            <p:nvPr/>
          </p:nvSpPr>
          <p:spPr>
            <a:xfrm flipV="1">
              <a:off x="4107754" y="4146004"/>
              <a:ext cx="2750245" cy="2590800"/>
            </a:xfrm>
            <a:prstGeom prst="flowChartConnector">
              <a:avLst/>
            </a:prstGeom>
            <a:solidFill>
              <a:schemeClr val="lt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vi-VN"/>
            </a:p>
          </p:txBody>
        </p:sp>
        <p:cxnSp>
          <p:nvCxnSpPr>
            <p:cNvPr id="137" name="Straight Connector 136"/>
            <p:cNvCxnSpPr/>
            <p:nvPr/>
          </p:nvCxnSpPr>
          <p:spPr>
            <a:xfrm>
              <a:off x="5496817" y="5471566"/>
              <a:ext cx="1132583" cy="700634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flipH="1">
              <a:off x="4298254" y="5441404"/>
              <a:ext cx="1255713" cy="654050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9" name="Pie 138"/>
            <p:cNvSpPr/>
            <p:nvPr/>
          </p:nvSpPr>
          <p:spPr>
            <a:xfrm rot="6617421">
              <a:off x="4183369" y="4121563"/>
              <a:ext cx="2682262" cy="2664170"/>
            </a:xfrm>
            <a:prstGeom prst="pie">
              <a:avLst>
                <a:gd name="adj1" fmla="val 9531756"/>
                <a:gd name="adj2" fmla="val 16921337"/>
              </a:avLst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vi-VN">
                <a:solidFill>
                  <a:schemeClr val="tx1"/>
                </a:solidFill>
              </a:endParaRPr>
            </a:p>
          </p:txBody>
        </p:sp>
        <p:cxnSp>
          <p:nvCxnSpPr>
            <p:cNvPr id="140" name="Straight Connector 139"/>
            <p:cNvCxnSpPr/>
            <p:nvPr/>
          </p:nvCxnSpPr>
          <p:spPr>
            <a:xfrm flipH="1">
              <a:off x="4355404" y="5481091"/>
              <a:ext cx="1141413" cy="603250"/>
            </a:xfrm>
            <a:prstGeom prst="line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6" name="TextBox 155"/>
          <p:cNvSpPr txBox="1"/>
          <p:nvPr/>
        </p:nvSpPr>
        <p:spPr>
          <a:xfrm>
            <a:off x="1504950" y="601533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</a:t>
            </a:r>
            <a:endParaRPr lang="en-US" dirty="0">
              <a:latin typeface="+mj-lt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4343400" y="601533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B</a:t>
            </a:r>
            <a:endParaRPr lang="en-US" dirty="0">
              <a:latin typeface="+mj-lt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6858000" y="6015335"/>
            <a:ext cx="400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C</a:t>
            </a:r>
            <a:endParaRPr lang="en-US" dirty="0">
              <a:latin typeface="+mj-lt"/>
            </a:endParaRPr>
          </a:p>
        </p:txBody>
      </p:sp>
      <p:sp>
        <p:nvSpPr>
          <p:cNvPr id="159" name="Oval 158"/>
          <p:cNvSpPr/>
          <p:nvPr/>
        </p:nvSpPr>
        <p:spPr>
          <a:xfrm>
            <a:off x="1447800" y="60198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val 159"/>
          <p:cNvSpPr/>
          <p:nvPr/>
        </p:nvSpPr>
        <p:spPr>
          <a:xfrm>
            <a:off x="6781800" y="6019800"/>
            <a:ext cx="533400" cy="45720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8955  0.125 0.19989  C 0.125 0.31023  0.069 0.39978  0 0.39978  C -0.069 0.39978  -0.125 0.31023  -0.125 0.19989  C -0.125 0.08955  -0.069 0  0 0  Z" pathEditMode="relative" ptsTypes="">
                                      <p:cBhvr>
                                        <p:cTn id="41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59" grpId="0" animBg="1"/>
      <p:bldP spid="60" grpId="0"/>
      <p:bldP spid="62" grpId="0"/>
      <p:bldP spid="66" grpId="0"/>
      <p:bldP spid="67" grpId="0"/>
      <p:bldP spid="68" grpId="0" animBg="1"/>
      <p:bldP spid="69" grpId="0" animBg="1"/>
      <p:bldP spid="70" grpId="0" animBg="1"/>
      <p:bldP spid="71" grpId="0" animBg="1"/>
      <p:bldP spid="71" grpId="1" animBg="1"/>
      <p:bldP spid="84" grpId="0"/>
      <p:bldP spid="156" grpId="0"/>
      <p:bldP spid="157" grpId="0"/>
      <p:bldP spid="158" grpId="0"/>
      <p:bldP spid="159" grpId="0" animBg="1"/>
      <p:bldP spid="16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336</Words>
  <Application>Microsoft Office PowerPoint</Application>
  <PresentationFormat>On-screen Show (4:3)</PresentationFormat>
  <Paragraphs>100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Slide 1</vt:lpstr>
      <vt:lpstr>Slide 2</vt:lpstr>
      <vt:lpstr>Slide 3</vt:lpstr>
      <vt:lpstr>Slide 4</vt:lpstr>
      <vt:lpstr>Slide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Administrator</cp:lastModifiedBy>
  <cp:revision>183</cp:revision>
  <dcterms:created xsi:type="dcterms:W3CDTF">2006-09-07T17:35:34Z</dcterms:created>
  <dcterms:modified xsi:type="dcterms:W3CDTF">2020-04-22T01:34:08Z</dcterms:modified>
</cp:coreProperties>
</file>