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98" r:id="rId4"/>
    <p:sldId id="301" r:id="rId5"/>
    <p:sldId id="302" r:id="rId6"/>
    <p:sldId id="303" r:id="rId7"/>
    <p:sldId id="304" r:id="rId8"/>
    <p:sldId id="305" r:id="rId9"/>
    <p:sldId id="29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112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2438400" y="3124200"/>
            <a:ext cx="3962400" cy="8382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Bảng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nhân</a:t>
            </a:r>
            <a:r>
              <a:rPr lang="en-US" sz="2800" kern="10" dirty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5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Ngày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9/4/2020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 builtIn="1"/>
            </a:hlinkClick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5800" y="16002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685800" y="2204104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+mj-lt"/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3</a:t>
            </a:r>
            <a:endParaRPr lang="en-US" sz="2800" dirty="0">
              <a:latin typeface="+mj-lt"/>
              <a:cs typeface="Times New Roman" pitchFamily="1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685800" y="2829579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2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685800" y="3515380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4</a:t>
            </a: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AutoShape 7"/>
          <p:cNvSpPr>
            <a:spLocks/>
          </p:cNvSpPr>
          <p:nvPr/>
        </p:nvSpPr>
        <p:spPr bwMode="auto">
          <a:xfrm>
            <a:off x="1676400" y="990600"/>
            <a:ext cx="76200" cy="838200"/>
          </a:xfrm>
          <a:prstGeom prst="rightBrace">
            <a:avLst>
              <a:gd name="adj1" fmla="val 91667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/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2209800" y="9906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5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1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>
                <a:solidFill>
                  <a:srgbClr val="0000FF"/>
                </a:solidFill>
              </a:rPr>
              <a:t>, 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2362200" y="221998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5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2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 smtClean="0">
                <a:solidFill>
                  <a:srgbClr val="0000FF"/>
                </a:solidFill>
              </a:rPr>
              <a:t>,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3498" name="AutoShape 10"/>
          <p:cNvSpPr>
            <a:spLocks/>
          </p:cNvSpPr>
          <p:nvPr/>
        </p:nvSpPr>
        <p:spPr bwMode="auto">
          <a:xfrm>
            <a:off x="1676400" y="2057400"/>
            <a:ext cx="76200" cy="1752600"/>
          </a:xfrm>
          <a:prstGeom prst="rightBrace">
            <a:avLst>
              <a:gd name="adj1" fmla="val 150000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>
              <a:solidFill>
                <a:srgbClr val="FF3300"/>
              </a:solidFill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2133600" y="4429780"/>
            <a:ext cx="289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5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3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>
                <a:solidFill>
                  <a:srgbClr val="0000FF"/>
                </a:solidFill>
              </a:rPr>
              <a:t>, </a:t>
            </a:r>
          </a:p>
        </p:txBody>
      </p:sp>
      <p:sp>
        <p:nvSpPr>
          <p:cNvPr id="63500" name="AutoShape 12"/>
          <p:cNvSpPr>
            <a:spLocks/>
          </p:cNvSpPr>
          <p:nvPr/>
        </p:nvSpPr>
        <p:spPr bwMode="auto">
          <a:xfrm>
            <a:off x="1676400" y="4114800"/>
            <a:ext cx="152400" cy="2590800"/>
          </a:xfrm>
          <a:prstGeom prst="rightBrace">
            <a:avLst>
              <a:gd name="adj1" fmla="val 112500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/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6781800" y="1607583"/>
            <a:ext cx="1457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1 =  </a:t>
            </a:r>
            <a:r>
              <a:rPr lang="en-US" b="1" dirty="0" smtClean="0">
                <a:solidFill>
                  <a:srgbClr val="FF3300"/>
                </a:solidFill>
              </a:rPr>
              <a:t>5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6781800" y="29091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4 = </a:t>
            </a: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6781800" y="2481457"/>
            <a:ext cx="1457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3 = </a:t>
            </a:r>
            <a:r>
              <a:rPr lang="en-US" b="1" dirty="0" smtClean="0">
                <a:solidFill>
                  <a:srgbClr val="FF3300"/>
                </a:solidFill>
              </a:rPr>
              <a:t>15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6781800" y="33663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5 = </a:t>
            </a:r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6781800" y="38235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6 = </a:t>
            </a:r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6781800" y="42807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7 = </a:t>
            </a:r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6781800" y="473797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8 = </a:t>
            </a:r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6781800" y="5176126"/>
            <a:ext cx="11496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9 = </a:t>
            </a:r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6781800" y="5652376"/>
            <a:ext cx="1303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</a:rPr>
              <a:t>× </a:t>
            </a:r>
            <a:r>
              <a:rPr lang="en-US" b="1" dirty="0" smtClean="0">
                <a:solidFill>
                  <a:srgbClr val="FF3300"/>
                </a:solidFill>
              </a:rPr>
              <a:t>10 =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 flipH="1">
            <a:off x="6309362" y="1600200"/>
            <a:ext cx="45719" cy="510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41" name="Text Box 53"/>
          <p:cNvSpPr txBox="1">
            <a:spLocks noChangeArrowheads="1"/>
          </p:cNvSpPr>
          <p:nvPr/>
        </p:nvSpPr>
        <p:spPr bwMode="auto">
          <a:xfrm>
            <a:off x="2819400" y="31242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FF3300"/>
                </a:solidFill>
              </a:rPr>
              <a:t>Vậy</a:t>
            </a:r>
            <a:r>
              <a:rPr lang="en-US" sz="2800" b="1" dirty="0">
                <a:solidFill>
                  <a:srgbClr val="FF3300"/>
                </a:solidFill>
              </a:rPr>
              <a:t>: </a:t>
            </a:r>
            <a:r>
              <a:rPr lang="en-US" sz="2800" b="1" dirty="0" smtClean="0">
                <a:solidFill>
                  <a:srgbClr val="FF3300"/>
                </a:solidFill>
              </a:rPr>
              <a:t>5 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× 2  =  </a:t>
            </a:r>
            <a:r>
              <a:rPr lang="en-US" sz="2800" b="1" dirty="0" smtClean="0">
                <a:solidFill>
                  <a:srgbClr val="FF3300"/>
                </a:solidFill>
                <a:cs typeface="Times New Roman" pitchFamily="18" charset="0"/>
              </a:rPr>
              <a:t>10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2" name="Text Box 54"/>
          <p:cNvSpPr txBox="1">
            <a:spLocks noChangeArrowheads="1"/>
          </p:cNvSpPr>
          <p:nvPr/>
        </p:nvSpPr>
        <p:spPr bwMode="auto">
          <a:xfrm>
            <a:off x="3810000" y="2700337"/>
            <a:ext cx="95794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+ 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5</a:t>
            </a:r>
            <a:endParaRPr lang="en-US" sz="2800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63543" name="Text Box 55"/>
          <p:cNvSpPr txBox="1">
            <a:spLocks noChangeArrowheads="1"/>
          </p:cNvSpPr>
          <p:nvPr/>
        </p:nvSpPr>
        <p:spPr bwMode="auto">
          <a:xfrm>
            <a:off x="3352800" y="49530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+ 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5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+ </a:t>
            </a:r>
            <a:r>
              <a:rPr lang="en-US" sz="2800" dirty="0" smtClean="0">
                <a:solidFill>
                  <a:srgbClr val="0000FF"/>
                </a:solidFill>
                <a:cs typeface="Times New Roman" pitchFamily="18" charset="0"/>
              </a:rPr>
              <a:t>5 </a:t>
            </a: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= 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4" name="Text Box 56"/>
          <p:cNvSpPr txBox="1">
            <a:spLocks noChangeArrowheads="1"/>
          </p:cNvSpPr>
          <p:nvPr/>
        </p:nvSpPr>
        <p:spPr bwMode="auto">
          <a:xfrm>
            <a:off x="2514600" y="54102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3300"/>
                </a:solidFill>
                <a:cs typeface="Times New Roman" pitchFamily="18" charset="0"/>
              </a:rPr>
              <a:t>Vậy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3300"/>
                </a:solidFill>
                <a:cs typeface="Times New Roman" pitchFamily="18" charset="0"/>
              </a:rPr>
              <a:t>5 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× 3  = </a:t>
            </a:r>
            <a:r>
              <a:rPr lang="en-US" sz="2800" b="1" dirty="0" smtClean="0">
                <a:solidFill>
                  <a:srgbClr val="FF3300"/>
                </a:solidFill>
                <a:cs typeface="Times New Roman" pitchFamily="18" charset="0"/>
              </a:rPr>
              <a:t>15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5" name="Rectangle 57"/>
          <p:cNvSpPr>
            <a:spLocks noChangeArrowheads="1"/>
          </p:cNvSpPr>
          <p:nvPr/>
        </p:nvSpPr>
        <p:spPr bwMode="auto">
          <a:xfrm>
            <a:off x="7772400" y="2909176"/>
            <a:ext cx="5693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20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6" name="Rectangle 58"/>
          <p:cNvSpPr>
            <a:spLocks noChangeArrowheads="1"/>
          </p:cNvSpPr>
          <p:nvPr/>
        </p:nvSpPr>
        <p:spPr bwMode="auto">
          <a:xfrm>
            <a:off x="7791450" y="3366376"/>
            <a:ext cx="514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25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7" name="Rectangle 59"/>
          <p:cNvSpPr>
            <a:spLocks noChangeArrowheads="1"/>
          </p:cNvSpPr>
          <p:nvPr/>
        </p:nvSpPr>
        <p:spPr bwMode="auto">
          <a:xfrm>
            <a:off x="7772400" y="382357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8" name="Rectangle 60"/>
          <p:cNvSpPr>
            <a:spLocks noChangeArrowheads="1"/>
          </p:cNvSpPr>
          <p:nvPr/>
        </p:nvSpPr>
        <p:spPr bwMode="auto">
          <a:xfrm>
            <a:off x="7810500" y="426172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35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49" name="Rectangle 61"/>
          <p:cNvSpPr>
            <a:spLocks noChangeArrowheads="1"/>
          </p:cNvSpPr>
          <p:nvPr/>
        </p:nvSpPr>
        <p:spPr bwMode="auto">
          <a:xfrm>
            <a:off x="7791450" y="473797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40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0" name="Rectangle 62"/>
          <p:cNvSpPr>
            <a:spLocks noChangeArrowheads="1"/>
          </p:cNvSpPr>
          <p:nvPr/>
        </p:nvSpPr>
        <p:spPr bwMode="auto">
          <a:xfrm>
            <a:off x="7791450" y="5181600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45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1" name="Rectangle 63"/>
          <p:cNvSpPr>
            <a:spLocks noChangeArrowheads="1"/>
          </p:cNvSpPr>
          <p:nvPr/>
        </p:nvSpPr>
        <p:spPr bwMode="auto">
          <a:xfrm>
            <a:off x="7889557" y="563332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FF3300"/>
                </a:solidFill>
              </a:rPr>
              <a:t>50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52" name="Rectangle 64"/>
          <p:cNvSpPr>
            <a:spLocks noChangeArrowheads="1"/>
          </p:cNvSpPr>
          <p:nvPr/>
        </p:nvSpPr>
        <p:spPr bwMode="auto">
          <a:xfrm>
            <a:off x="2895600" y="14478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</a:rPr>
              <a:t>5</a:t>
            </a:r>
            <a:r>
              <a:rPr lang="en-US" sz="2800" b="1" dirty="0" smtClean="0">
                <a:solidFill>
                  <a:srgbClr val="FF3300"/>
                </a:solidFill>
              </a:rPr>
              <a:t> </a:t>
            </a:r>
            <a:r>
              <a:rPr lang="en-US" sz="2800" b="1" dirty="0">
                <a:solidFill>
                  <a:srgbClr val="FF3300"/>
                </a:solidFill>
              </a:rPr>
              <a:t>× </a:t>
            </a:r>
            <a:r>
              <a:rPr lang="en-US" sz="2800" b="1" dirty="0" smtClean="0">
                <a:solidFill>
                  <a:srgbClr val="FF3300"/>
                </a:solidFill>
              </a:rPr>
              <a:t>1 </a:t>
            </a:r>
            <a:r>
              <a:rPr lang="en-US" sz="2800" b="1" dirty="0">
                <a:solidFill>
                  <a:srgbClr val="FF3300"/>
                </a:solidFill>
              </a:rPr>
              <a:t>=   </a:t>
            </a: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6705600" y="2057400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5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dirty="0">
                <a:solidFill>
                  <a:srgbClr val="FF3300"/>
                </a:solidFill>
                <a:cs typeface="Times New Roman" pitchFamily="18" charset="0"/>
              </a:rPr>
              <a:t>× 2 =  </a:t>
            </a:r>
            <a:r>
              <a:rPr lang="en-US" b="1" dirty="0" smtClean="0">
                <a:solidFill>
                  <a:srgbClr val="FF3300"/>
                </a:solidFill>
                <a:cs typeface="Times New Roman" pitchFamily="18" charset="0"/>
              </a:rPr>
              <a:t>10</a:t>
            </a:r>
            <a:endParaRPr lang="en-US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54" name="Text Box 66"/>
          <p:cNvSpPr txBox="1">
            <a:spLocks noChangeArrowheads="1"/>
          </p:cNvSpPr>
          <p:nvPr/>
        </p:nvSpPr>
        <p:spPr bwMode="auto">
          <a:xfrm>
            <a:off x="4876800" y="990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viết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55" name="Text Box 67"/>
          <p:cNvSpPr txBox="1">
            <a:spLocks noChangeArrowheads="1"/>
          </p:cNvSpPr>
          <p:nvPr/>
        </p:nvSpPr>
        <p:spPr bwMode="auto">
          <a:xfrm>
            <a:off x="4114800" y="1462087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63556" name="Text Box 68"/>
          <p:cNvSpPr txBox="1">
            <a:spLocks noChangeArrowheads="1"/>
          </p:cNvSpPr>
          <p:nvPr/>
        </p:nvSpPr>
        <p:spPr bwMode="auto">
          <a:xfrm>
            <a:off x="4876800" y="221998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57" name="Text Box 69"/>
          <p:cNvSpPr txBox="1">
            <a:spLocks noChangeArrowheads="1"/>
          </p:cNvSpPr>
          <p:nvPr/>
        </p:nvSpPr>
        <p:spPr bwMode="auto">
          <a:xfrm>
            <a:off x="2743200" y="2677180"/>
            <a:ext cx="1219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5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x 2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3300"/>
                </a:solidFill>
              </a:rPr>
              <a:t>=</a:t>
            </a:r>
          </a:p>
        </p:txBody>
      </p:sp>
      <p:sp>
        <p:nvSpPr>
          <p:cNvPr id="63558" name="Text Box 70"/>
          <p:cNvSpPr txBox="1">
            <a:spLocks noChangeArrowheads="1"/>
          </p:cNvSpPr>
          <p:nvPr/>
        </p:nvSpPr>
        <p:spPr bwMode="auto">
          <a:xfrm>
            <a:off x="4724400" y="2677180"/>
            <a:ext cx="91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FF3300"/>
                </a:solidFill>
              </a:rPr>
              <a:t>= </a:t>
            </a:r>
            <a:r>
              <a:rPr lang="en-US" sz="2800" dirty="0" smtClean="0">
                <a:solidFill>
                  <a:srgbClr val="0000FF"/>
                </a:solidFill>
              </a:rPr>
              <a:t>10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3559" name="Text Box 71"/>
          <p:cNvSpPr txBox="1">
            <a:spLocks noChangeArrowheads="1"/>
          </p:cNvSpPr>
          <p:nvPr/>
        </p:nvSpPr>
        <p:spPr bwMode="auto">
          <a:xfrm>
            <a:off x="4724400" y="442978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60" name="Text Box 72"/>
          <p:cNvSpPr txBox="1">
            <a:spLocks noChangeArrowheads="1"/>
          </p:cNvSpPr>
          <p:nvPr/>
        </p:nvSpPr>
        <p:spPr bwMode="auto">
          <a:xfrm>
            <a:off x="2286000" y="49530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5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>
                <a:solidFill>
                  <a:srgbClr val="0000FF"/>
                </a:solidFill>
              </a:rPr>
              <a:t>x 3 =</a:t>
            </a:r>
          </a:p>
        </p:txBody>
      </p:sp>
      <p:sp>
        <p:nvSpPr>
          <p:cNvPr id="63561" name="Text Box 73"/>
          <p:cNvSpPr txBox="1">
            <a:spLocks noChangeArrowheads="1"/>
          </p:cNvSpPr>
          <p:nvPr/>
        </p:nvSpPr>
        <p:spPr bwMode="auto">
          <a:xfrm>
            <a:off x="5105400" y="4953000"/>
            <a:ext cx="68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00FF"/>
                </a:solidFill>
              </a:rPr>
              <a:t>15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3434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87165" y="-7620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886200" y="533400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nhân</a:t>
            </a:r>
            <a:r>
              <a:rPr lang="en-US" b="1" dirty="0" smtClean="0"/>
              <a:t> 5</a:t>
            </a:r>
            <a:endParaRPr lang="en-US" b="1" dirty="0"/>
          </a:p>
        </p:txBody>
      </p:sp>
      <p:grpSp>
        <p:nvGrpSpPr>
          <p:cNvPr id="78" name="Group 18"/>
          <p:cNvGrpSpPr>
            <a:grpSpLocks/>
          </p:cNvGrpSpPr>
          <p:nvPr/>
        </p:nvGrpSpPr>
        <p:grpSpPr bwMode="auto">
          <a:xfrm>
            <a:off x="7772400" y="2978681"/>
            <a:ext cx="450765" cy="401272"/>
            <a:chOff x="672" y="624"/>
            <a:chExt cx="540" cy="528"/>
          </a:xfrm>
        </p:grpSpPr>
        <p:grpSp>
          <p:nvGrpSpPr>
            <p:cNvPr id="79" name="Group 1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81" name="Oval 1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82" name="Group 1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83" name="Oval 1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4" name="Oval 1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5" name="Oval 1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6" name="Oval 1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0" name="Oval 1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87" name="Group 19"/>
          <p:cNvGrpSpPr>
            <a:grpSpLocks/>
          </p:cNvGrpSpPr>
          <p:nvPr/>
        </p:nvGrpSpPr>
        <p:grpSpPr bwMode="auto">
          <a:xfrm rot="21274189">
            <a:off x="7730756" y="2077829"/>
            <a:ext cx="450765" cy="401272"/>
            <a:chOff x="672" y="624"/>
            <a:chExt cx="540" cy="528"/>
          </a:xfrm>
        </p:grpSpPr>
        <p:grpSp>
          <p:nvGrpSpPr>
            <p:cNvPr id="88" name="Group 20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0" name="Oval 2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91" name="Group 2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92" name="Oval 2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3" name="Oval 2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4" name="Oval 2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5" name="Oval 2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9" name="Oval 27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96" name="Group 37"/>
          <p:cNvGrpSpPr>
            <a:grpSpLocks/>
          </p:cNvGrpSpPr>
          <p:nvPr/>
        </p:nvGrpSpPr>
        <p:grpSpPr bwMode="auto">
          <a:xfrm rot="573605">
            <a:off x="7802592" y="3871799"/>
            <a:ext cx="450765" cy="401272"/>
            <a:chOff x="672" y="624"/>
            <a:chExt cx="540" cy="528"/>
          </a:xfrm>
        </p:grpSpPr>
        <p:grpSp>
          <p:nvGrpSpPr>
            <p:cNvPr id="97" name="Group 38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9" name="Oval 39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0" name="Group 40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01" name="Oval 41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2" name="Oval 42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3" name="Oval 43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4" name="Oval 44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98" name="Oval 45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05" name="Group 46"/>
          <p:cNvGrpSpPr>
            <a:grpSpLocks/>
          </p:cNvGrpSpPr>
          <p:nvPr/>
        </p:nvGrpSpPr>
        <p:grpSpPr bwMode="auto">
          <a:xfrm rot="20532420">
            <a:off x="7880705" y="5698076"/>
            <a:ext cx="450765" cy="401272"/>
            <a:chOff x="672" y="624"/>
            <a:chExt cx="540" cy="528"/>
          </a:xfrm>
        </p:grpSpPr>
        <p:grpSp>
          <p:nvGrpSpPr>
            <p:cNvPr id="106" name="Group 4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08" name="Oval 48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9" name="Group 49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0" name="Oval 50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1" name="Oval 51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2" name="Oval 52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3" name="Oval 53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07" name="Oval 54"/>
            <p:cNvSpPr>
              <a:spLocks noChangeArrowheads="1"/>
            </p:cNvSpPr>
            <p:nvPr/>
          </p:nvSpPr>
          <p:spPr bwMode="auto">
            <a:xfrm>
              <a:off x="831" y="773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14" name="Group 55"/>
          <p:cNvGrpSpPr>
            <a:grpSpLocks/>
          </p:cNvGrpSpPr>
          <p:nvPr/>
        </p:nvGrpSpPr>
        <p:grpSpPr bwMode="auto">
          <a:xfrm rot="21343385">
            <a:off x="7802724" y="4739368"/>
            <a:ext cx="414428" cy="349295"/>
            <a:chOff x="672" y="624"/>
            <a:chExt cx="540" cy="528"/>
          </a:xfrm>
        </p:grpSpPr>
        <p:grpSp>
          <p:nvGrpSpPr>
            <p:cNvPr id="115" name="Group 56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17" name="Oval 57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18" name="Group 58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9" name="Oval 59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0" name="Oval 60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1" name="Oval 61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2" name="Oval 62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16" name="Oval 63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23" name="Group 64"/>
          <p:cNvGrpSpPr>
            <a:grpSpLocks/>
          </p:cNvGrpSpPr>
          <p:nvPr/>
        </p:nvGrpSpPr>
        <p:grpSpPr bwMode="auto">
          <a:xfrm rot="1036873">
            <a:off x="7753935" y="2457966"/>
            <a:ext cx="450765" cy="457200"/>
            <a:chOff x="672" y="624"/>
            <a:chExt cx="540" cy="528"/>
          </a:xfrm>
        </p:grpSpPr>
        <p:grpSp>
          <p:nvGrpSpPr>
            <p:cNvPr id="124" name="Group 65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26" name="Oval 66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27" name="Group 67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28" name="Oval 68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9" name="Oval 69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0" name="Oval 70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1" name="Oval 71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25" name="Oval 72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32" name="Group 73"/>
          <p:cNvGrpSpPr>
            <a:grpSpLocks/>
          </p:cNvGrpSpPr>
          <p:nvPr/>
        </p:nvGrpSpPr>
        <p:grpSpPr bwMode="auto">
          <a:xfrm rot="174203">
            <a:off x="7724087" y="1589953"/>
            <a:ext cx="434603" cy="456733"/>
            <a:chOff x="672" y="624"/>
            <a:chExt cx="540" cy="528"/>
          </a:xfrm>
        </p:grpSpPr>
        <p:grpSp>
          <p:nvGrpSpPr>
            <p:cNvPr id="133" name="Group 74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35" name="Oval 75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36" name="Group 76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37" name="Oval 77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8" name="Oval 78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9" name="Oval 79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0" name="Oval 80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34" name="Oval 81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41" name="Group 82"/>
          <p:cNvGrpSpPr>
            <a:grpSpLocks/>
          </p:cNvGrpSpPr>
          <p:nvPr/>
        </p:nvGrpSpPr>
        <p:grpSpPr bwMode="auto">
          <a:xfrm>
            <a:off x="7778835" y="4267200"/>
            <a:ext cx="450765" cy="401272"/>
            <a:chOff x="672" y="624"/>
            <a:chExt cx="540" cy="528"/>
          </a:xfrm>
        </p:grpSpPr>
        <p:grpSp>
          <p:nvGrpSpPr>
            <p:cNvPr id="142" name="Group 83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44" name="Oval 84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45" name="Group 85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46" name="Oval 86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7" name="Oval 87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8" name="Oval 88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9" name="Oval 89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43" name="Oval 9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0" name="Group 91"/>
          <p:cNvGrpSpPr>
            <a:grpSpLocks/>
          </p:cNvGrpSpPr>
          <p:nvPr/>
        </p:nvGrpSpPr>
        <p:grpSpPr bwMode="auto">
          <a:xfrm rot="881706">
            <a:off x="7811511" y="3430565"/>
            <a:ext cx="450765" cy="401272"/>
            <a:chOff x="672" y="624"/>
            <a:chExt cx="540" cy="528"/>
          </a:xfrm>
        </p:grpSpPr>
        <p:grpSp>
          <p:nvGrpSpPr>
            <p:cNvPr id="151" name="Group 92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53" name="Oval 93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54" name="Group 94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55" name="Oval 95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6" name="Oval 96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7" name="Oval 97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8" name="Oval 98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52" name="Oval 99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9" name="Group 100"/>
          <p:cNvGrpSpPr>
            <a:grpSpLocks/>
          </p:cNvGrpSpPr>
          <p:nvPr/>
        </p:nvGrpSpPr>
        <p:grpSpPr bwMode="auto">
          <a:xfrm rot="1321175">
            <a:off x="7754983" y="5188842"/>
            <a:ext cx="450764" cy="401272"/>
            <a:chOff x="672" y="624"/>
            <a:chExt cx="540" cy="528"/>
          </a:xfrm>
        </p:grpSpPr>
        <p:grpSp>
          <p:nvGrpSpPr>
            <p:cNvPr id="160" name="Group 101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62" name="Oval 102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63" name="Group 103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64" name="Oval 104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5" name="Oval 105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6" name="Oval 106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7" name="Oval 107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61" name="Oval 108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85800" y="990600"/>
            <a:ext cx="838200" cy="838200"/>
            <a:chOff x="685800" y="990600"/>
            <a:chExt cx="838200" cy="838200"/>
          </a:xfrm>
        </p:grpSpPr>
        <p:sp>
          <p:nvSpPr>
            <p:cNvPr id="173" name="Rectangle 20"/>
            <p:cNvSpPr>
              <a:spLocks noChangeArrowheads="1"/>
            </p:cNvSpPr>
            <p:nvPr/>
          </p:nvSpPr>
          <p:spPr bwMode="auto">
            <a:xfrm>
              <a:off x="685800" y="990600"/>
              <a:ext cx="838200" cy="8382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4" name="AutoShape 22"/>
            <p:cNvSpPr>
              <a:spLocks noChangeArrowheads="1"/>
            </p:cNvSpPr>
            <p:nvPr/>
          </p:nvSpPr>
          <p:spPr bwMode="auto">
            <a:xfrm>
              <a:off x="762000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0" name="AutoShape 23"/>
            <p:cNvSpPr>
              <a:spLocks noChangeArrowheads="1"/>
            </p:cNvSpPr>
            <p:nvPr/>
          </p:nvSpPr>
          <p:spPr bwMode="auto">
            <a:xfrm>
              <a:off x="1213338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1" name="AutoShape 23"/>
            <p:cNvSpPr>
              <a:spLocks noChangeArrowheads="1"/>
            </p:cNvSpPr>
            <p:nvPr/>
          </p:nvSpPr>
          <p:spPr bwMode="auto">
            <a:xfrm>
              <a:off x="1213338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2" name="AutoShape 23"/>
            <p:cNvSpPr>
              <a:spLocks noChangeArrowheads="1"/>
            </p:cNvSpPr>
            <p:nvPr/>
          </p:nvSpPr>
          <p:spPr bwMode="auto">
            <a:xfrm>
              <a:off x="750277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0" name="AutoShape 23"/>
            <p:cNvSpPr>
              <a:spLocks noChangeArrowheads="1"/>
            </p:cNvSpPr>
            <p:nvPr/>
          </p:nvSpPr>
          <p:spPr bwMode="auto">
            <a:xfrm>
              <a:off x="990600" y="13086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685800" y="2057400"/>
            <a:ext cx="838200" cy="838200"/>
            <a:chOff x="685800" y="990600"/>
            <a:chExt cx="838200" cy="838200"/>
          </a:xfrm>
        </p:grpSpPr>
        <p:sp>
          <p:nvSpPr>
            <p:cNvPr id="213" name="Rectangle 20"/>
            <p:cNvSpPr>
              <a:spLocks noChangeArrowheads="1"/>
            </p:cNvSpPr>
            <p:nvPr/>
          </p:nvSpPr>
          <p:spPr bwMode="auto">
            <a:xfrm>
              <a:off x="685800" y="990600"/>
              <a:ext cx="838200" cy="8382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4" name="AutoShape 22"/>
            <p:cNvSpPr>
              <a:spLocks noChangeArrowheads="1"/>
            </p:cNvSpPr>
            <p:nvPr/>
          </p:nvSpPr>
          <p:spPr bwMode="auto">
            <a:xfrm>
              <a:off x="762000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5" name="AutoShape 23"/>
            <p:cNvSpPr>
              <a:spLocks noChangeArrowheads="1"/>
            </p:cNvSpPr>
            <p:nvPr/>
          </p:nvSpPr>
          <p:spPr bwMode="auto">
            <a:xfrm>
              <a:off x="1213338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6" name="AutoShape 23"/>
            <p:cNvSpPr>
              <a:spLocks noChangeArrowheads="1"/>
            </p:cNvSpPr>
            <p:nvPr/>
          </p:nvSpPr>
          <p:spPr bwMode="auto">
            <a:xfrm>
              <a:off x="1213338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7" name="AutoShape 23"/>
            <p:cNvSpPr>
              <a:spLocks noChangeArrowheads="1"/>
            </p:cNvSpPr>
            <p:nvPr/>
          </p:nvSpPr>
          <p:spPr bwMode="auto">
            <a:xfrm>
              <a:off x="750277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18" name="AutoShape 23"/>
            <p:cNvSpPr>
              <a:spLocks noChangeArrowheads="1"/>
            </p:cNvSpPr>
            <p:nvPr/>
          </p:nvSpPr>
          <p:spPr bwMode="auto">
            <a:xfrm>
              <a:off x="990600" y="13086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19" name="Group 218"/>
          <p:cNvGrpSpPr/>
          <p:nvPr/>
        </p:nvGrpSpPr>
        <p:grpSpPr>
          <a:xfrm>
            <a:off x="685800" y="2971800"/>
            <a:ext cx="838200" cy="838200"/>
            <a:chOff x="685800" y="990600"/>
            <a:chExt cx="838200" cy="838200"/>
          </a:xfrm>
        </p:grpSpPr>
        <p:sp>
          <p:nvSpPr>
            <p:cNvPr id="220" name="Rectangle 20"/>
            <p:cNvSpPr>
              <a:spLocks noChangeArrowheads="1"/>
            </p:cNvSpPr>
            <p:nvPr/>
          </p:nvSpPr>
          <p:spPr bwMode="auto">
            <a:xfrm>
              <a:off x="685800" y="990600"/>
              <a:ext cx="838200" cy="8382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1" name="AutoShape 22"/>
            <p:cNvSpPr>
              <a:spLocks noChangeArrowheads="1"/>
            </p:cNvSpPr>
            <p:nvPr/>
          </p:nvSpPr>
          <p:spPr bwMode="auto">
            <a:xfrm>
              <a:off x="762000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2" name="AutoShape 23"/>
            <p:cNvSpPr>
              <a:spLocks noChangeArrowheads="1"/>
            </p:cNvSpPr>
            <p:nvPr/>
          </p:nvSpPr>
          <p:spPr bwMode="auto">
            <a:xfrm>
              <a:off x="1213338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3" name="AutoShape 23"/>
            <p:cNvSpPr>
              <a:spLocks noChangeArrowheads="1"/>
            </p:cNvSpPr>
            <p:nvPr/>
          </p:nvSpPr>
          <p:spPr bwMode="auto">
            <a:xfrm>
              <a:off x="1213338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4" name="AutoShape 23"/>
            <p:cNvSpPr>
              <a:spLocks noChangeArrowheads="1"/>
            </p:cNvSpPr>
            <p:nvPr/>
          </p:nvSpPr>
          <p:spPr bwMode="auto">
            <a:xfrm>
              <a:off x="750277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" name="AutoShape 23"/>
            <p:cNvSpPr>
              <a:spLocks noChangeArrowheads="1"/>
            </p:cNvSpPr>
            <p:nvPr/>
          </p:nvSpPr>
          <p:spPr bwMode="auto">
            <a:xfrm>
              <a:off x="990600" y="13086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26" name="Group 225"/>
          <p:cNvGrpSpPr/>
          <p:nvPr/>
        </p:nvGrpSpPr>
        <p:grpSpPr>
          <a:xfrm>
            <a:off x="685800" y="4038600"/>
            <a:ext cx="838200" cy="838200"/>
            <a:chOff x="685800" y="990600"/>
            <a:chExt cx="838200" cy="838200"/>
          </a:xfrm>
        </p:grpSpPr>
        <p:sp>
          <p:nvSpPr>
            <p:cNvPr id="227" name="Rectangle 20"/>
            <p:cNvSpPr>
              <a:spLocks noChangeArrowheads="1"/>
            </p:cNvSpPr>
            <p:nvPr/>
          </p:nvSpPr>
          <p:spPr bwMode="auto">
            <a:xfrm>
              <a:off x="685800" y="990600"/>
              <a:ext cx="838200" cy="8382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8" name="AutoShape 22"/>
            <p:cNvSpPr>
              <a:spLocks noChangeArrowheads="1"/>
            </p:cNvSpPr>
            <p:nvPr/>
          </p:nvSpPr>
          <p:spPr bwMode="auto">
            <a:xfrm>
              <a:off x="762000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9" name="AutoShape 23"/>
            <p:cNvSpPr>
              <a:spLocks noChangeArrowheads="1"/>
            </p:cNvSpPr>
            <p:nvPr/>
          </p:nvSpPr>
          <p:spPr bwMode="auto">
            <a:xfrm>
              <a:off x="1213338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0" name="AutoShape 23"/>
            <p:cNvSpPr>
              <a:spLocks noChangeArrowheads="1"/>
            </p:cNvSpPr>
            <p:nvPr/>
          </p:nvSpPr>
          <p:spPr bwMode="auto">
            <a:xfrm>
              <a:off x="1213338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1" name="AutoShape 23"/>
            <p:cNvSpPr>
              <a:spLocks noChangeArrowheads="1"/>
            </p:cNvSpPr>
            <p:nvPr/>
          </p:nvSpPr>
          <p:spPr bwMode="auto">
            <a:xfrm>
              <a:off x="750277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2" name="AutoShape 23"/>
            <p:cNvSpPr>
              <a:spLocks noChangeArrowheads="1"/>
            </p:cNvSpPr>
            <p:nvPr/>
          </p:nvSpPr>
          <p:spPr bwMode="auto">
            <a:xfrm>
              <a:off x="990600" y="13086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685800" y="4953000"/>
            <a:ext cx="838200" cy="838200"/>
            <a:chOff x="685800" y="990600"/>
            <a:chExt cx="838200" cy="838200"/>
          </a:xfrm>
        </p:grpSpPr>
        <p:sp>
          <p:nvSpPr>
            <p:cNvPr id="234" name="Rectangle 20"/>
            <p:cNvSpPr>
              <a:spLocks noChangeArrowheads="1"/>
            </p:cNvSpPr>
            <p:nvPr/>
          </p:nvSpPr>
          <p:spPr bwMode="auto">
            <a:xfrm>
              <a:off x="685800" y="990600"/>
              <a:ext cx="838200" cy="8382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5" name="AutoShape 22"/>
            <p:cNvSpPr>
              <a:spLocks noChangeArrowheads="1"/>
            </p:cNvSpPr>
            <p:nvPr/>
          </p:nvSpPr>
          <p:spPr bwMode="auto">
            <a:xfrm>
              <a:off x="762000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6" name="AutoShape 23"/>
            <p:cNvSpPr>
              <a:spLocks noChangeArrowheads="1"/>
            </p:cNvSpPr>
            <p:nvPr/>
          </p:nvSpPr>
          <p:spPr bwMode="auto">
            <a:xfrm>
              <a:off x="1213338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7" name="AutoShape 23"/>
            <p:cNvSpPr>
              <a:spLocks noChangeArrowheads="1"/>
            </p:cNvSpPr>
            <p:nvPr/>
          </p:nvSpPr>
          <p:spPr bwMode="auto">
            <a:xfrm>
              <a:off x="1213338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8" name="AutoShape 23"/>
            <p:cNvSpPr>
              <a:spLocks noChangeArrowheads="1"/>
            </p:cNvSpPr>
            <p:nvPr/>
          </p:nvSpPr>
          <p:spPr bwMode="auto">
            <a:xfrm>
              <a:off x="750277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39" name="AutoShape 23"/>
            <p:cNvSpPr>
              <a:spLocks noChangeArrowheads="1"/>
            </p:cNvSpPr>
            <p:nvPr/>
          </p:nvSpPr>
          <p:spPr bwMode="auto">
            <a:xfrm>
              <a:off x="990600" y="13086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685800" y="5867400"/>
            <a:ext cx="838200" cy="838200"/>
            <a:chOff x="685800" y="990600"/>
            <a:chExt cx="838200" cy="838200"/>
          </a:xfrm>
        </p:grpSpPr>
        <p:sp>
          <p:nvSpPr>
            <p:cNvPr id="241" name="Rectangle 20"/>
            <p:cNvSpPr>
              <a:spLocks noChangeArrowheads="1"/>
            </p:cNvSpPr>
            <p:nvPr/>
          </p:nvSpPr>
          <p:spPr bwMode="auto">
            <a:xfrm>
              <a:off x="685800" y="990600"/>
              <a:ext cx="838200" cy="83820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42" name="AutoShape 22"/>
            <p:cNvSpPr>
              <a:spLocks noChangeArrowheads="1"/>
            </p:cNvSpPr>
            <p:nvPr/>
          </p:nvSpPr>
          <p:spPr bwMode="auto">
            <a:xfrm>
              <a:off x="762000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43" name="AutoShape 23"/>
            <p:cNvSpPr>
              <a:spLocks noChangeArrowheads="1"/>
            </p:cNvSpPr>
            <p:nvPr/>
          </p:nvSpPr>
          <p:spPr bwMode="auto">
            <a:xfrm>
              <a:off x="1213338" y="1524000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44" name="AutoShape 23"/>
            <p:cNvSpPr>
              <a:spLocks noChangeArrowheads="1"/>
            </p:cNvSpPr>
            <p:nvPr/>
          </p:nvSpPr>
          <p:spPr bwMode="auto">
            <a:xfrm>
              <a:off x="1213338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45" name="AutoShape 23"/>
            <p:cNvSpPr>
              <a:spLocks noChangeArrowheads="1"/>
            </p:cNvSpPr>
            <p:nvPr/>
          </p:nvSpPr>
          <p:spPr bwMode="auto">
            <a:xfrm>
              <a:off x="750277" y="10800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46" name="AutoShape 23"/>
            <p:cNvSpPr>
              <a:spLocks noChangeArrowheads="1"/>
            </p:cNvSpPr>
            <p:nvPr/>
          </p:nvSpPr>
          <p:spPr bwMode="auto">
            <a:xfrm>
              <a:off x="990600" y="1308686"/>
              <a:ext cx="234462" cy="21531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6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6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6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6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6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7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63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6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6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63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6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7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2" dur="500"/>
                                        <p:tgtEl>
                                          <p:spTgt spid="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63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7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2" dur="500"/>
                                        <p:tgtEl>
                                          <p:spTgt spid="6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7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2" dur="500"/>
                                        <p:tgtEl>
                                          <p:spTgt spid="63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7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2" dur="500"/>
                                        <p:tgtEl>
                                          <p:spTgt spid="6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5" grpId="0" animBg="1"/>
      <p:bldP spid="63496" grpId="0"/>
      <p:bldP spid="63497" grpId="0"/>
      <p:bldP spid="63498" grpId="0" animBg="1"/>
      <p:bldP spid="63499" grpId="0"/>
      <p:bldP spid="63500" grpId="0" animBg="1"/>
      <p:bldP spid="63501" grpId="0"/>
      <p:bldP spid="63502" grpId="0"/>
      <p:bldP spid="63503" grpId="0"/>
      <p:bldP spid="63504" grpId="0"/>
      <p:bldP spid="63505" grpId="0"/>
      <p:bldP spid="63506" grpId="0"/>
      <p:bldP spid="63507" grpId="0"/>
      <p:bldP spid="63508" grpId="0"/>
      <p:bldP spid="63509" grpId="0"/>
      <p:bldP spid="63510" grpId="0" animBg="1"/>
      <p:bldP spid="63541" grpId="0"/>
      <p:bldP spid="63542" grpId="0"/>
      <p:bldP spid="63543" grpId="0"/>
      <p:bldP spid="63544" grpId="0"/>
      <p:bldP spid="63545" grpId="0"/>
      <p:bldP spid="63546" grpId="0"/>
      <p:bldP spid="63547" grpId="0"/>
      <p:bldP spid="63548" grpId="0"/>
      <p:bldP spid="63549" grpId="0"/>
      <p:bldP spid="63550" grpId="0"/>
      <p:bldP spid="63551" grpId="0"/>
      <p:bldP spid="63552" grpId="0"/>
      <p:bldP spid="63553" grpId="0"/>
      <p:bldP spid="63554" grpId="0"/>
      <p:bldP spid="63556" grpId="0"/>
      <p:bldP spid="63557" grpId="0"/>
      <p:bldP spid="63558" grpId="0"/>
      <p:bldP spid="63560" grpId="0"/>
      <p:bldP spid="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733800" y="762000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nhân</a:t>
            </a:r>
            <a:r>
              <a:rPr lang="en-US" b="1" dirty="0" smtClean="0"/>
              <a:t> </a:t>
            </a:r>
            <a:r>
              <a:rPr lang="en-US" b="1" dirty="0" smtClean="0"/>
              <a:t>5</a:t>
            </a:r>
            <a:endParaRPr lang="en-US" b="1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5002649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76200" y="1219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685800" y="1662113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2286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228600" y="2071687"/>
            <a:ext cx="182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5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228600" y="249400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4 =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4572000" y="2494002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x10 =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4572000" y="2071687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x 6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4572000" y="1614487"/>
            <a:ext cx="1371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5 =</a:t>
            </a:r>
            <a:endParaRPr lang="en-US" sz="3000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2438400" y="2508289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7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2438400" y="20716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8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24384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9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5791200" y="2479715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50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5715000" y="2057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5715000" y="1614487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13716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1371600" y="2057400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3581400" y="2508289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3581400" y="2057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1" name="Text Box 28"/>
          <p:cNvSpPr txBox="1">
            <a:spLocks noChangeArrowheads="1"/>
          </p:cNvSpPr>
          <p:nvPr/>
        </p:nvSpPr>
        <p:spPr bwMode="auto">
          <a:xfrm>
            <a:off x="1371600" y="2494002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35814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3331230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tuần</a:t>
            </a:r>
            <a:r>
              <a:rPr lang="en-US" dirty="0" smtClean="0"/>
              <a:t> </a:t>
            </a:r>
            <a:r>
              <a:rPr lang="en-US" dirty="0" err="1" smtClean="0"/>
              <a:t>lễ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đi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8 </a:t>
            </a:r>
            <a:r>
              <a:rPr lang="en-US" dirty="0" err="1" smtClean="0"/>
              <a:t>tuần</a:t>
            </a:r>
            <a:r>
              <a:rPr lang="en-US" dirty="0" smtClean="0"/>
              <a:t> </a:t>
            </a:r>
            <a:r>
              <a:rPr lang="en-US" dirty="0" err="1" smtClean="0"/>
              <a:t>lễ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đi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228600" y="4723884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</a:t>
            </a:r>
            <a:r>
              <a:rPr lang="en-US" sz="2800" dirty="0" err="1" smtClean="0"/>
              <a:t>tuần</a:t>
            </a:r>
            <a:r>
              <a:rPr lang="en-US" sz="2800" dirty="0" smtClean="0"/>
              <a:t> </a:t>
            </a:r>
            <a:r>
              <a:rPr lang="en-US" sz="2800" dirty="0" err="1" smtClean="0"/>
              <a:t>lễ</a:t>
            </a:r>
            <a:r>
              <a:rPr lang="en-US" sz="2800" dirty="0" smtClean="0"/>
              <a:t>:   5 </a:t>
            </a:r>
            <a:r>
              <a:rPr lang="en-US" sz="2800" dirty="0" err="1" smtClean="0"/>
              <a:t>ngày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536752" y="5579546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40 </a:t>
            </a:r>
            <a:r>
              <a:rPr lang="en-US" sz="2800" dirty="0" err="1" smtClean="0"/>
              <a:t>ngày</a:t>
            </a:r>
            <a:endParaRPr lang="en-US" sz="2800" dirty="0"/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536752" y="4270751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335851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</a:t>
            </a:r>
            <a:endParaRPr lang="en-US" b="1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3657600" y="3733800"/>
            <a:ext cx="838200" cy="1176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257800" y="3733800"/>
            <a:ext cx="1447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7696200" y="3733800"/>
            <a:ext cx="1066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914400" y="374398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295400" y="4275216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152400" y="5208726"/>
            <a:ext cx="3581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8 </a:t>
            </a:r>
            <a:r>
              <a:rPr lang="en-US" sz="2800" dirty="0" err="1" smtClean="0"/>
              <a:t>tuần</a:t>
            </a:r>
            <a:r>
              <a:rPr lang="en-US" sz="2800" dirty="0" smtClean="0"/>
              <a:t> </a:t>
            </a:r>
            <a:r>
              <a:rPr lang="en-US" sz="2800" dirty="0" err="1" smtClean="0"/>
              <a:t>lễ</a:t>
            </a:r>
            <a:r>
              <a:rPr lang="en-US" sz="2800" dirty="0" smtClean="0"/>
              <a:t>:  ... </a:t>
            </a:r>
            <a:r>
              <a:rPr lang="en-US" sz="2800" dirty="0" err="1" smtClean="0"/>
              <a:t>ngày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863287" y="5122346"/>
            <a:ext cx="2670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5 x 8 = 40 (</a:t>
            </a:r>
            <a:r>
              <a:rPr lang="en-US" sz="2800" dirty="0" err="1" smtClean="0"/>
              <a:t>ngày</a:t>
            </a:r>
            <a:r>
              <a:rPr lang="en-US" sz="2800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932906" y="4919365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088952" y="4665146"/>
            <a:ext cx="5043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Tám</a:t>
            </a:r>
            <a:r>
              <a:rPr lang="en-US" sz="2800" dirty="0" smtClean="0"/>
              <a:t> </a:t>
            </a:r>
            <a:r>
              <a:rPr lang="en-US" sz="2800" dirty="0" err="1" smtClean="0"/>
              <a:t>tuần</a:t>
            </a:r>
            <a:r>
              <a:rPr lang="en-US" sz="2800" dirty="0" smtClean="0"/>
              <a:t> </a:t>
            </a:r>
            <a:r>
              <a:rPr lang="en-US" sz="2800" dirty="0" err="1" smtClean="0"/>
              <a:t>lễ</a:t>
            </a:r>
            <a:r>
              <a:rPr lang="en-US" sz="2800" dirty="0" smtClean="0"/>
              <a:t> </a:t>
            </a:r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đi</a:t>
            </a:r>
            <a:r>
              <a:rPr lang="en-US" sz="2800" dirty="0" smtClean="0"/>
              <a:t> </a:t>
            </a:r>
            <a:r>
              <a:rPr lang="en-US" sz="2800" dirty="0" err="1" smtClean="0"/>
              <a:t>học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ngày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sp>
        <p:nvSpPr>
          <p:cNvPr id="45" name="Text Box 10"/>
          <p:cNvSpPr txBox="1">
            <a:spLocks noChangeArrowheads="1"/>
          </p:cNvSpPr>
          <p:nvPr/>
        </p:nvSpPr>
        <p:spPr bwMode="auto">
          <a:xfrm>
            <a:off x="6781800" y="2479715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5 =</a:t>
            </a:r>
            <a:endParaRPr lang="en-US" sz="3000" dirty="0">
              <a:latin typeface="+mj-lt"/>
            </a:endParaRPr>
          </a:p>
        </p:txBody>
      </p:sp>
      <p:sp>
        <p:nvSpPr>
          <p:cNvPr id="46" name="Text Box 11"/>
          <p:cNvSpPr txBox="1">
            <a:spLocks noChangeArrowheads="1"/>
          </p:cNvSpPr>
          <p:nvPr/>
        </p:nvSpPr>
        <p:spPr bwMode="auto">
          <a:xfrm>
            <a:off x="6781800" y="2057400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1 x 5 =</a:t>
            </a:r>
            <a:endParaRPr lang="en-US" sz="3000" dirty="0">
              <a:latin typeface="+mj-lt"/>
            </a:endParaRP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6781800" y="1600200"/>
            <a:ext cx="1295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latin typeface="+mj-lt"/>
              </a:rPr>
              <a:t>5 </a:t>
            </a:r>
            <a:r>
              <a:rPr lang="en-US" sz="3000" dirty="0">
                <a:latin typeface="+mj-lt"/>
              </a:rPr>
              <a:t>x </a:t>
            </a:r>
            <a:r>
              <a:rPr lang="en-US" sz="3000" dirty="0" smtClean="0">
                <a:latin typeface="+mj-lt"/>
              </a:rPr>
              <a:t>1 =</a:t>
            </a:r>
            <a:endParaRPr lang="en-US" sz="3000" dirty="0">
              <a:latin typeface="+mj-lt"/>
            </a:endParaRPr>
          </a:p>
        </p:txBody>
      </p:sp>
      <p:sp>
        <p:nvSpPr>
          <p:cNvPr id="48" name="Text Box 21"/>
          <p:cNvSpPr txBox="1">
            <a:spLocks noChangeArrowheads="1"/>
          </p:cNvSpPr>
          <p:nvPr/>
        </p:nvSpPr>
        <p:spPr bwMode="auto">
          <a:xfrm>
            <a:off x="7924800" y="2465428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9" name="Text Box 22"/>
          <p:cNvSpPr txBox="1">
            <a:spLocks noChangeArrowheads="1"/>
          </p:cNvSpPr>
          <p:nvPr/>
        </p:nvSpPr>
        <p:spPr bwMode="auto">
          <a:xfrm>
            <a:off x="7924800" y="2043113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>
            <a:off x="79248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5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>
            <a:off x="914400" y="4103032"/>
            <a:ext cx="685800" cy="1176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4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5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2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3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9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0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196715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-76200" y="136713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        ?</a:t>
            </a:r>
            <a:endParaRPr lang="en-US" b="1" dirty="0"/>
          </a:p>
        </p:txBody>
      </p:sp>
      <p:sp>
        <p:nvSpPr>
          <p:cNvPr id="132" name="Rectangle 131"/>
          <p:cNvSpPr/>
          <p:nvPr/>
        </p:nvSpPr>
        <p:spPr>
          <a:xfrm>
            <a:off x="914400" y="1367135"/>
            <a:ext cx="609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Số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381000" y="19050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4" name="Oval 133"/>
          <p:cNvSpPr/>
          <p:nvPr/>
        </p:nvSpPr>
        <p:spPr>
          <a:xfrm>
            <a:off x="381000" y="26670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5" name="Oval 134"/>
          <p:cNvSpPr/>
          <p:nvPr/>
        </p:nvSpPr>
        <p:spPr>
          <a:xfrm>
            <a:off x="3581400" y="19050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6705600" y="19050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6705600" y="26670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2" name="Oval 141"/>
          <p:cNvSpPr/>
          <p:nvPr/>
        </p:nvSpPr>
        <p:spPr>
          <a:xfrm>
            <a:off x="3581400" y="26670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1905000" y="1981200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1905000" y="2743200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5105400" y="2671465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5105400" y="1909465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8229600" y="1909465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8229600" y="2667000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61" name="Straight Arrow Connector 160"/>
          <p:cNvCxnSpPr/>
          <p:nvPr/>
        </p:nvCxnSpPr>
        <p:spPr>
          <a:xfrm>
            <a:off x="914400" y="2284412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>
            <a:off x="914400" y="29718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>
            <a:off x="4114800" y="29718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>
            <a:off x="7239000" y="29718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>
            <a:off x="4114800" y="22860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/>
          <p:nvPr/>
        </p:nvCxnSpPr>
        <p:spPr>
          <a:xfrm>
            <a:off x="7239000" y="22860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1107013" y="17526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3</a:t>
            </a:r>
            <a:endParaRPr lang="en-US" dirty="0"/>
          </a:p>
        </p:txBody>
      </p:sp>
      <p:sp>
        <p:nvSpPr>
          <p:cNvPr id="168" name="TextBox 167"/>
          <p:cNvSpPr txBox="1"/>
          <p:nvPr/>
        </p:nvSpPr>
        <p:spPr>
          <a:xfrm>
            <a:off x="1107013" y="25146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7</a:t>
            </a:r>
            <a:endParaRPr lang="en-US" dirty="0"/>
          </a:p>
        </p:txBody>
      </p:sp>
      <p:sp>
        <p:nvSpPr>
          <p:cNvPr id="169" name="TextBox 168"/>
          <p:cNvSpPr txBox="1"/>
          <p:nvPr/>
        </p:nvSpPr>
        <p:spPr>
          <a:xfrm>
            <a:off x="4307413" y="17526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5</a:t>
            </a:r>
            <a:endParaRPr lang="en-US" dirty="0"/>
          </a:p>
        </p:txBody>
      </p:sp>
      <p:sp>
        <p:nvSpPr>
          <p:cNvPr id="170" name="TextBox 169"/>
          <p:cNvSpPr txBox="1"/>
          <p:nvPr/>
        </p:nvSpPr>
        <p:spPr>
          <a:xfrm>
            <a:off x="4307413" y="25146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9</a:t>
            </a:r>
            <a:endParaRPr lang="en-US" dirty="0"/>
          </a:p>
        </p:txBody>
      </p:sp>
      <p:sp>
        <p:nvSpPr>
          <p:cNvPr id="171" name="TextBox 170"/>
          <p:cNvSpPr txBox="1"/>
          <p:nvPr/>
        </p:nvSpPr>
        <p:spPr>
          <a:xfrm>
            <a:off x="7431613" y="2514600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10</a:t>
            </a:r>
            <a:endParaRPr lang="en-US" dirty="0"/>
          </a:p>
        </p:txBody>
      </p:sp>
      <p:sp>
        <p:nvSpPr>
          <p:cNvPr id="172" name="TextBox 171"/>
          <p:cNvSpPr txBox="1"/>
          <p:nvPr/>
        </p:nvSpPr>
        <p:spPr>
          <a:xfrm>
            <a:off x="7431613" y="17526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4</a:t>
            </a:r>
            <a:endParaRPr lang="en-US" dirty="0"/>
          </a:p>
        </p:txBody>
      </p:sp>
      <p:sp>
        <p:nvSpPr>
          <p:cNvPr id="173" name="TextBox 172"/>
          <p:cNvSpPr txBox="1"/>
          <p:nvPr/>
        </p:nvSpPr>
        <p:spPr>
          <a:xfrm>
            <a:off x="1869757" y="19812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1869757" y="274766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5070157" y="190946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5070157" y="267593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45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8194357" y="190946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8229600" y="267146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50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9" name="Oval 178"/>
          <p:cNvSpPr/>
          <p:nvPr/>
        </p:nvSpPr>
        <p:spPr>
          <a:xfrm>
            <a:off x="381000" y="3435053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0" name="Oval 179"/>
          <p:cNvSpPr/>
          <p:nvPr/>
        </p:nvSpPr>
        <p:spPr>
          <a:xfrm>
            <a:off x="6705600" y="3435053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1" name="Oval 180"/>
          <p:cNvSpPr/>
          <p:nvPr/>
        </p:nvSpPr>
        <p:spPr>
          <a:xfrm>
            <a:off x="3581400" y="3435053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1905000" y="3511253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5105400" y="3439518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8229600" y="3435053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86" name="Straight Arrow Connector 185"/>
          <p:cNvCxnSpPr/>
          <p:nvPr/>
        </p:nvCxnSpPr>
        <p:spPr>
          <a:xfrm>
            <a:off x="914400" y="3739853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/>
          <p:nvPr/>
        </p:nvCxnSpPr>
        <p:spPr>
          <a:xfrm>
            <a:off x="4114800" y="3739853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>
            <a:off x="7239000" y="3739853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TextBox 190"/>
          <p:cNvSpPr txBox="1"/>
          <p:nvPr/>
        </p:nvSpPr>
        <p:spPr>
          <a:xfrm>
            <a:off x="1107013" y="3282653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2</a:t>
            </a:r>
            <a:endParaRPr lang="en-US" dirty="0"/>
          </a:p>
        </p:txBody>
      </p:sp>
      <p:sp>
        <p:nvSpPr>
          <p:cNvPr id="192" name="TextBox 191"/>
          <p:cNvSpPr txBox="1"/>
          <p:nvPr/>
        </p:nvSpPr>
        <p:spPr>
          <a:xfrm>
            <a:off x="4307413" y="3282653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6</a:t>
            </a:r>
            <a:endParaRPr lang="en-US" dirty="0"/>
          </a:p>
        </p:txBody>
      </p:sp>
      <p:sp>
        <p:nvSpPr>
          <p:cNvPr id="193" name="TextBox 192"/>
          <p:cNvSpPr txBox="1"/>
          <p:nvPr/>
        </p:nvSpPr>
        <p:spPr>
          <a:xfrm>
            <a:off x="7431613" y="3282653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8</a:t>
            </a:r>
            <a:endParaRPr lang="en-US" dirty="0"/>
          </a:p>
        </p:txBody>
      </p:sp>
      <p:sp>
        <p:nvSpPr>
          <p:cNvPr id="194" name="TextBox 193"/>
          <p:cNvSpPr txBox="1"/>
          <p:nvPr/>
        </p:nvSpPr>
        <p:spPr>
          <a:xfrm>
            <a:off x="1869757" y="351571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070157" y="344398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8229600" y="343951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40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/>
      <p:bldP spid="132" grpId="0" animBg="1"/>
      <p:bldP spid="133" grpId="0" animBg="1"/>
      <p:bldP spid="134" grpId="0" animBg="1"/>
      <p:bldP spid="135" grpId="0" animBg="1"/>
      <p:bldP spid="136" grpId="0" animBg="1"/>
      <p:bldP spid="139" grpId="0" animBg="1"/>
      <p:bldP spid="142" grpId="0" animBg="1"/>
      <p:bldP spid="147" grpId="0" animBg="1"/>
      <p:bldP spid="149" grpId="0" animBg="1"/>
      <p:bldP spid="151" grpId="0" animBg="1"/>
      <p:bldP spid="154" grpId="0" animBg="1"/>
      <p:bldP spid="159" grpId="0" animBg="1"/>
      <p:bldP spid="160" grpId="0" animBg="1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  <p:bldP spid="178" grpId="0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91" grpId="0"/>
      <p:bldP spid="192" grpId="0"/>
      <p:bldP spid="193" grpId="0"/>
      <p:bldP spid="194" grpId="0"/>
      <p:bldP spid="195" grpId="0"/>
      <p:bldP spid="1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-48438" y="1447800"/>
            <a:ext cx="3248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Tính</a:t>
            </a:r>
            <a:r>
              <a:rPr lang="en-US" b="1" dirty="0" smtClean="0"/>
              <a:t> (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mẫu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64" name="Text Box 12"/>
          <p:cNvSpPr txBox="1">
            <a:spLocks noChangeArrowheads="1"/>
          </p:cNvSpPr>
          <p:nvPr/>
        </p:nvSpPr>
        <p:spPr bwMode="auto">
          <a:xfrm>
            <a:off x="1447800" y="1960602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x 4 - 9 =</a:t>
            </a:r>
            <a:endParaRPr lang="en-US" sz="3000" dirty="0">
              <a:latin typeface="+mj-lt"/>
            </a:endParaRPr>
          </a:p>
        </p:txBody>
      </p:sp>
      <p:sp>
        <p:nvSpPr>
          <p:cNvPr id="65" name="Text Box 23"/>
          <p:cNvSpPr txBox="1">
            <a:spLocks noChangeArrowheads="1"/>
          </p:cNvSpPr>
          <p:nvPr/>
        </p:nvSpPr>
        <p:spPr bwMode="auto">
          <a:xfrm>
            <a:off x="3124200" y="196060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68789" y="1981200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Mẫu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67" name="Text Box 23"/>
          <p:cNvSpPr txBox="1">
            <a:spLocks noChangeArrowheads="1"/>
          </p:cNvSpPr>
          <p:nvPr/>
        </p:nvSpPr>
        <p:spPr bwMode="auto">
          <a:xfrm>
            <a:off x="3581400" y="19812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- 9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68" name="Text Box 23"/>
          <p:cNvSpPr txBox="1">
            <a:spLocks noChangeArrowheads="1"/>
          </p:cNvSpPr>
          <p:nvPr/>
        </p:nvSpPr>
        <p:spPr bwMode="auto">
          <a:xfrm>
            <a:off x="2819400" y="24178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11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69" name="Text Box 12"/>
          <p:cNvSpPr txBox="1">
            <a:spLocks noChangeArrowheads="1"/>
          </p:cNvSpPr>
          <p:nvPr/>
        </p:nvSpPr>
        <p:spPr bwMode="auto">
          <a:xfrm>
            <a:off x="609600" y="2951202"/>
            <a:ext cx="2057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x 5 -10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23"/>
          <p:cNvSpPr txBox="1">
            <a:spLocks noChangeArrowheads="1"/>
          </p:cNvSpPr>
          <p:nvPr/>
        </p:nvSpPr>
        <p:spPr bwMode="auto">
          <a:xfrm>
            <a:off x="2438400" y="295120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25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1" name="Text Box 23"/>
          <p:cNvSpPr txBox="1">
            <a:spLocks noChangeArrowheads="1"/>
          </p:cNvSpPr>
          <p:nvPr/>
        </p:nvSpPr>
        <p:spPr bwMode="auto">
          <a:xfrm>
            <a:off x="2895600" y="29718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- 10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72" name="Text Box 23"/>
          <p:cNvSpPr txBox="1">
            <a:spLocks noChangeArrowheads="1"/>
          </p:cNvSpPr>
          <p:nvPr/>
        </p:nvSpPr>
        <p:spPr bwMode="auto">
          <a:xfrm>
            <a:off x="2057400" y="34084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15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3" name="Text Box 12"/>
          <p:cNvSpPr txBox="1">
            <a:spLocks noChangeArrowheads="1"/>
          </p:cNvSpPr>
          <p:nvPr/>
        </p:nvSpPr>
        <p:spPr bwMode="auto">
          <a:xfrm>
            <a:off x="609600" y="3941802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x 9 - 25 =</a:t>
            </a:r>
            <a:endParaRPr lang="en-US" sz="3000" dirty="0">
              <a:latin typeface="+mj-lt"/>
            </a:endParaRPr>
          </a:p>
        </p:txBody>
      </p:sp>
      <p:sp>
        <p:nvSpPr>
          <p:cNvPr id="74" name="Text Box 23"/>
          <p:cNvSpPr txBox="1">
            <a:spLocks noChangeArrowheads="1"/>
          </p:cNvSpPr>
          <p:nvPr/>
        </p:nvSpPr>
        <p:spPr bwMode="auto">
          <a:xfrm>
            <a:off x="2590800" y="3941802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45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3"/>
          <p:cNvSpPr txBox="1">
            <a:spLocks noChangeArrowheads="1"/>
          </p:cNvSpPr>
          <p:nvPr/>
        </p:nvSpPr>
        <p:spPr bwMode="auto">
          <a:xfrm>
            <a:off x="3048000" y="39624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- 25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2286000" y="43990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20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12"/>
          <p:cNvSpPr txBox="1">
            <a:spLocks noChangeArrowheads="1"/>
          </p:cNvSpPr>
          <p:nvPr/>
        </p:nvSpPr>
        <p:spPr bwMode="auto">
          <a:xfrm>
            <a:off x="5105400" y="3941802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x 6 - 12 =</a:t>
            </a:r>
            <a:endParaRPr lang="en-US" sz="3000" dirty="0">
              <a:latin typeface="+mj-lt"/>
            </a:endParaRPr>
          </a:p>
        </p:txBody>
      </p:sp>
      <p:sp>
        <p:nvSpPr>
          <p:cNvPr id="78" name="Text Box 23"/>
          <p:cNvSpPr txBox="1">
            <a:spLocks noChangeArrowheads="1"/>
          </p:cNvSpPr>
          <p:nvPr/>
        </p:nvSpPr>
        <p:spPr bwMode="auto">
          <a:xfrm>
            <a:off x="6934200" y="3941802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3"/>
          <p:cNvSpPr txBox="1">
            <a:spLocks noChangeArrowheads="1"/>
          </p:cNvSpPr>
          <p:nvPr/>
        </p:nvSpPr>
        <p:spPr bwMode="auto">
          <a:xfrm>
            <a:off x="7391400" y="38862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- 12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80" name="Text Box 23"/>
          <p:cNvSpPr txBox="1">
            <a:spLocks noChangeArrowheads="1"/>
          </p:cNvSpPr>
          <p:nvPr/>
        </p:nvSpPr>
        <p:spPr bwMode="auto">
          <a:xfrm>
            <a:off x="6629400" y="4399002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18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94" name="Text Box 12"/>
          <p:cNvSpPr txBox="1">
            <a:spLocks noChangeArrowheads="1"/>
          </p:cNvSpPr>
          <p:nvPr/>
        </p:nvSpPr>
        <p:spPr bwMode="auto">
          <a:xfrm>
            <a:off x="5105400" y="2971800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5</a:t>
            </a:r>
            <a:r>
              <a:rPr lang="en-US" sz="3000" dirty="0" smtClean="0">
                <a:latin typeface="+mj-lt"/>
              </a:rPr>
              <a:t> x 7 - 5 =</a:t>
            </a:r>
            <a:endParaRPr lang="en-US" sz="3000" dirty="0">
              <a:latin typeface="+mj-lt"/>
            </a:endParaRPr>
          </a:p>
        </p:txBody>
      </p:sp>
      <p:sp>
        <p:nvSpPr>
          <p:cNvPr id="101" name="Text Box 23"/>
          <p:cNvSpPr txBox="1">
            <a:spLocks noChangeArrowheads="1"/>
          </p:cNvSpPr>
          <p:nvPr/>
        </p:nvSpPr>
        <p:spPr bwMode="auto">
          <a:xfrm>
            <a:off x="6781800" y="29718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35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02" name="Text Box 23"/>
          <p:cNvSpPr txBox="1">
            <a:spLocks noChangeArrowheads="1"/>
          </p:cNvSpPr>
          <p:nvPr/>
        </p:nvSpPr>
        <p:spPr bwMode="auto">
          <a:xfrm>
            <a:off x="7239000" y="2992398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0000FF"/>
                </a:solidFill>
                <a:latin typeface="+mj-lt"/>
              </a:rPr>
              <a:t>- 5 </a:t>
            </a:r>
            <a:endParaRPr lang="en-US" sz="3000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21" name="Text Box 23"/>
          <p:cNvSpPr txBox="1">
            <a:spLocks noChangeArrowheads="1"/>
          </p:cNvSpPr>
          <p:nvPr/>
        </p:nvSpPr>
        <p:spPr bwMode="auto">
          <a:xfrm>
            <a:off x="6477000" y="3429000"/>
            <a:ext cx="914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= 30 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52400" y="2971800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a)</a:t>
            </a:r>
            <a:endParaRPr lang="en-US" b="1" dirty="0"/>
          </a:p>
        </p:txBody>
      </p:sp>
      <p:sp>
        <p:nvSpPr>
          <p:cNvPr id="123" name="TextBox 122"/>
          <p:cNvSpPr txBox="1"/>
          <p:nvPr/>
        </p:nvSpPr>
        <p:spPr>
          <a:xfrm>
            <a:off x="152400" y="396240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c)</a:t>
            </a:r>
            <a:endParaRPr lang="en-US" b="1" dirty="0"/>
          </a:p>
        </p:txBody>
      </p:sp>
      <p:sp>
        <p:nvSpPr>
          <p:cNvPr id="124" name="TextBox 123"/>
          <p:cNvSpPr txBox="1"/>
          <p:nvPr/>
        </p:nvSpPr>
        <p:spPr>
          <a:xfrm>
            <a:off x="4645876" y="29718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b)</a:t>
            </a:r>
            <a:endParaRPr lang="en-US" b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4645876" y="39624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d)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67" grpId="0"/>
      <p:bldP spid="68" grpId="0"/>
      <p:bldP spid="70" grpId="0"/>
      <p:bldP spid="71" grpId="0"/>
      <p:bldP spid="72" grpId="0"/>
      <p:bldP spid="74" grpId="0"/>
      <p:bldP spid="75" grpId="0"/>
      <p:bldP spid="76" grpId="0"/>
      <p:bldP spid="78" grpId="0"/>
      <p:bldP spid="79" grpId="0"/>
      <p:bldP spid="80" grpId="0"/>
      <p:bldP spid="101" grpId="0"/>
      <p:bldP spid="102" grpId="0"/>
      <p:bldP spid="1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1066800" y="1600200"/>
            <a:ext cx="7315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gạo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5 kg </a:t>
            </a:r>
            <a:r>
              <a:rPr lang="en-US" dirty="0" err="1" smtClean="0"/>
              <a:t>gạo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4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ki-lô-gam</a:t>
            </a:r>
            <a:r>
              <a:rPr lang="en-US" dirty="0" smtClean="0"/>
              <a:t> </a:t>
            </a:r>
            <a:r>
              <a:rPr lang="en-US" dirty="0" err="1" smtClean="0"/>
              <a:t>gạo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304800" y="3030538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</a:t>
            </a:r>
            <a:r>
              <a:rPr lang="en-US" sz="2800" dirty="0" err="1" smtClean="0"/>
              <a:t>bao</a:t>
            </a:r>
            <a:r>
              <a:rPr lang="en-US" sz="2800" dirty="0" smtClean="0"/>
              <a:t> </a:t>
            </a:r>
            <a:r>
              <a:rPr lang="en-US" sz="2800" dirty="0" err="1" smtClean="0"/>
              <a:t>gạo</a:t>
            </a:r>
            <a:r>
              <a:rPr lang="en-US" sz="2800" dirty="0" smtClean="0"/>
              <a:t>:   5 kg.</a:t>
            </a:r>
            <a:endParaRPr lang="en-US" sz="2800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181600" y="4048780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20 </a:t>
            </a:r>
            <a:r>
              <a:rPr lang="en-US" sz="2800" dirty="0" err="1" smtClean="0"/>
              <a:t>bao</a:t>
            </a:r>
            <a:r>
              <a:rPr lang="en-US" sz="2800" dirty="0" smtClean="0"/>
              <a:t> </a:t>
            </a:r>
            <a:r>
              <a:rPr lang="en-US" sz="2800" dirty="0" err="1" smtClean="0"/>
              <a:t>gạo</a:t>
            </a:r>
            <a:endParaRPr lang="en-US" sz="2800" dirty="0"/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2589312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52400" y="162748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3:</a:t>
            </a:r>
            <a:endParaRPr lang="en-US" b="1" dirty="0"/>
          </a:p>
        </p:txBody>
      </p:sp>
      <p:cxnSp>
        <p:nvCxnSpPr>
          <p:cNvPr id="95" name="Straight Connector 94"/>
          <p:cNvCxnSpPr/>
          <p:nvPr/>
        </p:nvCxnSpPr>
        <p:spPr>
          <a:xfrm>
            <a:off x="1219200" y="201295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2593777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304800" y="3601760"/>
            <a:ext cx="281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4 </a:t>
            </a:r>
            <a:r>
              <a:rPr lang="en-US" sz="2800" dirty="0" err="1" smtClean="0"/>
              <a:t>bao</a:t>
            </a:r>
            <a:r>
              <a:rPr lang="en-US" sz="2800" dirty="0" smtClean="0"/>
              <a:t> </a:t>
            </a:r>
            <a:r>
              <a:rPr lang="en-US" sz="2800" dirty="0" err="1" smtClean="0"/>
              <a:t>gạo</a:t>
            </a:r>
            <a:r>
              <a:rPr lang="en-US" sz="2800" dirty="0" smtClean="0"/>
              <a:t> :  ... kg? 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3515380"/>
            <a:ext cx="3098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5 x 4 = 20 (</a:t>
            </a:r>
            <a:r>
              <a:rPr lang="en-US" sz="2800" dirty="0" err="1" smtClean="0"/>
              <a:t>bao</a:t>
            </a:r>
            <a:r>
              <a:rPr lang="en-US" sz="2800" dirty="0" smtClean="0"/>
              <a:t> </a:t>
            </a:r>
            <a:r>
              <a:rPr lang="en-US" sz="2800" dirty="0" err="1" smtClean="0"/>
              <a:t>gạo</a:t>
            </a:r>
            <a:r>
              <a:rPr lang="en-US" sz="2800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856705" y="3687703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115744" y="2971800"/>
            <a:ext cx="4786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Bốn</a:t>
            </a:r>
            <a:r>
              <a:rPr lang="en-US" sz="2800" dirty="0" smtClean="0"/>
              <a:t> </a:t>
            </a:r>
            <a:r>
              <a:rPr lang="en-US" sz="2800" dirty="0" err="1" smtClean="0"/>
              <a:t>bao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ki-lô-gam</a:t>
            </a:r>
            <a:r>
              <a:rPr lang="en-US" sz="2800" dirty="0" smtClean="0"/>
              <a:t> </a:t>
            </a:r>
            <a:r>
              <a:rPr lang="en-US" sz="2800" dirty="0" err="1" smtClean="0"/>
              <a:t>gạo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3124200" y="2055812"/>
            <a:ext cx="609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495800" y="2057400"/>
            <a:ext cx="1066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7010400" y="2055812"/>
            <a:ext cx="1143000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1219200" y="2362200"/>
            <a:ext cx="1600200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1430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-7620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5 </a:t>
            </a:r>
            <a:r>
              <a:rPr lang="en-US" dirty="0" err="1" smtClean="0"/>
              <a:t>ngày</a:t>
            </a:r>
            <a:r>
              <a:rPr lang="en-US" dirty="0" smtClean="0"/>
              <a:t> 9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5334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914400" y="4953000"/>
            <a:ext cx="777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5 kg </a:t>
            </a:r>
            <a:r>
              <a:rPr lang="en-US" dirty="0" err="1" smtClean="0"/>
              <a:t>gạo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4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tất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ki-lô-gam</a:t>
            </a:r>
            <a:r>
              <a:rPr lang="en-US" dirty="0" smtClean="0"/>
              <a:t> </a:t>
            </a:r>
            <a:r>
              <a:rPr lang="en-US" dirty="0" err="1" smtClean="0"/>
              <a:t>gạo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304800" y="6015335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1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gạo</a:t>
            </a:r>
            <a:r>
              <a:rPr lang="en-US" dirty="0" smtClean="0"/>
              <a:t>:   5 kg.</a:t>
            </a:r>
            <a:endParaRPr lang="en-US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334000" y="6396335"/>
            <a:ext cx="236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/>
              <a:t>số</a:t>
            </a:r>
            <a:r>
              <a:rPr lang="en-US" dirty="0"/>
              <a:t>: </a:t>
            </a:r>
            <a:r>
              <a:rPr lang="en-US" dirty="0" smtClean="0"/>
              <a:t>20 kg</a:t>
            </a:r>
            <a:endParaRPr lang="en-US" dirty="0"/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532507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0" y="4997747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3:</a:t>
            </a:r>
            <a:endParaRPr lang="en-US" b="1" dirty="0"/>
          </a:p>
        </p:txBody>
      </p:sp>
      <p:cxnSp>
        <p:nvCxnSpPr>
          <p:cNvPr id="95" name="Straight Connector 94"/>
          <p:cNvCxnSpPr/>
          <p:nvPr/>
        </p:nvCxnSpPr>
        <p:spPr>
          <a:xfrm>
            <a:off x="1066800" y="533400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5710535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304800" y="6396335"/>
            <a:ext cx="266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4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gạo</a:t>
            </a:r>
            <a:r>
              <a:rPr lang="en-US" dirty="0" smtClean="0"/>
              <a:t>:  ... kg ? 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6037183"/>
            <a:ext cx="2024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x 4 = 20 (kg)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819400" y="6171406"/>
            <a:ext cx="1066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824572" y="5651797"/>
            <a:ext cx="4862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Bốn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tất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ki-lô-gam</a:t>
            </a:r>
            <a:r>
              <a:rPr lang="en-US" dirty="0" smtClean="0"/>
              <a:t> </a:t>
            </a:r>
            <a:r>
              <a:rPr lang="en-US" dirty="0" err="1" smtClean="0"/>
              <a:t>gạo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:</a:t>
            </a:r>
          </a:p>
        </p:txBody>
      </p:sp>
      <p:cxnSp>
        <p:nvCxnSpPr>
          <p:cNvPr id="127" name="Straight Connector 126"/>
          <p:cNvCxnSpPr/>
          <p:nvPr/>
        </p:nvCxnSpPr>
        <p:spPr>
          <a:xfrm>
            <a:off x="7086600" y="5330824"/>
            <a:ext cx="990600" cy="317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514600" y="5332412"/>
            <a:ext cx="609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343400" y="5332412"/>
            <a:ext cx="10668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-48438" y="2743200"/>
            <a:ext cx="3248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Tính</a:t>
            </a:r>
            <a:r>
              <a:rPr lang="en-US" b="1" dirty="0" smtClean="0"/>
              <a:t> (</a:t>
            </a:r>
            <a:r>
              <a:rPr lang="en-US" b="1" dirty="0" err="1" smtClean="0"/>
              <a:t>theo</a:t>
            </a:r>
            <a:r>
              <a:rPr lang="en-US" b="1" dirty="0" smtClean="0"/>
              <a:t> </a:t>
            </a:r>
            <a:r>
              <a:rPr lang="en-US" b="1" dirty="0" err="1" smtClean="0"/>
              <a:t>mẫu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1447800" y="3119735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5</a:t>
            </a:r>
            <a:r>
              <a:rPr lang="en-US" dirty="0" smtClean="0">
                <a:latin typeface="+mj-lt"/>
              </a:rPr>
              <a:t> x 4 - 9 =</a:t>
            </a:r>
            <a:endParaRPr lang="en-US" dirty="0">
              <a:latin typeface="+mj-lt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2743200" y="3099137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8789" y="3119735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Mẫu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3124200" y="31197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- 9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2514600" y="34245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11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609600" y="3688139"/>
            <a:ext cx="190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5 x 5 - 10 =</a:t>
            </a:r>
            <a:endParaRPr lang="en-US" dirty="0">
              <a:latin typeface="+mj-lt"/>
            </a:endParaRPr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2133600" y="368813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25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2514600" y="3708737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- 10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1828800" y="4013537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15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609600" y="4322802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5</a:t>
            </a:r>
            <a:r>
              <a:rPr lang="en-US" dirty="0" smtClean="0">
                <a:latin typeface="+mj-lt"/>
              </a:rPr>
              <a:t> x 9 - 25 =</a:t>
            </a:r>
            <a:endParaRPr lang="en-US" dirty="0">
              <a:latin typeface="+mj-lt"/>
            </a:endParaRPr>
          </a:p>
        </p:txBody>
      </p:sp>
      <p:sp>
        <p:nvSpPr>
          <p:cNvPr id="35" name="Text Box 23"/>
          <p:cNvSpPr txBox="1">
            <a:spLocks noChangeArrowheads="1"/>
          </p:cNvSpPr>
          <p:nvPr/>
        </p:nvSpPr>
        <p:spPr bwMode="auto">
          <a:xfrm>
            <a:off x="2133600" y="4322802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45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36" name="Text Box 23"/>
          <p:cNvSpPr txBox="1">
            <a:spLocks noChangeArrowheads="1"/>
          </p:cNvSpPr>
          <p:nvPr/>
        </p:nvSpPr>
        <p:spPr bwMode="auto">
          <a:xfrm>
            <a:off x="2514600" y="4343400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- 25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1828800" y="46437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20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38" name="Text Box 12"/>
          <p:cNvSpPr txBox="1">
            <a:spLocks noChangeArrowheads="1"/>
          </p:cNvSpPr>
          <p:nvPr/>
        </p:nvSpPr>
        <p:spPr bwMode="auto">
          <a:xfrm>
            <a:off x="5105400" y="4322802"/>
            <a:ext cx="175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5</a:t>
            </a:r>
            <a:r>
              <a:rPr lang="en-US" dirty="0" smtClean="0">
                <a:latin typeface="+mj-lt"/>
              </a:rPr>
              <a:t> x 6 - 12 =</a:t>
            </a:r>
            <a:endParaRPr lang="en-US" dirty="0">
              <a:latin typeface="+mj-lt"/>
            </a:endParaRPr>
          </a:p>
        </p:txBody>
      </p:sp>
      <p:sp>
        <p:nvSpPr>
          <p:cNvPr id="39" name="Text Box 23"/>
          <p:cNvSpPr txBox="1">
            <a:spLocks noChangeArrowheads="1"/>
          </p:cNvSpPr>
          <p:nvPr/>
        </p:nvSpPr>
        <p:spPr bwMode="auto">
          <a:xfrm>
            <a:off x="6553200" y="4322802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0" name="Text Box 23"/>
          <p:cNvSpPr txBox="1">
            <a:spLocks noChangeArrowheads="1"/>
          </p:cNvSpPr>
          <p:nvPr/>
        </p:nvSpPr>
        <p:spPr bwMode="auto">
          <a:xfrm>
            <a:off x="6934200" y="4267200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- 12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6324600" y="4643735"/>
            <a:ext cx="76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18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5105400" y="3708737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latin typeface="+mj-lt"/>
              </a:rPr>
              <a:t>5</a:t>
            </a:r>
            <a:r>
              <a:rPr lang="en-US" dirty="0" smtClean="0">
                <a:latin typeface="+mj-lt"/>
              </a:rPr>
              <a:t> x 7 - 5 =</a:t>
            </a:r>
            <a:endParaRPr lang="en-US" dirty="0">
              <a:latin typeface="+mj-lt"/>
            </a:endParaRPr>
          </a:p>
        </p:txBody>
      </p: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6477000" y="365760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35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4" name="Text Box 23"/>
          <p:cNvSpPr txBox="1">
            <a:spLocks noChangeArrowheads="1"/>
          </p:cNvSpPr>
          <p:nvPr/>
        </p:nvSpPr>
        <p:spPr bwMode="auto">
          <a:xfrm>
            <a:off x="6858000" y="367819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+mj-lt"/>
              </a:rPr>
              <a:t>- 5 </a:t>
            </a:r>
            <a:endParaRPr lang="en-US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5" name="Text Box 23"/>
          <p:cNvSpPr txBox="1">
            <a:spLocks noChangeArrowheads="1"/>
          </p:cNvSpPr>
          <p:nvPr/>
        </p:nvSpPr>
        <p:spPr bwMode="auto">
          <a:xfrm>
            <a:off x="6172200" y="4034135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= 30 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52400" y="3708737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a)</a:t>
            </a:r>
            <a:endParaRPr 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52400" y="434340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c)</a:t>
            </a:r>
            <a:endParaRPr lang="en-US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4645876" y="3708737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b)</a:t>
            </a:r>
            <a:endParaRPr lang="en-US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4645876" y="4343400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d)</a:t>
            </a:r>
            <a:endParaRPr lang="en-US" b="1" dirty="0"/>
          </a:p>
        </p:txBody>
      </p:sp>
      <p:sp>
        <p:nvSpPr>
          <p:cNvPr id="78" name="Text Box 2"/>
          <p:cNvSpPr txBox="1">
            <a:spLocks noChangeArrowheads="1"/>
          </p:cNvSpPr>
          <p:nvPr/>
        </p:nvSpPr>
        <p:spPr bwMode="auto">
          <a:xfrm>
            <a:off x="914400" y="3105448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+mj-lt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-76200" y="762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        ?</a:t>
            </a:r>
            <a:endParaRPr lang="en-US" b="1" dirty="0"/>
          </a:p>
        </p:txBody>
      </p:sp>
      <p:sp>
        <p:nvSpPr>
          <p:cNvPr id="157" name="Rectangle 156"/>
          <p:cNvSpPr/>
          <p:nvPr/>
        </p:nvSpPr>
        <p:spPr>
          <a:xfrm>
            <a:off x="914400" y="762000"/>
            <a:ext cx="609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Số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8" name="Oval 157"/>
          <p:cNvSpPr/>
          <p:nvPr/>
        </p:nvSpPr>
        <p:spPr>
          <a:xfrm>
            <a:off x="501712" y="1322023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9" name="Oval 158"/>
          <p:cNvSpPr/>
          <p:nvPr/>
        </p:nvSpPr>
        <p:spPr>
          <a:xfrm>
            <a:off x="501712" y="1818282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0" name="Oval 159"/>
          <p:cNvSpPr/>
          <p:nvPr/>
        </p:nvSpPr>
        <p:spPr>
          <a:xfrm>
            <a:off x="3702112" y="1322023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1" name="Oval 160"/>
          <p:cNvSpPr/>
          <p:nvPr/>
        </p:nvSpPr>
        <p:spPr>
          <a:xfrm>
            <a:off x="6826312" y="1322023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2" name="Oval 161"/>
          <p:cNvSpPr/>
          <p:nvPr/>
        </p:nvSpPr>
        <p:spPr>
          <a:xfrm>
            <a:off x="6826312" y="1818282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3" name="Oval 162"/>
          <p:cNvSpPr/>
          <p:nvPr/>
        </p:nvSpPr>
        <p:spPr>
          <a:xfrm>
            <a:off x="3702112" y="1818282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1905000" y="1371600"/>
            <a:ext cx="3810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5" name="Rectangle 164"/>
          <p:cNvSpPr/>
          <p:nvPr/>
        </p:nvSpPr>
        <p:spPr>
          <a:xfrm>
            <a:off x="5105400" y="1822747"/>
            <a:ext cx="3810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5105400" y="1376065"/>
            <a:ext cx="3810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8229600" y="1299865"/>
            <a:ext cx="3810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8229600" y="1818282"/>
            <a:ext cx="353733" cy="3728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69" name="Straight Arrow Connector 168"/>
          <p:cNvCxnSpPr/>
          <p:nvPr/>
        </p:nvCxnSpPr>
        <p:spPr>
          <a:xfrm>
            <a:off x="914400" y="1603077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/>
          <p:nvPr/>
        </p:nvCxnSpPr>
        <p:spPr>
          <a:xfrm>
            <a:off x="914400" y="2123082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/>
          <p:cNvCxnSpPr/>
          <p:nvPr/>
        </p:nvCxnSpPr>
        <p:spPr>
          <a:xfrm>
            <a:off x="4114800" y="2061865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/>
          <p:cNvCxnSpPr/>
          <p:nvPr/>
        </p:nvCxnSpPr>
        <p:spPr>
          <a:xfrm>
            <a:off x="7239000" y="2061865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>
            <a:off x="4114800" y="1604665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>
            <a:off x="7239000" y="1604665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1107013" y="1147465"/>
            <a:ext cx="5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3</a:t>
            </a:r>
            <a:endParaRPr lang="en-US" dirty="0"/>
          </a:p>
        </p:txBody>
      </p:sp>
      <p:sp>
        <p:nvSpPr>
          <p:cNvPr id="176" name="TextBox 175"/>
          <p:cNvSpPr txBox="1"/>
          <p:nvPr/>
        </p:nvSpPr>
        <p:spPr>
          <a:xfrm>
            <a:off x="1107013" y="1680865"/>
            <a:ext cx="5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7</a:t>
            </a:r>
            <a:endParaRPr lang="en-US" dirty="0"/>
          </a:p>
        </p:txBody>
      </p:sp>
      <p:sp>
        <p:nvSpPr>
          <p:cNvPr id="177" name="TextBox 176"/>
          <p:cNvSpPr txBox="1"/>
          <p:nvPr/>
        </p:nvSpPr>
        <p:spPr>
          <a:xfrm>
            <a:off x="4307413" y="1147465"/>
            <a:ext cx="5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5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307413" y="1604665"/>
            <a:ext cx="5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9</a:t>
            </a:r>
            <a:endParaRPr lang="en-US" dirty="0"/>
          </a:p>
        </p:txBody>
      </p:sp>
      <p:sp>
        <p:nvSpPr>
          <p:cNvPr id="179" name="TextBox 178"/>
          <p:cNvSpPr txBox="1"/>
          <p:nvPr/>
        </p:nvSpPr>
        <p:spPr>
          <a:xfrm>
            <a:off x="7315200" y="1604665"/>
            <a:ext cx="721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10</a:t>
            </a:r>
            <a:endParaRPr lang="en-US" dirty="0"/>
          </a:p>
        </p:txBody>
      </p:sp>
      <p:sp>
        <p:nvSpPr>
          <p:cNvPr id="180" name="TextBox 179"/>
          <p:cNvSpPr txBox="1"/>
          <p:nvPr/>
        </p:nvSpPr>
        <p:spPr>
          <a:xfrm>
            <a:off x="7431613" y="1147465"/>
            <a:ext cx="5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4</a:t>
            </a:r>
            <a:endParaRPr lang="en-US" dirty="0"/>
          </a:p>
        </p:txBody>
      </p:sp>
      <p:sp>
        <p:nvSpPr>
          <p:cNvPr id="181" name="TextBox 180"/>
          <p:cNvSpPr txBox="1"/>
          <p:nvPr/>
        </p:nvSpPr>
        <p:spPr>
          <a:xfrm>
            <a:off x="1828800" y="1295400"/>
            <a:ext cx="492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1828800" y="1757065"/>
            <a:ext cx="492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070158" y="1295400"/>
            <a:ext cx="492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5029200" y="1757065"/>
            <a:ext cx="492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45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8153400" y="1299865"/>
            <a:ext cx="492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8153400" y="175706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50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7" name="Oval 186"/>
          <p:cNvSpPr/>
          <p:nvPr/>
        </p:nvSpPr>
        <p:spPr>
          <a:xfrm>
            <a:off x="501712" y="2312623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8" name="Oval 187"/>
          <p:cNvSpPr/>
          <p:nvPr/>
        </p:nvSpPr>
        <p:spPr>
          <a:xfrm>
            <a:off x="6826312" y="2312623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9" name="Oval 188"/>
          <p:cNvSpPr/>
          <p:nvPr/>
        </p:nvSpPr>
        <p:spPr>
          <a:xfrm>
            <a:off x="3702112" y="2290465"/>
            <a:ext cx="412688" cy="435042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90" name="Rectangle 189"/>
          <p:cNvSpPr/>
          <p:nvPr/>
        </p:nvSpPr>
        <p:spPr>
          <a:xfrm>
            <a:off x="5105400" y="2294930"/>
            <a:ext cx="3810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91" name="Rectangle 190"/>
          <p:cNvSpPr/>
          <p:nvPr/>
        </p:nvSpPr>
        <p:spPr>
          <a:xfrm>
            <a:off x="8229600" y="2290465"/>
            <a:ext cx="3810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92" name="Straight Arrow Connector 191"/>
          <p:cNvCxnSpPr/>
          <p:nvPr/>
        </p:nvCxnSpPr>
        <p:spPr>
          <a:xfrm>
            <a:off x="914400" y="2595265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Arrow Connector 192"/>
          <p:cNvCxnSpPr/>
          <p:nvPr/>
        </p:nvCxnSpPr>
        <p:spPr>
          <a:xfrm>
            <a:off x="4114800" y="2519065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/>
          <p:nvPr/>
        </p:nvCxnSpPr>
        <p:spPr>
          <a:xfrm>
            <a:off x="7239000" y="2593677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/>
          <p:cNvSpPr txBox="1"/>
          <p:nvPr/>
        </p:nvSpPr>
        <p:spPr>
          <a:xfrm>
            <a:off x="1107013" y="2209800"/>
            <a:ext cx="5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2</a:t>
            </a:r>
            <a:endParaRPr lang="en-US" dirty="0"/>
          </a:p>
        </p:txBody>
      </p:sp>
      <p:sp>
        <p:nvSpPr>
          <p:cNvPr id="196" name="TextBox 195"/>
          <p:cNvSpPr txBox="1"/>
          <p:nvPr/>
        </p:nvSpPr>
        <p:spPr>
          <a:xfrm>
            <a:off x="4307413" y="2061865"/>
            <a:ext cx="5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6</a:t>
            </a:r>
            <a:endParaRPr lang="en-US" dirty="0"/>
          </a:p>
        </p:txBody>
      </p:sp>
      <p:sp>
        <p:nvSpPr>
          <p:cNvPr id="197" name="TextBox 196"/>
          <p:cNvSpPr txBox="1"/>
          <p:nvPr/>
        </p:nvSpPr>
        <p:spPr>
          <a:xfrm>
            <a:off x="7431613" y="2138065"/>
            <a:ext cx="569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8</a:t>
            </a:r>
            <a:endParaRPr lang="en-US" dirty="0"/>
          </a:p>
        </p:txBody>
      </p:sp>
      <p:sp>
        <p:nvSpPr>
          <p:cNvPr id="198" name="TextBox 197"/>
          <p:cNvSpPr txBox="1"/>
          <p:nvPr/>
        </p:nvSpPr>
        <p:spPr>
          <a:xfrm>
            <a:off x="1828800" y="2214265"/>
            <a:ext cx="492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5070158" y="2286000"/>
            <a:ext cx="492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8153400" y="2286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40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1905000" y="1833265"/>
            <a:ext cx="3810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2" name="Rectangle 201"/>
          <p:cNvSpPr/>
          <p:nvPr/>
        </p:nvSpPr>
        <p:spPr>
          <a:xfrm>
            <a:off x="1905000" y="2290465"/>
            <a:ext cx="3810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204" name="Straight Connector 203"/>
          <p:cNvCxnSpPr/>
          <p:nvPr/>
        </p:nvCxnSpPr>
        <p:spPr>
          <a:xfrm>
            <a:off x="1066800" y="5711824"/>
            <a:ext cx="1676400" cy="317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747</Words>
  <Application>Microsoft Office PowerPoint</Application>
  <PresentationFormat>On-screen Show (4:3)</PresentationFormat>
  <Paragraphs>229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Administrator</cp:lastModifiedBy>
  <cp:revision>159</cp:revision>
  <dcterms:created xsi:type="dcterms:W3CDTF">2006-09-07T17:35:34Z</dcterms:created>
  <dcterms:modified xsi:type="dcterms:W3CDTF">2020-04-13T16:32:12Z</dcterms:modified>
</cp:coreProperties>
</file>