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4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85800" y="2341602"/>
            <a:ext cx="3657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 smtClean="0">
                <a:latin typeface="+mj-lt"/>
                <a:cs typeface="Times New Roman" pitchFamily="18" charset="0"/>
              </a:rPr>
              <a:t>-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Đọc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bảng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+mj-lt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> 3</a:t>
            </a:r>
            <a:endParaRPr lang="en-US" sz="30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1676400" y="990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133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1676400" y="2057400"/>
            <a:ext cx="76200" cy="1752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133600" y="4353580"/>
            <a:ext cx="2895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  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1676400" y="4038600"/>
            <a:ext cx="152400" cy="2438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1 =  </a:t>
            </a:r>
            <a:r>
              <a:rPr lang="en-US" b="1" dirty="0" smtClean="0">
                <a:solidFill>
                  <a:srgbClr val="FF3300"/>
                </a:solidFill>
              </a:rPr>
              <a:t>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0" y="29091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858000" y="2481457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3 = </a:t>
            </a:r>
            <a:r>
              <a:rPr lang="en-US" b="1" dirty="0" smtClean="0">
                <a:solidFill>
                  <a:srgbClr val="FF3300"/>
                </a:solidFill>
              </a:rPr>
              <a:t>12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58000" y="33663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861175" y="38235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858000" y="42807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858000" y="47379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861175" y="517612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823075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6309362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28678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810000" y="2757487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</a:t>
            </a:r>
            <a:endParaRPr 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352800" y="495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4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514600" y="5486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4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3  =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32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895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2895600" y="1524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rgbClr val="FF3300"/>
                </a:solidFill>
              </a:rPr>
              <a:t>× </a:t>
            </a:r>
            <a:r>
              <a:rPr lang="en-US" sz="2800" b="1" dirty="0" smtClean="0">
                <a:solidFill>
                  <a:srgbClr val="FF3300"/>
                </a:solidFill>
              </a:rPr>
              <a:t>1 </a:t>
            </a:r>
            <a:r>
              <a:rPr lang="en-US" sz="2800" b="1" dirty="0">
                <a:solidFill>
                  <a:srgbClr val="FF3300"/>
                </a:solidFill>
              </a:rPr>
              <a:t>=  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818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4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</a:t>
            </a: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8</a:t>
            </a:r>
            <a:endParaRPr lang="en-US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990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114800" y="15382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133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273433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2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648200" y="273433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</a:rPr>
              <a:t>=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8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724400" y="435358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2860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105400" y="49530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12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5334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848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806956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78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9569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78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8301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800287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855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87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831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68" name="Group 45"/>
          <p:cNvGrpSpPr>
            <a:grpSpLocks/>
          </p:cNvGrpSpPr>
          <p:nvPr/>
        </p:nvGrpSpPr>
        <p:grpSpPr bwMode="auto">
          <a:xfrm>
            <a:off x="685800" y="990600"/>
            <a:ext cx="838200" cy="838200"/>
            <a:chOff x="990600" y="990600"/>
            <a:chExt cx="990600" cy="914400"/>
          </a:xfrm>
        </p:grpSpPr>
        <p:grpSp>
          <p:nvGrpSpPr>
            <p:cNvPr id="169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73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4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0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1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2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5" name="Group 52"/>
          <p:cNvGrpSpPr>
            <a:grpSpLocks/>
          </p:cNvGrpSpPr>
          <p:nvPr/>
        </p:nvGrpSpPr>
        <p:grpSpPr bwMode="auto">
          <a:xfrm>
            <a:off x="685800" y="2971800"/>
            <a:ext cx="838200" cy="838200"/>
            <a:chOff x="990600" y="990600"/>
            <a:chExt cx="990600" cy="914400"/>
          </a:xfrm>
        </p:grpSpPr>
        <p:grpSp>
          <p:nvGrpSpPr>
            <p:cNvPr id="176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0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1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77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8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9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2" name="Group 59"/>
          <p:cNvGrpSpPr>
            <a:grpSpLocks/>
          </p:cNvGrpSpPr>
          <p:nvPr/>
        </p:nvGrpSpPr>
        <p:grpSpPr bwMode="auto">
          <a:xfrm>
            <a:off x="685800" y="2057400"/>
            <a:ext cx="838200" cy="838200"/>
            <a:chOff x="990600" y="990600"/>
            <a:chExt cx="990600" cy="914400"/>
          </a:xfrm>
        </p:grpSpPr>
        <p:grpSp>
          <p:nvGrpSpPr>
            <p:cNvPr id="183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87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8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4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6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9" name="Group 66"/>
          <p:cNvGrpSpPr>
            <a:grpSpLocks/>
          </p:cNvGrpSpPr>
          <p:nvPr/>
        </p:nvGrpSpPr>
        <p:grpSpPr bwMode="auto">
          <a:xfrm>
            <a:off x="685800" y="4038600"/>
            <a:ext cx="838200" cy="762000"/>
            <a:chOff x="990600" y="990600"/>
            <a:chExt cx="990600" cy="914400"/>
          </a:xfrm>
        </p:grpSpPr>
        <p:grpSp>
          <p:nvGrpSpPr>
            <p:cNvPr id="190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194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5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1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2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3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96" name="Group 73"/>
          <p:cNvGrpSpPr>
            <a:grpSpLocks/>
          </p:cNvGrpSpPr>
          <p:nvPr/>
        </p:nvGrpSpPr>
        <p:grpSpPr bwMode="auto">
          <a:xfrm>
            <a:off x="685800" y="4876800"/>
            <a:ext cx="838200" cy="762000"/>
            <a:chOff x="990600" y="990600"/>
            <a:chExt cx="990600" cy="914400"/>
          </a:xfrm>
        </p:grpSpPr>
        <p:grpSp>
          <p:nvGrpSpPr>
            <p:cNvPr id="197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1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2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98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9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0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03" name="Group 80"/>
          <p:cNvGrpSpPr>
            <a:grpSpLocks/>
          </p:cNvGrpSpPr>
          <p:nvPr/>
        </p:nvGrpSpPr>
        <p:grpSpPr bwMode="auto">
          <a:xfrm>
            <a:off x="685800" y="5715000"/>
            <a:ext cx="838200" cy="762000"/>
            <a:chOff x="990600" y="990600"/>
            <a:chExt cx="990600" cy="914400"/>
          </a:xfrm>
        </p:grpSpPr>
        <p:grpSp>
          <p:nvGrpSpPr>
            <p:cNvPr id="204" name="Group 19"/>
            <p:cNvGrpSpPr>
              <a:grpSpLocks/>
            </p:cNvGrpSpPr>
            <p:nvPr/>
          </p:nvGrpSpPr>
          <p:grpSpPr bwMode="auto">
            <a:xfrm>
              <a:off x="990600" y="990600"/>
              <a:ext cx="990600" cy="914400"/>
              <a:chOff x="1456" y="426"/>
              <a:chExt cx="416" cy="390"/>
            </a:xfrm>
          </p:grpSpPr>
          <p:sp>
            <p:nvSpPr>
              <p:cNvPr id="208" name="Rectangle 20"/>
              <p:cNvSpPr>
                <a:spLocks noChangeArrowheads="1"/>
              </p:cNvSpPr>
              <p:nvPr/>
            </p:nvSpPr>
            <p:spPr bwMode="auto">
              <a:xfrm>
                <a:off x="1456" y="426"/>
                <a:ext cx="416" cy="390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9" name="AutoShape 22"/>
              <p:cNvSpPr>
                <a:spLocks noChangeArrowheads="1"/>
              </p:cNvSpPr>
              <p:nvPr/>
            </p:nvSpPr>
            <p:spPr bwMode="auto">
              <a:xfrm>
                <a:off x="1488" y="654"/>
                <a:ext cx="144" cy="115"/>
              </a:xfrm>
              <a:prstGeom prst="flowChartConnector">
                <a:avLst/>
              </a:prstGeom>
              <a:solidFill>
                <a:srgbClr val="FF0066"/>
              </a:solidFill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205" name="AutoShape 23"/>
            <p:cNvSpPr>
              <a:spLocks noChangeArrowheads="1"/>
            </p:cNvSpPr>
            <p:nvPr/>
          </p:nvSpPr>
          <p:spPr bwMode="auto">
            <a:xfrm>
              <a:off x="1524000" y="1525172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6" name="AutoShape 23"/>
            <p:cNvSpPr>
              <a:spLocks noChangeArrowheads="1"/>
            </p:cNvSpPr>
            <p:nvPr/>
          </p:nvSpPr>
          <p:spPr bwMode="auto">
            <a:xfrm>
              <a:off x="15240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7" name="AutoShape 23"/>
            <p:cNvSpPr>
              <a:spLocks noChangeArrowheads="1"/>
            </p:cNvSpPr>
            <p:nvPr/>
          </p:nvSpPr>
          <p:spPr bwMode="auto">
            <a:xfrm>
              <a:off x="1066800" y="1178169"/>
              <a:ext cx="342900" cy="269631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6858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2286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286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286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5720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572000" y="16144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4384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43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15000" y="247971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7150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715000" y="1614487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3716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371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814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5814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3716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581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10 con 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28600" y="4482803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36752" y="5338465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40 </a:t>
            </a:r>
            <a:r>
              <a:rPr lang="en-US" sz="2800" dirty="0" err="1" smtClean="0"/>
              <a:t>chân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536752" y="39624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30480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572000" y="37338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96200" y="3733800"/>
            <a:ext cx="685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144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295400" y="39668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76200" y="4967645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10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863287" y="4881265"/>
            <a:ext cx="282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10 = 40 (</a:t>
            </a:r>
            <a:r>
              <a:rPr lang="en-US" sz="2800" dirty="0" err="1" smtClean="0"/>
              <a:t>chân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932906" y="49193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8952" y="4424065"/>
            <a:ext cx="4445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Mười</a:t>
            </a:r>
            <a:r>
              <a:rPr lang="en-US" sz="2800" dirty="0" smtClean="0"/>
              <a:t> con </a:t>
            </a:r>
            <a:r>
              <a:rPr lang="en-US" sz="2800" dirty="0" err="1" smtClean="0"/>
              <a:t>ngựa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781800" y="2479715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781800" y="2057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10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1800" y="16002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8153400" y="246542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8153400" y="20431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8153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3671887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-76200" y="1367135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914400" y="18100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4572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57200" y="22196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57200" y="264193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800600" y="264193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800600" y="22196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800600" y="17624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667000" y="2656224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667000" y="22196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667000" y="17624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943600" y="262765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943600" y="22053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943600" y="176242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6002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600200" y="220533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810000" y="2656224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810000" y="2205335"/>
            <a:ext cx="381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600200" y="2641937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8100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7010400" y="262765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9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7010400" y="22053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  9 =</a:t>
            </a:r>
            <a:endParaRPr lang="en-US" sz="3000" dirty="0"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7010400" y="17481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1"/>
          <p:cNvSpPr txBox="1">
            <a:spLocks noChangeArrowheads="1"/>
          </p:cNvSpPr>
          <p:nvPr/>
        </p:nvSpPr>
        <p:spPr bwMode="auto">
          <a:xfrm>
            <a:off x="8305800" y="261336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2"/>
          <p:cNvSpPr txBox="1">
            <a:spLocks noChangeArrowheads="1"/>
          </p:cNvSpPr>
          <p:nvPr/>
        </p:nvSpPr>
        <p:spPr bwMode="auto">
          <a:xfrm>
            <a:off x="8305800" y="21910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8305800" y="17481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3" name="Text Box 2"/>
          <p:cNvSpPr txBox="1">
            <a:spLocks noChangeArrowheads="1"/>
          </p:cNvSpPr>
          <p:nvPr/>
        </p:nvSpPr>
        <p:spPr bwMode="auto">
          <a:xfrm>
            <a:off x="914400" y="3181648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4572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457200" y="3591222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37" name="Text Box 11"/>
          <p:cNvSpPr txBox="1">
            <a:spLocks noChangeArrowheads="1"/>
          </p:cNvSpPr>
          <p:nvPr/>
        </p:nvSpPr>
        <p:spPr bwMode="auto">
          <a:xfrm>
            <a:off x="4800600" y="3591222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=</a:t>
            </a:r>
            <a:endParaRPr lang="en-US" sz="3000" dirty="0">
              <a:latin typeface="+mj-lt"/>
            </a:endParaRPr>
          </a:p>
        </p:txBody>
      </p:sp>
      <p:sp>
        <p:nvSpPr>
          <p:cNvPr id="138" name="Text Box 12"/>
          <p:cNvSpPr txBox="1">
            <a:spLocks noChangeArrowheads="1"/>
          </p:cNvSpPr>
          <p:nvPr/>
        </p:nvSpPr>
        <p:spPr bwMode="auto">
          <a:xfrm>
            <a:off x="4800600" y="313402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667000" y="35912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1" name="Text Box 15"/>
          <p:cNvSpPr txBox="1">
            <a:spLocks noChangeArrowheads="1"/>
          </p:cNvSpPr>
          <p:nvPr/>
        </p:nvSpPr>
        <p:spPr bwMode="auto">
          <a:xfrm>
            <a:off x="2667000" y="313402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59436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4" name="Text Box 23"/>
          <p:cNvSpPr txBox="1">
            <a:spLocks noChangeArrowheads="1"/>
          </p:cNvSpPr>
          <p:nvPr/>
        </p:nvSpPr>
        <p:spPr bwMode="auto">
          <a:xfrm>
            <a:off x="5943600" y="313402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600200" y="31197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6" name="Text Box 25"/>
          <p:cNvSpPr txBox="1">
            <a:spLocks noChangeArrowheads="1"/>
          </p:cNvSpPr>
          <p:nvPr/>
        </p:nvSpPr>
        <p:spPr bwMode="auto">
          <a:xfrm>
            <a:off x="1600200" y="3576935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8" name="Text Box 27"/>
          <p:cNvSpPr txBox="1">
            <a:spLocks noChangeArrowheads="1"/>
          </p:cNvSpPr>
          <p:nvPr/>
        </p:nvSpPr>
        <p:spPr bwMode="auto">
          <a:xfrm>
            <a:off x="3810000" y="35769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0" name="Text Box 29"/>
          <p:cNvSpPr txBox="1">
            <a:spLocks noChangeArrowheads="1"/>
          </p:cNvSpPr>
          <p:nvPr/>
        </p:nvSpPr>
        <p:spPr bwMode="auto">
          <a:xfrm>
            <a:off x="38100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2" name="Text Box 11"/>
          <p:cNvSpPr txBox="1">
            <a:spLocks noChangeArrowheads="1"/>
          </p:cNvSpPr>
          <p:nvPr/>
        </p:nvSpPr>
        <p:spPr bwMode="auto">
          <a:xfrm>
            <a:off x="7010400" y="35769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  1 =</a:t>
            </a:r>
            <a:endParaRPr lang="en-US" sz="3000" dirty="0">
              <a:latin typeface="+mj-lt"/>
            </a:endParaRPr>
          </a:p>
        </p:txBody>
      </p:sp>
      <p:sp>
        <p:nvSpPr>
          <p:cNvPr id="153" name="Text Box 12"/>
          <p:cNvSpPr txBox="1">
            <a:spLocks noChangeArrowheads="1"/>
          </p:cNvSpPr>
          <p:nvPr/>
        </p:nvSpPr>
        <p:spPr bwMode="auto">
          <a:xfrm>
            <a:off x="7010400" y="3119735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  4 =</a:t>
            </a:r>
            <a:endParaRPr lang="en-US" sz="3000" dirty="0">
              <a:latin typeface="+mj-lt"/>
            </a:endParaRPr>
          </a:p>
        </p:txBody>
      </p:sp>
      <p:sp>
        <p:nvSpPr>
          <p:cNvPr id="155" name="Text Box 22"/>
          <p:cNvSpPr txBox="1">
            <a:spLocks noChangeArrowheads="1"/>
          </p:cNvSpPr>
          <p:nvPr/>
        </p:nvSpPr>
        <p:spPr bwMode="auto">
          <a:xfrm>
            <a:off x="8305800" y="356264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6" name="Text Box 23"/>
          <p:cNvSpPr txBox="1">
            <a:spLocks noChangeArrowheads="1"/>
          </p:cNvSpPr>
          <p:nvPr/>
        </p:nvSpPr>
        <p:spPr bwMode="auto">
          <a:xfrm>
            <a:off x="8305800" y="311973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-76200" y="181987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58" name="TextBox 157"/>
          <p:cNvSpPr txBox="1"/>
          <p:nvPr/>
        </p:nvSpPr>
        <p:spPr>
          <a:xfrm>
            <a:off x="-76200" y="311527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94" grpId="0"/>
      <p:bldP spid="101" grpId="0"/>
      <p:bldP spid="102" grpId="0"/>
      <p:bldP spid="121" grpId="0"/>
      <p:bldP spid="124" grpId="0"/>
      <p:bldP spid="125" grpId="0"/>
      <p:bldP spid="137" grpId="0"/>
      <p:bldP spid="138" grpId="0"/>
      <p:bldP spid="140" grpId="0"/>
      <p:bldP spid="141" grpId="0"/>
      <p:bldP spid="143" grpId="0"/>
      <p:bldP spid="144" grpId="0"/>
      <p:bldP spid="145" grpId="0"/>
      <p:bldP spid="146" grpId="0"/>
      <p:bldP spid="148" grpId="0"/>
      <p:bldP spid="150" grpId="0"/>
      <p:bldP spid="152" grpId="0"/>
      <p:bldP spid="153" grpId="0"/>
      <p:bldP spid="155" grpId="0"/>
      <p:bldP spid="156" grpId="0"/>
      <p:bldP spid="157" grpId="0"/>
      <p:bldP spid="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-48438" y="14478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447800" y="1960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5 + 10 =</a:t>
            </a:r>
            <a:endParaRPr lang="en-US" sz="3000" dirty="0">
              <a:latin typeface="+mj-lt"/>
            </a:endParaRP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352800" y="1960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8789" y="19812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3810000" y="1981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3048000" y="2417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09600" y="2951202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6 + 6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2362200" y="29512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2819400" y="29718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2057400" y="34084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096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9 + 24 =</a:t>
            </a:r>
            <a:endParaRPr lang="en-US" sz="3000" dirty="0">
              <a:latin typeface="+mj-lt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590800" y="3865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30480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22860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105400" y="3865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2 + 32 =</a:t>
            </a:r>
            <a:endParaRPr lang="en-US" sz="3000" dirty="0">
              <a:latin typeface="+mj-lt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7086600" y="3865602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3914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6781800" y="4322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5105400" y="29718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x 7 + 12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7010400" y="29718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7467600" y="2992398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6781800" y="34290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400" y="2971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38862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4645876" y="29718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4645876" y="38862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101" grpId="0"/>
      <p:bldP spid="102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066800" y="16002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err="1"/>
              <a:t>nhiêu</a:t>
            </a:r>
            <a:r>
              <a:rPr lang="en-US"/>
              <a:t> </a:t>
            </a:r>
            <a:r>
              <a:rPr lang="en-US" smtClean="0"/>
              <a:t>chân</a:t>
            </a:r>
            <a:r>
              <a:rPr lang="en-US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280193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4 </a:t>
            </a:r>
            <a:r>
              <a:rPr lang="en-US" sz="2800" dirty="0" err="1" smtClean="0"/>
              <a:t>chân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382018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smtClean="0"/>
              <a:t>24 </a:t>
            </a:r>
            <a:r>
              <a:rPr lang="en-US" sz="2800" smtClean="0"/>
              <a:t>chân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236071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2400" y="16274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219200" y="20129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236517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337316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6 </a:t>
            </a:r>
            <a:r>
              <a:rPr lang="en-US" sz="2800" dirty="0" err="1" smtClean="0"/>
              <a:t>bàn</a:t>
            </a:r>
            <a:r>
              <a:rPr lang="en-US" sz="2800" dirty="0" smtClean="0"/>
              <a:t> :  ... </a:t>
            </a:r>
            <a:r>
              <a:rPr lang="en-US" sz="2800" dirty="0" err="1" smtClean="0"/>
              <a:t>chân</a:t>
            </a:r>
            <a:r>
              <a:rPr lang="en-US" sz="2800" dirty="0" smtClean="0"/>
              <a:t> ?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3286780"/>
            <a:ext cx="2650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 x 6 = </a:t>
            </a:r>
            <a:r>
              <a:rPr lang="en-US" sz="2800" smtClean="0"/>
              <a:t>24 </a:t>
            </a:r>
            <a:r>
              <a:rPr lang="en-US" sz="2800" smtClean="0"/>
              <a:t>(</a:t>
            </a:r>
            <a:r>
              <a:rPr lang="en-US" sz="2800" smtClean="0"/>
              <a:t>chân</a:t>
            </a:r>
            <a:r>
              <a:rPr lang="en-US" sz="2800" smtClean="0"/>
              <a:t>)</a:t>
            </a:r>
            <a:endParaRPr lang="en-US" sz="2800" dirty="0" smtClean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3078103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115744" y="2743200"/>
            <a:ext cx="3809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Sáu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chân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467600" y="2055812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200400" y="2057400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495800" y="20574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1430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5334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 </a:t>
            </a:r>
            <a:r>
              <a:rPr lang="en-US" dirty="0" err="1" smtClean="0"/>
              <a:t>chân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6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chân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5710535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bàn</a:t>
            </a:r>
            <a:r>
              <a:rPr lang="en-US" dirty="0" smtClean="0"/>
              <a:t>:   4 </a:t>
            </a:r>
            <a:r>
              <a:rPr lang="en-US" dirty="0" err="1" smtClean="0"/>
              <a:t>chân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63963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smtClean="0"/>
              <a:t>24 </a:t>
            </a:r>
            <a:r>
              <a:rPr lang="en-US" smtClean="0"/>
              <a:t>chân</a:t>
            </a:r>
            <a:endParaRPr lang="en-US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32507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499774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066800" y="533400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532953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60915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/>
              <a:t>6</a:t>
            </a:r>
            <a:r>
              <a:rPr lang="en-US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:  ... </a:t>
            </a:r>
            <a:r>
              <a:rPr lang="en-US" dirty="0" err="1" smtClean="0"/>
              <a:t>chân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6037183"/>
            <a:ext cx="2297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x 6 = </a:t>
            </a:r>
            <a:r>
              <a:rPr lang="en-US" smtClean="0"/>
              <a:t>24 </a:t>
            </a:r>
            <a:r>
              <a:rPr lang="en-US" smtClean="0"/>
              <a:t>(</a:t>
            </a:r>
            <a:r>
              <a:rPr lang="en-US" smtClean="0"/>
              <a:t>chân</a:t>
            </a:r>
            <a:r>
              <a:rPr lang="en-US" smtClean="0"/>
              <a:t>)</a:t>
            </a:r>
            <a:endParaRPr lang="en-US" dirty="0" smtClean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19400" y="6171406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50911" y="5651797"/>
            <a:ext cx="329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Sáu</a:t>
            </a:r>
            <a:r>
              <a:rPr lang="en-US" dirty="0" smtClean="0"/>
              <a:t>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chânlà</a:t>
            </a:r>
            <a:r>
              <a:rPr lang="en-US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315200" y="5330824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048000" y="5332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343400" y="5332412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8438" y="27432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447800" y="31197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5 + 10 =</a:t>
            </a:r>
            <a:endParaRPr lang="en-US" dirty="0"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971800" y="3119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789" y="3119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429000" y="3140333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+ 10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743200" y="34245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09600" y="3688139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+ 6 =</a:t>
            </a:r>
            <a:endParaRPr lang="en-US" dirty="0">
              <a:latin typeface="+mj-lt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981200" y="36881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438400" y="37087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+ 6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1752600" y="40135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96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9 + 24 =</a:t>
            </a:r>
            <a:endParaRPr lang="en-US" dirty="0">
              <a:latin typeface="+mj-lt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1336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+ 24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19050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60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1054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+ 32 =</a:t>
            </a:r>
            <a:endParaRPr lang="en-US" dirty="0">
              <a:latin typeface="+mj-lt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6705600" y="432280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934200" y="43434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+ 32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4008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105400" y="370873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7 + 12 =</a:t>
            </a:r>
            <a:endParaRPr lang="en-US" dirty="0">
              <a:latin typeface="+mj-lt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705600" y="3708737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7162800" y="37293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+ 12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6400800" y="40341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40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708737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4343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645876" y="370873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645876" y="4343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-76200" y="838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914400" y="1262361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4572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5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57200" y="1521381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7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457200" y="18100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9 =</a:t>
            </a:r>
            <a:endParaRPr lang="en-US" dirty="0">
              <a:latin typeface="+mj-lt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4800600" y="1810048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4800600" y="152138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6 =</a:t>
            </a:r>
            <a:endParaRPr lang="en-US" dirty="0">
              <a:latin typeface="+mj-lt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4800600" y="12147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8 =</a:t>
            </a:r>
            <a:endParaRPr lang="en-US" dirty="0">
              <a:latin typeface="+mj-lt"/>
            </a:endParaRP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2667000" y="18243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667000" y="152138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2667000" y="12147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1" name="Text Box 21"/>
          <p:cNvSpPr txBox="1">
            <a:spLocks noChangeArrowheads="1"/>
          </p:cNvSpPr>
          <p:nvPr/>
        </p:nvSpPr>
        <p:spPr bwMode="auto">
          <a:xfrm>
            <a:off x="5791200" y="1795761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5791200" y="150709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5791200" y="12147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4478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1447800" y="150709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3657600" y="18243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7" name="Text Box 27"/>
          <p:cNvSpPr txBox="1">
            <a:spLocks noChangeArrowheads="1"/>
          </p:cNvSpPr>
          <p:nvPr/>
        </p:nvSpPr>
        <p:spPr bwMode="auto">
          <a:xfrm>
            <a:off x="3657600" y="1507094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1447800" y="181004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36576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7010400" y="1795761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9 =</a:t>
            </a:r>
            <a:endParaRPr lang="en-US" dirty="0">
              <a:latin typeface="+mj-lt"/>
            </a:endParaRPr>
          </a:p>
        </p:txBody>
      </p: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7010400" y="1507094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3 </a:t>
            </a:r>
            <a:r>
              <a:rPr lang="en-US" dirty="0" smtClean="0">
                <a:latin typeface="+mj-lt"/>
              </a:rPr>
              <a:t>x   9 =</a:t>
            </a:r>
            <a:endParaRPr lang="en-US" dirty="0"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7010400" y="12004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10 =</a:t>
            </a:r>
            <a:endParaRPr lang="en-US" dirty="0">
              <a:latin typeface="+mj-lt"/>
            </a:endParaRPr>
          </a:p>
        </p:txBody>
      </p:sp>
      <p:sp>
        <p:nvSpPr>
          <p:cNvPr id="75" name="Text Box 21"/>
          <p:cNvSpPr txBox="1">
            <a:spLocks noChangeArrowheads="1"/>
          </p:cNvSpPr>
          <p:nvPr/>
        </p:nvSpPr>
        <p:spPr bwMode="auto">
          <a:xfrm>
            <a:off x="8153400" y="178147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8153400" y="149280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8153400" y="12004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914400" y="3105448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4572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457200" y="2433935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4800600" y="24339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2 =</a:t>
            </a:r>
            <a:endParaRPr lang="en-US" dirty="0">
              <a:latin typeface="+mj-lt"/>
            </a:endParaRP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4800600" y="2129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=</a:t>
            </a:r>
            <a:endParaRPr lang="en-US" dirty="0">
              <a:latin typeface="+mj-lt"/>
            </a:endParaRPr>
          </a:p>
        </p:txBody>
      </p:sp>
      <p:sp>
        <p:nvSpPr>
          <p:cNvPr id="83" name="Text Box 14"/>
          <p:cNvSpPr txBox="1">
            <a:spLocks noChangeArrowheads="1"/>
          </p:cNvSpPr>
          <p:nvPr/>
        </p:nvSpPr>
        <p:spPr bwMode="auto">
          <a:xfrm>
            <a:off x="2667000" y="24339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4" name="Text Box 15"/>
          <p:cNvSpPr txBox="1">
            <a:spLocks noChangeArrowheads="1"/>
          </p:cNvSpPr>
          <p:nvPr/>
        </p:nvSpPr>
        <p:spPr bwMode="auto">
          <a:xfrm>
            <a:off x="26670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57912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5791200" y="21291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1447800" y="21148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1447800" y="241964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27"/>
          <p:cNvSpPr txBox="1">
            <a:spLocks noChangeArrowheads="1"/>
          </p:cNvSpPr>
          <p:nvPr/>
        </p:nvSpPr>
        <p:spPr bwMode="auto">
          <a:xfrm>
            <a:off x="3657600" y="24196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1" name="Text Box 29"/>
          <p:cNvSpPr txBox="1">
            <a:spLocks noChangeArrowheads="1"/>
          </p:cNvSpPr>
          <p:nvPr/>
        </p:nvSpPr>
        <p:spPr bwMode="auto">
          <a:xfrm>
            <a:off x="36576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7010400" y="24196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x   1 =</a:t>
            </a:r>
            <a:endParaRPr lang="en-US" dirty="0">
              <a:latin typeface="+mj-lt"/>
            </a:endParaRPr>
          </a:p>
        </p:txBody>
      </p:sp>
      <p:sp>
        <p:nvSpPr>
          <p:cNvPr id="103" name="Text Box 12"/>
          <p:cNvSpPr txBox="1">
            <a:spLocks noChangeArrowheads="1"/>
          </p:cNvSpPr>
          <p:nvPr/>
        </p:nvSpPr>
        <p:spPr bwMode="auto">
          <a:xfrm>
            <a:off x="7010400" y="2114848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 </a:t>
            </a:r>
            <a:r>
              <a:rPr lang="en-US" dirty="0">
                <a:latin typeface="+mj-lt"/>
              </a:rPr>
              <a:t>x </a:t>
            </a:r>
            <a:r>
              <a:rPr lang="en-US" dirty="0" smtClean="0">
                <a:latin typeface="+mj-lt"/>
              </a:rPr>
              <a:t>  4 =</a:t>
            </a:r>
            <a:endParaRPr lang="en-US" dirty="0">
              <a:latin typeface="+mj-lt"/>
            </a:endParaRPr>
          </a:p>
        </p:txBody>
      </p:sp>
      <p:sp>
        <p:nvSpPr>
          <p:cNvPr id="104" name="Text Box 22"/>
          <p:cNvSpPr txBox="1">
            <a:spLocks noChangeArrowheads="1"/>
          </p:cNvSpPr>
          <p:nvPr/>
        </p:nvSpPr>
        <p:spPr bwMode="auto">
          <a:xfrm>
            <a:off x="8153400" y="2405361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81534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-76200" y="1272183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-76200" y="21336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862</Words>
  <Application>Microsoft Office PowerPoint</Application>
  <PresentationFormat>On-screen Show (4:3)</PresentationFormat>
  <Paragraphs>258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131</cp:revision>
  <dcterms:created xsi:type="dcterms:W3CDTF">2006-09-07T17:35:34Z</dcterms:created>
  <dcterms:modified xsi:type="dcterms:W3CDTF">2020-04-09T07:12:36Z</dcterms:modified>
</cp:coreProperties>
</file>