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84" r:id="rId3"/>
    <p:sldId id="298" r:id="rId4"/>
    <p:sldId id="301" r:id="rId5"/>
    <p:sldId id="302" r:id="rId6"/>
    <p:sldId id="303" r:id="rId7"/>
    <p:sldId id="304" r:id="rId8"/>
    <p:sldId id="305" r:id="rId9"/>
    <p:sldId id="29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FF"/>
    <a:srgbClr val="F290F4"/>
    <a:srgbClr val="4FFB91"/>
    <a:srgbClr val="66FF33"/>
    <a:srgbClr val="00FF00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81" autoAdjust="0"/>
    <p:restoredTop sz="94660"/>
  </p:normalViewPr>
  <p:slideViewPr>
    <p:cSldViewPr>
      <p:cViewPr>
        <p:scale>
          <a:sx n="78" d="100"/>
          <a:sy n="78" d="100"/>
        </p:scale>
        <p:origin x="-1122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A60A0-5F4B-4D6E-AAD5-23B372A7B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ECDAF-13C1-4FA9-9C77-C3CB89EBF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6743C-5306-43C3-BAE0-12DF0624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04832-3CA7-4A41-88F1-3FD1F207E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F7F4D-6393-4029-85AD-A32169E37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501D4-F166-409B-869F-28860AAB4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4D370-20FE-4C92-B976-52A422865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5FCF3-F3BD-47A4-9A8F-95CA88C2F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82CF8-FDC5-49A3-9BA6-303BB48DF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367B8-80ED-49C5-B0AB-7443817EC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9D3A5-3D1D-4706-8723-A3FB6FEC9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FBB70-830C-4A47-B824-8C810D512B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50000">
              <a:schemeClr val="bg1"/>
            </a:gs>
            <a:gs pos="100000">
              <a:srgbClr val="66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B3BC574-82E9-4CD9-BA8D-421602499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FF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FF3399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 descr="thin bar2"/>
          <p:cNvSpPr>
            <a:spLocks noChangeArrowheads="1" noChangeShapeType="1" noTextEdit="1"/>
          </p:cNvSpPr>
          <p:nvPr/>
        </p:nvSpPr>
        <p:spPr bwMode="auto">
          <a:xfrm>
            <a:off x="-13095" y="0"/>
            <a:ext cx="8915401" cy="7092951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ArchUpPour">
              <a:avLst>
                <a:gd name="adj1" fmla="val 10977332"/>
                <a:gd name="adj2" fmla="val 64352"/>
              </a:avLst>
            </a:prstTxWarp>
          </a:bodyPr>
          <a:lstStyle/>
          <a:p>
            <a:pPr>
              <a:defRPr/>
            </a:pPr>
            <a:endParaRPr lang="en-US" sz="2700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effectLst>
                <a:outerShdw dist="107763" dir="27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7" name="WordArt 6"/>
          <p:cNvSpPr>
            <a:spLocks noChangeArrowheads="1" noChangeShapeType="1" noTextEdit="1"/>
          </p:cNvSpPr>
          <p:nvPr/>
        </p:nvSpPr>
        <p:spPr bwMode="auto">
          <a:xfrm>
            <a:off x="1828800" y="1600200"/>
            <a:ext cx="5105400" cy="866775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Môn: </a:t>
            </a:r>
            <a:r>
              <a:rPr lang="en-US" sz="3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Toán</a:t>
            </a:r>
            <a:r>
              <a:rPr lang="en-US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 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-</a:t>
            </a:r>
            <a:r>
              <a:rPr lang="en-US" sz="3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30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+mj-lt"/>
                <a:cs typeface="Arial"/>
              </a:rPr>
              <a:t>Lớp 2</a:t>
            </a:r>
            <a:endParaRPr lang="en-US" sz="3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+mj-lt"/>
              <a:cs typeface="Arial"/>
            </a:endParaRP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2438400" y="3124200"/>
            <a:ext cx="39624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Bảng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err="1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nhân</a:t>
            </a:r>
            <a:r>
              <a:rPr lang="en-US" sz="2800" kern="10" dirty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4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pic>
        <p:nvPicPr>
          <p:cNvPr id="2055" name="Picture 7" descr="ANd9GcRqtrxiT_vZGJytNBhszI31l3leUpRBnQ1CSZyeqnpj58MkW5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ANd9GcRqtrxiT_vZGJytNBhszI31l3leUpRBnQ1CSZyeqnpj58MkW5G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3525" y="5372100"/>
            <a:ext cx="12604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2438400" y="4419600"/>
            <a:ext cx="3962400" cy="83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Online – </a:t>
            </a: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Covid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  <p:sp>
        <p:nvSpPr>
          <p:cNvPr id="11" name="WordArt 6"/>
          <p:cNvSpPr>
            <a:spLocks noChangeArrowheads="1" noChangeShapeType="1" noTextEdit="1"/>
          </p:cNvSpPr>
          <p:nvPr/>
        </p:nvSpPr>
        <p:spPr bwMode="auto">
          <a:xfrm>
            <a:off x="2971800" y="5638800"/>
            <a:ext cx="2514600" cy="304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68580" tIns="34290" rIns="68580" bIns="34290" fromWordArt="1">
            <a:prstTxWarp prst="textPlain">
              <a:avLst>
                <a:gd name="adj" fmla="val 50167"/>
              </a:avLst>
            </a:prstTxWarp>
          </a:bodyPr>
          <a:lstStyle/>
          <a:p>
            <a:pPr>
              <a:defRPr/>
            </a:pPr>
            <a:r>
              <a:rPr lang="en-US" sz="2800" kern="10" dirty="0" err="1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Ngày</a:t>
            </a:r>
            <a:r>
              <a:rPr lang="en-US" sz="2800" kern="10" dirty="0" smtClean="0">
                <a:ln w="63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Arial"/>
              </a:rPr>
              <a:t> 9/4/2020</a:t>
            </a:r>
            <a:endParaRPr lang="en-US" sz="2800" kern="10" dirty="0">
              <a:ln w="6350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j0424466">
            <a:hlinkClick r:id="" action="ppaction://noaction">
              <a:snd r:embed="rId2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029200"/>
            <a:ext cx="15589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85800" y="1600200"/>
            <a:ext cx="27622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 smtClean="0">
                <a:latin typeface="+mj-lt"/>
              </a:rPr>
              <a:t>Kiểm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tra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bài</a:t>
            </a:r>
            <a:r>
              <a:rPr lang="en-US" sz="3000" b="1" dirty="0" smtClean="0">
                <a:latin typeface="+mj-lt"/>
              </a:rPr>
              <a:t> </a:t>
            </a:r>
            <a:r>
              <a:rPr lang="en-US" sz="3000" b="1" dirty="0" err="1" smtClean="0">
                <a:latin typeface="+mj-lt"/>
              </a:rPr>
              <a:t>cũ</a:t>
            </a:r>
            <a:endParaRPr lang="en-US" sz="30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400" y="8337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87165" y="38100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 9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85800" y="2341602"/>
            <a:ext cx="3657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b="1" dirty="0" smtClean="0">
                <a:latin typeface="+mj-lt"/>
                <a:cs typeface="Times New Roman" pitchFamily="18" charset="0"/>
              </a:rPr>
              <a:t>- </a:t>
            </a:r>
            <a:r>
              <a:rPr lang="en-US" sz="3000" b="1" dirty="0" err="1" smtClean="0">
                <a:latin typeface="+mj-lt"/>
                <a:cs typeface="Times New Roman" pitchFamily="18" charset="0"/>
              </a:rPr>
              <a:t>Đọc</a:t>
            </a:r>
            <a:r>
              <a:rPr lang="en-US" sz="3000" b="1" dirty="0" smtClean="0">
                <a:latin typeface="+mj-lt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+mj-lt"/>
                <a:cs typeface="Times New Roman" pitchFamily="18" charset="0"/>
              </a:rPr>
              <a:t>bảng</a:t>
            </a:r>
            <a:r>
              <a:rPr lang="en-US" sz="3000" b="1" dirty="0" smtClean="0">
                <a:latin typeface="+mj-lt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+mj-lt"/>
                <a:cs typeface="Times New Roman" pitchFamily="18" charset="0"/>
              </a:rPr>
              <a:t>nhân</a:t>
            </a:r>
            <a:r>
              <a:rPr lang="en-US" sz="3000" b="1" dirty="0" smtClean="0">
                <a:latin typeface="+mj-lt"/>
                <a:cs typeface="Times New Roman" pitchFamily="18" charset="0"/>
              </a:rPr>
              <a:t> 3</a:t>
            </a:r>
            <a:endParaRPr lang="en-US" sz="3000" b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5" name="AutoShape 7"/>
          <p:cNvSpPr>
            <a:spLocks/>
          </p:cNvSpPr>
          <p:nvPr/>
        </p:nvSpPr>
        <p:spPr bwMode="auto">
          <a:xfrm>
            <a:off x="1676400" y="990600"/>
            <a:ext cx="76200" cy="838200"/>
          </a:xfrm>
          <a:prstGeom prst="rightBrace">
            <a:avLst>
              <a:gd name="adj1" fmla="val 91667"/>
              <a:gd name="adj2" fmla="val 50000"/>
            </a:avLst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 sz="1800" b="1"/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209800" y="9906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4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lấy</a:t>
            </a:r>
            <a:r>
              <a:rPr lang="en-US" sz="2800" dirty="0">
                <a:solidFill>
                  <a:srgbClr val="0000FF"/>
                </a:solidFill>
              </a:rPr>
              <a:t> 1 </a:t>
            </a:r>
            <a:r>
              <a:rPr lang="en-US" sz="2800" dirty="0" err="1">
                <a:solidFill>
                  <a:srgbClr val="0000FF"/>
                </a:solidFill>
              </a:rPr>
              <a:t>lần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2362200" y="21336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4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lấy</a:t>
            </a:r>
            <a:r>
              <a:rPr lang="en-US" sz="2800" dirty="0">
                <a:solidFill>
                  <a:srgbClr val="0000FF"/>
                </a:solidFill>
              </a:rPr>
              <a:t> 2 </a:t>
            </a:r>
            <a:r>
              <a:rPr lang="en-US" sz="2800" dirty="0" err="1">
                <a:solidFill>
                  <a:srgbClr val="0000FF"/>
                </a:solidFill>
              </a:rPr>
              <a:t>lần</a:t>
            </a:r>
            <a:r>
              <a:rPr lang="en-US" sz="2800" dirty="0" smtClean="0">
                <a:solidFill>
                  <a:srgbClr val="0000FF"/>
                </a:solidFill>
              </a:rPr>
              <a:t>,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3498" name="AutoShape 10"/>
          <p:cNvSpPr>
            <a:spLocks/>
          </p:cNvSpPr>
          <p:nvPr/>
        </p:nvSpPr>
        <p:spPr bwMode="auto">
          <a:xfrm>
            <a:off x="1676400" y="2057400"/>
            <a:ext cx="76200" cy="1752600"/>
          </a:xfrm>
          <a:prstGeom prst="rightBrace">
            <a:avLst>
              <a:gd name="adj1" fmla="val 150000"/>
              <a:gd name="adj2" fmla="val 50000"/>
            </a:avLst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 sz="1800" b="1">
              <a:solidFill>
                <a:srgbClr val="FF3300"/>
              </a:solidFill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2133600" y="4353580"/>
            <a:ext cx="28956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4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được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lấy</a:t>
            </a:r>
            <a:r>
              <a:rPr lang="en-US" sz="2800" dirty="0">
                <a:solidFill>
                  <a:srgbClr val="0000FF"/>
                </a:solidFill>
              </a:rPr>
              <a:t> 3 </a:t>
            </a:r>
            <a:r>
              <a:rPr lang="en-US" sz="2800" dirty="0" err="1">
                <a:solidFill>
                  <a:srgbClr val="0000FF"/>
                </a:solidFill>
              </a:rPr>
              <a:t>lần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   </a:t>
            </a:r>
            <a:endParaRPr lang="en-US" sz="2800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00" name="AutoShape 12"/>
          <p:cNvSpPr>
            <a:spLocks/>
          </p:cNvSpPr>
          <p:nvPr/>
        </p:nvSpPr>
        <p:spPr bwMode="auto">
          <a:xfrm>
            <a:off x="1676400" y="4038600"/>
            <a:ext cx="152400" cy="2438400"/>
          </a:xfrm>
          <a:prstGeom prst="rightBrace">
            <a:avLst>
              <a:gd name="adj1" fmla="val 112500"/>
              <a:gd name="adj2" fmla="val 50000"/>
            </a:avLst>
          </a:prstGeom>
          <a:noFill/>
          <a:ln w="38100">
            <a:solidFill>
              <a:srgbClr val="CC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vi-VN" sz="1800" b="1"/>
          </a:p>
        </p:txBody>
      </p:sp>
      <p:sp>
        <p:nvSpPr>
          <p:cNvPr id="63501" name="Rectangle 13"/>
          <p:cNvSpPr>
            <a:spLocks noChangeArrowheads="1"/>
          </p:cNvSpPr>
          <p:nvPr/>
        </p:nvSpPr>
        <p:spPr bwMode="auto">
          <a:xfrm>
            <a:off x="6781800" y="1607583"/>
            <a:ext cx="1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1 =  </a:t>
            </a:r>
            <a:r>
              <a:rPr lang="en-US" b="1" dirty="0" smtClean="0">
                <a:solidFill>
                  <a:srgbClr val="FF3300"/>
                </a:solidFill>
              </a:rPr>
              <a:t>4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6858000" y="29091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4 = </a:t>
            </a: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6858000" y="2481457"/>
            <a:ext cx="1457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3 = </a:t>
            </a:r>
            <a:r>
              <a:rPr lang="en-US" b="1" dirty="0" smtClean="0">
                <a:solidFill>
                  <a:srgbClr val="FF3300"/>
                </a:solidFill>
              </a:rPr>
              <a:t>12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6858000" y="33663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5 = </a:t>
            </a:r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6861175" y="38235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6 = </a:t>
            </a:r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6858000" y="42807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7 = </a:t>
            </a:r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6858000" y="473797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8 = </a:t>
            </a:r>
          </a:p>
        </p:txBody>
      </p:sp>
      <p:sp>
        <p:nvSpPr>
          <p:cNvPr id="63508" name="Rectangle 20"/>
          <p:cNvSpPr>
            <a:spLocks noChangeArrowheads="1"/>
          </p:cNvSpPr>
          <p:nvPr/>
        </p:nvSpPr>
        <p:spPr bwMode="auto">
          <a:xfrm>
            <a:off x="6861175" y="5176126"/>
            <a:ext cx="11496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9 = </a:t>
            </a:r>
          </a:p>
        </p:txBody>
      </p: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6823075" y="5652376"/>
            <a:ext cx="1303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</a:rPr>
              <a:t>× </a:t>
            </a:r>
            <a:r>
              <a:rPr lang="en-US" b="1" dirty="0" smtClean="0">
                <a:solidFill>
                  <a:srgbClr val="FF3300"/>
                </a:solidFill>
              </a:rPr>
              <a:t>10 =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10" name="Line 22"/>
          <p:cNvSpPr>
            <a:spLocks noChangeShapeType="1"/>
          </p:cNvSpPr>
          <p:nvPr/>
        </p:nvSpPr>
        <p:spPr bwMode="auto">
          <a:xfrm flipH="1">
            <a:off x="6309362" y="1600200"/>
            <a:ext cx="45719" cy="5105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541" name="Text Box 53"/>
          <p:cNvSpPr txBox="1">
            <a:spLocks noChangeArrowheads="1"/>
          </p:cNvSpPr>
          <p:nvPr/>
        </p:nvSpPr>
        <p:spPr bwMode="auto">
          <a:xfrm>
            <a:off x="2819400" y="3286780"/>
            <a:ext cx="2514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FF3300"/>
                </a:solidFill>
              </a:rPr>
              <a:t>Vậy</a:t>
            </a:r>
            <a:r>
              <a:rPr lang="en-US" sz="2800" b="1" dirty="0">
                <a:solidFill>
                  <a:srgbClr val="FF3300"/>
                </a:solidFill>
              </a:rPr>
              <a:t>: </a:t>
            </a:r>
            <a:r>
              <a:rPr lang="en-US" sz="2800" b="1" dirty="0" smtClean="0">
                <a:solidFill>
                  <a:srgbClr val="FF3300"/>
                </a:solidFill>
              </a:rPr>
              <a:t>4 </a:t>
            </a:r>
            <a:r>
              <a:rPr lang="en-US" sz="2800" b="1" dirty="0">
                <a:solidFill>
                  <a:srgbClr val="FF3300"/>
                </a:solidFill>
                <a:cs typeface="Times New Roman" pitchFamily="18" charset="0"/>
              </a:rPr>
              <a:t>× 2  =  </a:t>
            </a:r>
            <a:r>
              <a:rPr lang="en-US" sz="2800" b="1" dirty="0" smtClean="0">
                <a:solidFill>
                  <a:srgbClr val="FF3300"/>
                </a:solidFill>
                <a:cs typeface="Times New Roman" pitchFamily="18" charset="0"/>
              </a:rPr>
              <a:t>8</a:t>
            </a:r>
            <a:endParaRPr lang="en-US" sz="2800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42" name="Text Box 54"/>
          <p:cNvSpPr txBox="1">
            <a:spLocks noChangeArrowheads="1"/>
          </p:cNvSpPr>
          <p:nvPr/>
        </p:nvSpPr>
        <p:spPr bwMode="auto">
          <a:xfrm>
            <a:off x="3810000" y="2757487"/>
            <a:ext cx="95794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4</a:t>
            </a:r>
            <a:endParaRPr lang="en-US" sz="2800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63543" name="Text Box 55"/>
          <p:cNvSpPr txBox="1">
            <a:spLocks noChangeArrowheads="1"/>
          </p:cNvSpPr>
          <p:nvPr/>
        </p:nvSpPr>
        <p:spPr bwMode="auto">
          <a:xfrm>
            <a:off x="3352800" y="49530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4 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+ </a:t>
            </a:r>
            <a:r>
              <a:rPr lang="en-US" sz="2800" dirty="0" smtClean="0">
                <a:solidFill>
                  <a:srgbClr val="0000FF"/>
                </a:solidFill>
                <a:cs typeface="Times New Roman" pitchFamily="18" charset="0"/>
              </a:rPr>
              <a:t>4 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= </a:t>
            </a:r>
            <a:endParaRPr lang="en-US" sz="2800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44" name="Text Box 56"/>
          <p:cNvSpPr txBox="1">
            <a:spLocks noChangeArrowheads="1"/>
          </p:cNvSpPr>
          <p:nvPr/>
        </p:nvSpPr>
        <p:spPr bwMode="auto">
          <a:xfrm>
            <a:off x="2514600" y="54864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3300"/>
                </a:solidFill>
                <a:cs typeface="Times New Roman" pitchFamily="18" charset="0"/>
              </a:rPr>
              <a:t>Vậy</a:t>
            </a:r>
            <a:r>
              <a:rPr lang="en-US" sz="2800" b="1" dirty="0">
                <a:solidFill>
                  <a:srgbClr val="FF3300"/>
                </a:solidFill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FF3300"/>
                </a:solidFill>
                <a:cs typeface="Times New Roman" pitchFamily="18" charset="0"/>
              </a:rPr>
              <a:t>4 </a:t>
            </a:r>
            <a:r>
              <a:rPr lang="en-US" sz="2800" b="1" dirty="0">
                <a:solidFill>
                  <a:srgbClr val="FF3300"/>
                </a:solidFill>
                <a:cs typeface="Times New Roman" pitchFamily="18" charset="0"/>
              </a:rPr>
              <a:t>× 3  = </a:t>
            </a:r>
            <a:r>
              <a:rPr lang="en-US" sz="2800" b="1" dirty="0" smtClean="0">
                <a:solidFill>
                  <a:srgbClr val="FF3300"/>
                </a:solidFill>
                <a:cs typeface="Times New Roman" pitchFamily="18" charset="0"/>
              </a:rPr>
              <a:t>12</a:t>
            </a:r>
            <a:endParaRPr lang="en-US" sz="2800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45" name="Rectangle 57"/>
          <p:cNvSpPr>
            <a:spLocks noChangeArrowheads="1"/>
          </p:cNvSpPr>
          <p:nvPr/>
        </p:nvSpPr>
        <p:spPr bwMode="auto">
          <a:xfrm>
            <a:off x="7772400" y="2909176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16 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6" name="Rectangle 58"/>
          <p:cNvSpPr>
            <a:spLocks noChangeArrowheads="1"/>
          </p:cNvSpPr>
          <p:nvPr/>
        </p:nvSpPr>
        <p:spPr bwMode="auto">
          <a:xfrm>
            <a:off x="7791450" y="3366376"/>
            <a:ext cx="51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7" name="Rectangle 59"/>
          <p:cNvSpPr>
            <a:spLocks noChangeArrowheads="1"/>
          </p:cNvSpPr>
          <p:nvPr/>
        </p:nvSpPr>
        <p:spPr bwMode="auto">
          <a:xfrm>
            <a:off x="7772400" y="382357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24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8" name="Rectangle 60"/>
          <p:cNvSpPr>
            <a:spLocks noChangeArrowheads="1"/>
          </p:cNvSpPr>
          <p:nvPr/>
        </p:nvSpPr>
        <p:spPr bwMode="auto">
          <a:xfrm>
            <a:off x="7810500" y="426172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28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49" name="Rectangle 61"/>
          <p:cNvSpPr>
            <a:spLocks noChangeArrowheads="1"/>
          </p:cNvSpPr>
          <p:nvPr/>
        </p:nvSpPr>
        <p:spPr bwMode="auto">
          <a:xfrm>
            <a:off x="7791450" y="473797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32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0" name="Rectangle 62"/>
          <p:cNvSpPr>
            <a:spLocks noChangeArrowheads="1"/>
          </p:cNvSpPr>
          <p:nvPr/>
        </p:nvSpPr>
        <p:spPr bwMode="auto">
          <a:xfrm>
            <a:off x="7791450" y="5181600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36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1" name="Rectangle 63"/>
          <p:cNvSpPr>
            <a:spLocks noChangeArrowheads="1"/>
          </p:cNvSpPr>
          <p:nvPr/>
        </p:nvSpPr>
        <p:spPr bwMode="auto">
          <a:xfrm>
            <a:off x="7889557" y="5633326"/>
            <a:ext cx="492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rgbClr val="FF3300"/>
                </a:solidFill>
              </a:rPr>
              <a:t>40</a:t>
            </a: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63552" name="Rectangle 64"/>
          <p:cNvSpPr>
            <a:spLocks noChangeArrowheads="1"/>
          </p:cNvSpPr>
          <p:nvPr/>
        </p:nvSpPr>
        <p:spPr bwMode="auto">
          <a:xfrm>
            <a:off x="2895600" y="15240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</a:rPr>
              <a:t>4</a:t>
            </a:r>
            <a:r>
              <a:rPr lang="en-US" sz="2800" b="1" dirty="0" smtClean="0">
                <a:solidFill>
                  <a:srgbClr val="FF3300"/>
                </a:solidFill>
              </a:rPr>
              <a:t> </a:t>
            </a:r>
            <a:r>
              <a:rPr lang="en-US" sz="2800" b="1" dirty="0">
                <a:solidFill>
                  <a:srgbClr val="FF3300"/>
                </a:solidFill>
              </a:rPr>
              <a:t>× </a:t>
            </a:r>
            <a:r>
              <a:rPr lang="en-US" sz="2800" b="1" dirty="0" smtClean="0">
                <a:solidFill>
                  <a:srgbClr val="FF3300"/>
                </a:solidFill>
              </a:rPr>
              <a:t>1 </a:t>
            </a:r>
            <a:r>
              <a:rPr lang="en-US" sz="2800" b="1" dirty="0">
                <a:solidFill>
                  <a:srgbClr val="FF3300"/>
                </a:solidFill>
              </a:rPr>
              <a:t>=   </a:t>
            </a: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6781800" y="2057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>
                <a:solidFill>
                  <a:srgbClr val="FF3300"/>
                </a:solidFill>
              </a:rPr>
              <a:t>4</a:t>
            </a:r>
            <a:r>
              <a:rPr lang="en-US" b="1" dirty="0" smtClean="0">
                <a:solidFill>
                  <a:srgbClr val="FF3300"/>
                </a:solidFill>
              </a:rPr>
              <a:t> </a:t>
            </a:r>
            <a:r>
              <a:rPr lang="en-US" b="1" dirty="0">
                <a:solidFill>
                  <a:srgbClr val="FF3300"/>
                </a:solidFill>
                <a:cs typeface="Times New Roman" pitchFamily="18" charset="0"/>
              </a:rPr>
              <a:t>× 2 =  </a:t>
            </a:r>
            <a:r>
              <a:rPr lang="en-US" b="1" dirty="0" smtClean="0">
                <a:solidFill>
                  <a:srgbClr val="FF3300"/>
                </a:solidFill>
                <a:cs typeface="Times New Roman" pitchFamily="18" charset="0"/>
              </a:rPr>
              <a:t>8</a:t>
            </a:r>
            <a:endParaRPr lang="en-US" b="1" dirty="0">
              <a:solidFill>
                <a:srgbClr val="FF3300"/>
              </a:solidFill>
              <a:cs typeface="Times New Roman" pitchFamily="18" charset="0"/>
            </a:endParaRPr>
          </a:p>
        </p:txBody>
      </p:sp>
      <p:sp>
        <p:nvSpPr>
          <p:cNvPr id="63554" name="Text Box 66"/>
          <p:cNvSpPr txBox="1">
            <a:spLocks noChangeArrowheads="1"/>
          </p:cNvSpPr>
          <p:nvPr/>
        </p:nvSpPr>
        <p:spPr bwMode="auto">
          <a:xfrm>
            <a:off x="4876800" y="990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viết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3555" name="Text Box 67"/>
          <p:cNvSpPr txBox="1">
            <a:spLocks noChangeArrowheads="1"/>
          </p:cNvSpPr>
          <p:nvPr/>
        </p:nvSpPr>
        <p:spPr bwMode="auto">
          <a:xfrm>
            <a:off x="4114800" y="1538287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63556" name="Text Box 68"/>
          <p:cNvSpPr txBox="1">
            <a:spLocks noChangeArrowheads="1"/>
          </p:cNvSpPr>
          <p:nvPr/>
        </p:nvSpPr>
        <p:spPr bwMode="auto">
          <a:xfrm>
            <a:off x="4876800" y="21336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3557" name="Text Box 69"/>
          <p:cNvSpPr txBox="1">
            <a:spLocks noChangeArrowheads="1"/>
          </p:cNvSpPr>
          <p:nvPr/>
        </p:nvSpPr>
        <p:spPr bwMode="auto">
          <a:xfrm>
            <a:off x="2743200" y="2734330"/>
            <a:ext cx="1219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4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x 2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FF3300"/>
                </a:solidFill>
              </a:rPr>
              <a:t>=</a:t>
            </a:r>
          </a:p>
        </p:txBody>
      </p:sp>
      <p:sp>
        <p:nvSpPr>
          <p:cNvPr id="63558" name="Text Box 70"/>
          <p:cNvSpPr txBox="1">
            <a:spLocks noChangeArrowheads="1"/>
          </p:cNvSpPr>
          <p:nvPr/>
        </p:nvSpPr>
        <p:spPr bwMode="auto">
          <a:xfrm>
            <a:off x="4648200" y="2734330"/>
            <a:ext cx="83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FF3300"/>
                </a:solidFill>
              </a:rPr>
              <a:t>=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0000FF"/>
                </a:solidFill>
              </a:rPr>
              <a:t>8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3559" name="Text Box 71"/>
          <p:cNvSpPr txBox="1">
            <a:spLocks noChangeArrowheads="1"/>
          </p:cNvSpPr>
          <p:nvPr/>
        </p:nvSpPr>
        <p:spPr bwMode="auto">
          <a:xfrm>
            <a:off x="4724400" y="435358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</a:rPr>
              <a:t>ta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có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3560" name="Text Box 72"/>
          <p:cNvSpPr txBox="1">
            <a:spLocks noChangeArrowheads="1"/>
          </p:cNvSpPr>
          <p:nvPr/>
        </p:nvSpPr>
        <p:spPr bwMode="auto">
          <a:xfrm>
            <a:off x="2286000" y="49530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</a:rPr>
              <a:t>4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x 3 =</a:t>
            </a:r>
          </a:p>
        </p:txBody>
      </p:sp>
      <p:sp>
        <p:nvSpPr>
          <p:cNvPr id="63561" name="Text Box 73"/>
          <p:cNvSpPr txBox="1">
            <a:spLocks noChangeArrowheads="1"/>
          </p:cNvSpPr>
          <p:nvPr/>
        </p:nvSpPr>
        <p:spPr bwMode="auto">
          <a:xfrm>
            <a:off x="5105400" y="4953000"/>
            <a:ext cx="68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0000FF"/>
                </a:solidFill>
              </a:rPr>
              <a:t>12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43400" y="228600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587165" y="-7620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 9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886200" y="533400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nhân</a:t>
            </a:r>
            <a:r>
              <a:rPr lang="en-US" b="1" dirty="0" smtClean="0"/>
              <a:t> 4</a:t>
            </a:r>
            <a:endParaRPr lang="en-US" b="1" dirty="0"/>
          </a:p>
        </p:txBody>
      </p:sp>
      <p:grpSp>
        <p:nvGrpSpPr>
          <p:cNvPr id="78" name="Group 18"/>
          <p:cNvGrpSpPr>
            <a:grpSpLocks/>
          </p:cNvGrpSpPr>
          <p:nvPr/>
        </p:nvGrpSpPr>
        <p:grpSpPr bwMode="auto">
          <a:xfrm>
            <a:off x="7848600" y="2978681"/>
            <a:ext cx="450765" cy="401272"/>
            <a:chOff x="672" y="624"/>
            <a:chExt cx="540" cy="528"/>
          </a:xfrm>
        </p:grpSpPr>
        <p:grpSp>
          <p:nvGrpSpPr>
            <p:cNvPr id="79" name="Group 17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81" name="Oval 11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82" name="Group 12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83" name="Oval 13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4" name="Oval 14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5" name="Oval 15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86" name="Oval 16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80" name="Oval 10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87" name="Group 19"/>
          <p:cNvGrpSpPr>
            <a:grpSpLocks/>
          </p:cNvGrpSpPr>
          <p:nvPr/>
        </p:nvGrpSpPr>
        <p:grpSpPr bwMode="auto">
          <a:xfrm rot="21274189">
            <a:off x="7806956" y="2077829"/>
            <a:ext cx="450765" cy="401272"/>
            <a:chOff x="672" y="624"/>
            <a:chExt cx="540" cy="528"/>
          </a:xfrm>
        </p:grpSpPr>
        <p:grpSp>
          <p:nvGrpSpPr>
            <p:cNvPr id="88" name="Group 20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90" name="Oval 21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91" name="Group 22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92" name="Oval 23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3" name="Oval 24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4" name="Oval 25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95" name="Oval 26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89" name="Oval 27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96" name="Group 37"/>
          <p:cNvGrpSpPr>
            <a:grpSpLocks/>
          </p:cNvGrpSpPr>
          <p:nvPr/>
        </p:nvGrpSpPr>
        <p:grpSpPr bwMode="auto">
          <a:xfrm rot="573605">
            <a:off x="7878792" y="3871799"/>
            <a:ext cx="450765" cy="401272"/>
            <a:chOff x="672" y="624"/>
            <a:chExt cx="540" cy="528"/>
          </a:xfrm>
        </p:grpSpPr>
        <p:grpSp>
          <p:nvGrpSpPr>
            <p:cNvPr id="97" name="Group 38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99" name="Oval 39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00" name="Group 40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01" name="Oval 41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2" name="Oval 42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3" name="Oval 43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04" name="Oval 44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98" name="Oval 45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05" name="Group 46"/>
          <p:cNvGrpSpPr>
            <a:grpSpLocks/>
          </p:cNvGrpSpPr>
          <p:nvPr/>
        </p:nvGrpSpPr>
        <p:grpSpPr bwMode="auto">
          <a:xfrm rot="20532420">
            <a:off x="7956905" y="5698076"/>
            <a:ext cx="450765" cy="401272"/>
            <a:chOff x="672" y="624"/>
            <a:chExt cx="540" cy="528"/>
          </a:xfrm>
        </p:grpSpPr>
        <p:grpSp>
          <p:nvGrpSpPr>
            <p:cNvPr id="106" name="Group 47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08" name="Oval 48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09" name="Group 49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10" name="Oval 50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1" name="Oval 51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2" name="Oval 52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13" name="Oval 53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07" name="Oval 54"/>
            <p:cNvSpPr>
              <a:spLocks noChangeArrowheads="1"/>
            </p:cNvSpPr>
            <p:nvPr/>
          </p:nvSpPr>
          <p:spPr bwMode="auto">
            <a:xfrm>
              <a:off x="831" y="773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14" name="Group 55"/>
          <p:cNvGrpSpPr>
            <a:grpSpLocks/>
          </p:cNvGrpSpPr>
          <p:nvPr/>
        </p:nvGrpSpPr>
        <p:grpSpPr bwMode="auto">
          <a:xfrm rot="21343385">
            <a:off x="7878924" y="4739368"/>
            <a:ext cx="414428" cy="349295"/>
            <a:chOff x="672" y="624"/>
            <a:chExt cx="540" cy="528"/>
          </a:xfrm>
        </p:grpSpPr>
        <p:grpSp>
          <p:nvGrpSpPr>
            <p:cNvPr id="115" name="Group 56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17" name="Oval 57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18" name="Group 58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19" name="Oval 59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0" name="Oval 60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1" name="Oval 61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2" name="Oval 62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16" name="Oval 63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23" name="Group 64"/>
          <p:cNvGrpSpPr>
            <a:grpSpLocks/>
          </p:cNvGrpSpPr>
          <p:nvPr/>
        </p:nvGrpSpPr>
        <p:grpSpPr bwMode="auto">
          <a:xfrm rot="1036873">
            <a:off x="7830135" y="2457966"/>
            <a:ext cx="450765" cy="457200"/>
            <a:chOff x="672" y="624"/>
            <a:chExt cx="540" cy="528"/>
          </a:xfrm>
        </p:grpSpPr>
        <p:grpSp>
          <p:nvGrpSpPr>
            <p:cNvPr id="124" name="Group 65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26" name="Oval 66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27" name="Group 67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28" name="Oval 68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29" name="Oval 69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0" name="Oval 70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1" name="Oval 71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25" name="Oval 72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32" name="Group 73"/>
          <p:cNvGrpSpPr>
            <a:grpSpLocks/>
          </p:cNvGrpSpPr>
          <p:nvPr/>
        </p:nvGrpSpPr>
        <p:grpSpPr bwMode="auto">
          <a:xfrm rot="174203">
            <a:off x="7800287" y="1589953"/>
            <a:ext cx="434603" cy="456733"/>
            <a:chOff x="672" y="624"/>
            <a:chExt cx="540" cy="528"/>
          </a:xfrm>
        </p:grpSpPr>
        <p:grpSp>
          <p:nvGrpSpPr>
            <p:cNvPr id="133" name="Group 74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35" name="Oval 75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36" name="Group 76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37" name="Oval 77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8" name="Oval 78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39" name="Oval 79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0" name="Oval 80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34" name="Oval 81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41" name="Group 82"/>
          <p:cNvGrpSpPr>
            <a:grpSpLocks/>
          </p:cNvGrpSpPr>
          <p:nvPr/>
        </p:nvGrpSpPr>
        <p:grpSpPr bwMode="auto">
          <a:xfrm>
            <a:off x="7855035" y="4267200"/>
            <a:ext cx="450765" cy="401272"/>
            <a:chOff x="672" y="624"/>
            <a:chExt cx="540" cy="528"/>
          </a:xfrm>
        </p:grpSpPr>
        <p:grpSp>
          <p:nvGrpSpPr>
            <p:cNvPr id="142" name="Group 83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44" name="Oval 84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45" name="Group 85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46" name="Oval 86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7" name="Oval 87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8" name="Oval 88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49" name="Oval 89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43" name="Oval 90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50" name="Group 91"/>
          <p:cNvGrpSpPr>
            <a:grpSpLocks/>
          </p:cNvGrpSpPr>
          <p:nvPr/>
        </p:nvGrpSpPr>
        <p:grpSpPr bwMode="auto">
          <a:xfrm rot="881706">
            <a:off x="7887711" y="3430565"/>
            <a:ext cx="450765" cy="401272"/>
            <a:chOff x="672" y="624"/>
            <a:chExt cx="540" cy="528"/>
          </a:xfrm>
        </p:grpSpPr>
        <p:grpSp>
          <p:nvGrpSpPr>
            <p:cNvPr id="151" name="Group 92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53" name="Oval 93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54" name="Group 94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55" name="Oval 95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6" name="Oval 96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7" name="Oval 97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58" name="Oval 98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52" name="Oval 99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59" name="Group 100"/>
          <p:cNvGrpSpPr>
            <a:grpSpLocks/>
          </p:cNvGrpSpPr>
          <p:nvPr/>
        </p:nvGrpSpPr>
        <p:grpSpPr bwMode="auto">
          <a:xfrm rot="1321175">
            <a:off x="7831183" y="5188842"/>
            <a:ext cx="450764" cy="401272"/>
            <a:chOff x="672" y="624"/>
            <a:chExt cx="540" cy="528"/>
          </a:xfrm>
        </p:grpSpPr>
        <p:grpSp>
          <p:nvGrpSpPr>
            <p:cNvPr id="160" name="Group 101"/>
            <p:cNvGrpSpPr>
              <a:grpSpLocks/>
            </p:cNvGrpSpPr>
            <p:nvPr/>
          </p:nvGrpSpPr>
          <p:grpSpPr bwMode="auto">
            <a:xfrm>
              <a:off x="672" y="624"/>
              <a:ext cx="540" cy="528"/>
              <a:chOff x="672" y="624"/>
              <a:chExt cx="540" cy="528"/>
            </a:xfrm>
          </p:grpSpPr>
          <p:sp>
            <p:nvSpPr>
              <p:cNvPr id="162" name="Oval 102"/>
              <p:cNvSpPr>
                <a:spLocks noChangeArrowheads="1"/>
              </p:cNvSpPr>
              <p:nvPr/>
            </p:nvSpPr>
            <p:spPr bwMode="auto">
              <a:xfrm>
                <a:off x="1020" y="732"/>
                <a:ext cx="192" cy="192"/>
              </a:xfrm>
              <a:prstGeom prst="ellipse">
                <a:avLst/>
              </a:prstGeom>
              <a:solidFill>
                <a:srgbClr val="FF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/>
                <a:endParaRPr lang="vi-VN"/>
              </a:p>
            </p:txBody>
          </p:sp>
          <p:grpSp>
            <p:nvGrpSpPr>
              <p:cNvPr id="163" name="Group 103"/>
              <p:cNvGrpSpPr>
                <a:grpSpLocks/>
              </p:cNvGrpSpPr>
              <p:nvPr/>
            </p:nvGrpSpPr>
            <p:grpSpPr bwMode="auto">
              <a:xfrm>
                <a:off x="672" y="624"/>
                <a:ext cx="516" cy="528"/>
                <a:chOff x="144" y="756"/>
                <a:chExt cx="516" cy="528"/>
              </a:xfrm>
            </p:grpSpPr>
            <p:sp>
              <p:nvSpPr>
                <p:cNvPr id="164" name="Oval 104"/>
                <p:cNvSpPr>
                  <a:spLocks noChangeArrowheads="1"/>
                </p:cNvSpPr>
                <p:nvPr/>
              </p:nvSpPr>
              <p:spPr bwMode="auto">
                <a:xfrm>
                  <a:off x="468" y="1068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5" name="Oval 105"/>
                <p:cNvSpPr>
                  <a:spLocks noChangeArrowheads="1"/>
                </p:cNvSpPr>
                <p:nvPr/>
              </p:nvSpPr>
              <p:spPr bwMode="auto">
                <a:xfrm>
                  <a:off x="300" y="756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6" name="Oval 106"/>
                <p:cNvSpPr>
                  <a:spLocks noChangeArrowheads="1"/>
                </p:cNvSpPr>
                <p:nvPr/>
              </p:nvSpPr>
              <p:spPr bwMode="auto">
                <a:xfrm>
                  <a:off x="144" y="900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  <p:sp>
              <p:nvSpPr>
                <p:cNvPr id="167" name="Oval 107"/>
                <p:cNvSpPr>
                  <a:spLocks noChangeArrowheads="1"/>
                </p:cNvSpPr>
                <p:nvPr/>
              </p:nvSpPr>
              <p:spPr bwMode="auto">
                <a:xfrm>
                  <a:off x="228" y="1092"/>
                  <a:ext cx="192" cy="192"/>
                </a:xfrm>
                <a:prstGeom prst="ellipse">
                  <a:avLst/>
                </a:prstGeom>
                <a:solidFill>
                  <a:srgbClr val="FF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/>
                  <a:endParaRPr lang="vi-VN"/>
                </a:p>
              </p:txBody>
            </p:sp>
          </p:grpSp>
        </p:grpSp>
        <p:sp>
          <p:nvSpPr>
            <p:cNvPr id="161" name="Oval 108"/>
            <p:cNvSpPr>
              <a:spLocks noChangeArrowheads="1"/>
            </p:cNvSpPr>
            <p:nvPr/>
          </p:nvSpPr>
          <p:spPr bwMode="auto">
            <a:xfrm>
              <a:off x="816" y="768"/>
              <a:ext cx="288" cy="288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vi-VN" b="1"/>
            </a:p>
          </p:txBody>
        </p:sp>
      </p:grpSp>
      <p:grpSp>
        <p:nvGrpSpPr>
          <p:cNvPr id="168" name="Group 45"/>
          <p:cNvGrpSpPr>
            <a:grpSpLocks/>
          </p:cNvGrpSpPr>
          <p:nvPr/>
        </p:nvGrpSpPr>
        <p:grpSpPr bwMode="auto">
          <a:xfrm>
            <a:off x="685800" y="990600"/>
            <a:ext cx="838200" cy="838200"/>
            <a:chOff x="990600" y="990600"/>
            <a:chExt cx="990600" cy="914400"/>
          </a:xfrm>
        </p:grpSpPr>
        <p:grpSp>
          <p:nvGrpSpPr>
            <p:cNvPr id="169" name="Group 19"/>
            <p:cNvGrpSpPr>
              <a:grpSpLocks/>
            </p:cNvGrpSpPr>
            <p:nvPr/>
          </p:nvGrpSpPr>
          <p:grpSpPr bwMode="auto">
            <a:xfrm>
              <a:off x="990600" y="990600"/>
              <a:ext cx="990600" cy="914400"/>
              <a:chOff x="1456" y="426"/>
              <a:chExt cx="416" cy="390"/>
            </a:xfrm>
          </p:grpSpPr>
          <p:sp>
            <p:nvSpPr>
              <p:cNvPr id="173" name="Rectangle 20"/>
              <p:cNvSpPr>
                <a:spLocks noChangeArrowheads="1"/>
              </p:cNvSpPr>
              <p:nvPr/>
            </p:nvSpPr>
            <p:spPr bwMode="auto">
              <a:xfrm>
                <a:off x="1456" y="426"/>
                <a:ext cx="416" cy="390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74" name="AutoShape 22"/>
              <p:cNvSpPr>
                <a:spLocks noChangeArrowheads="1"/>
              </p:cNvSpPr>
              <p:nvPr/>
            </p:nvSpPr>
            <p:spPr bwMode="auto">
              <a:xfrm>
                <a:off x="1488" y="654"/>
                <a:ext cx="144" cy="115"/>
              </a:xfrm>
              <a:prstGeom prst="flowChartConnector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70" name="AutoShape 23"/>
            <p:cNvSpPr>
              <a:spLocks noChangeArrowheads="1"/>
            </p:cNvSpPr>
            <p:nvPr/>
          </p:nvSpPr>
          <p:spPr bwMode="auto">
            <a:xfrm>
              <a:off x="1524000" y="1525172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1" name="AutoShape 23"/>
            <p:cNvSpPr>
              <a:spLocks noChangeArrowheads="1"/>
            </p:cNvSpPr>
            <p:nvPr/>
          </p:nvSpPr>
          <p:spPr bwMode="auto">
            <a:xfrm>
              <a:off x="15240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2" name="AutoShape 23"/>
            <p:cNvSpPr>
              <a:spLocks noChangeArrowheads="1"/>
            </p:cNvSpPr>
            <p:nvPr/>
          </p:nvSpPr>
          <p:spPr bwMode="auto">
            <a:xfrm>
              <a:off x="10668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75" name="Group 52"/>
          <p:cNvGrpSpPr>
            <a:grpSpLocks/>
          </p:cNvGrpSpPr>
          <p:nvPr/>
        </p:nvGrpSpPr>
        <p:grpSpPr bwMode="auto">
          <a:xfrm>
            <a:off x="685800" y="2971800"/>
            <a:ext cx="838200" cy="838200"/>
            <a:chOff x="990600" y="990600"/>
            <a:chExt cx="990600" cy="914400"/>
          </a:xfrm>
        </p:grpSpPr>
        <p:grpSp>
          <p:nvGrpSpPr>
            <p:cNvPr id="176" name="Group 19"/>
            <p:cNvGrpSpPr>
              <a:grpSpLocks/>
            </p:cNvGrpSpPr>
            <p:nvPr/>
          </p:nvGrpSpPr>
          <p:grpSpPr bwMode="auto">
            <a:xfrm>
              <a:off x="990600" y="990600"/>
              <a:ext cx="990600" cy="914400"/>
              <a:chOff x="1456" y="426"/>
              <a:chExt cx="416" cy="390"/>
            </a:xfrm>
          </p:grpSpPr>
          <p:sp>
            <p:nvSpPr>
              <p:cNvPr id="180" name="Rectangle 20"/>
              <p:cNvSpPr>
                <a:spLocks noChangeArrowheads="1"/>
              </p:cNvSpPr>
              <p:nvPr/>
            </p:nvSpPr>
            <p:spPr bwMode="auto">
              <a:xfrm>
                <a:off x="1456" y="426"/>
                <a:ext cx="416" cy="390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1" name="AutoShape 22"/>
              <p:cNvSpPr>
                <a:spLocks noChangeArrowheads="1"/>
              </p:cNvSpPr>
              <p:nvPr/>
            </p:nvSpPr>
            <p:spPr bwMode="auto">
              <a:xfrm>
                <a:off x="1488" y="654"/>
                <a:ext cx="144" cy="115"/>
              </a:xfrm>
              <a:prstGeom prst="flowChartConnector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77" name="AutoShape 23"/>
            <p:cNvSpPr>
              <a:spLocks noChangeArrowheads="1"/>
            </p:cNvSpPr>
            <p:nvPr/>
          </p:nvSpPr>
          <p:spPr bwMode="auto">
            <a:xfrm>
              <a:off x="1524000" y="1525172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8" name="AutoShape 23"/>
            <p:cNvSpPr>
              <a:spLocks noChangeArrowheads="1"/>
            </p:cNvSpPr>
            <p:nvPr/>
          </p:nvSpPr>
          <p:spPr bwMode="auto">
            <a:xfrm>
              <a:off x="15240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79" name="AutoShape 23"/>
            <p:cNvSpPr>
              <a:spLocks noChangeArrowheads="1"/>
            </p:cNvSpPr>
            <p:nvPr/>
          </p:nvSpPr>
          <p:spPr bwMode="auto">
            <a:xfrm>
              <a:off x="10668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82" name="Group 59"/>
          <p:cNvGrpSpPr>
            <a:grpSpLocks/>
          </p:cNvGrpSpPr>
          <p:nvPr/>
        </p:nvGrpSpPr>
        <p:grpSpPr bwMode="auto">
          <a:xfrm>
            <a:off x="685800" y="2057400"/>
            <a:ext cx="838200" cy="838200"/>
            <a:chOff x="990600" y="990600"/>
            <a:chExt cx="990600" cy="914400"/>
          </a:xfrm>
        </p:grpSpPr>
        <p:grpSp>
          <p:nvGrpSpPr>
            <p:cNvPr id="183" name="Group 19"/>
            <p:cNvGrpSpPr>
              <a:grpSpLocks/>
            </p:cNvGrpSpPr>
            <p:nvPr/>
          </p:nvGrpSpPr>
          <p:grpSpPr bwMode="auto">
            <a:xfrm>
              <a:off x="990600" y="990600"/>
              <a:ext cx="990600" cy="914400"/>
              <a:chOff x="1456" y="426"/>
              <a:chExt cx="416" cy="390"/>
            </a:xfrm>
          </p:grpSpPr>
          <p:sp>
            <p:nvSpPr>
              <p:cNvPr id="187" name="Rectangle 20"/>
              <p:cNvSpPr>
                <a:spLocks noChangeArrowheads="1"/>
              </p:cNvSpPr>
              <p:nvPr/>
            </p:nvSpPr>
            <p:spPr bwMode="auto">
              <a:xfrm>
                <a:off x="1456" y="426"/>
                <a:ext cx="416" cy="390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88" name="AutoShape 22"/>
              <p:cNvSpPr>
                <a:spLocks noChangeArrowheads="1"/>
              </p:cNvSpPr>
              <p:nvPr/>
            </p:nvSpPr>
            <p:spPr bwMode="auto">
              <a:xfrm>
                <a:off x="1488" y="654"/>
                <a:ext cx="144" cy="115"/>
              </a:xfrm>
              <a:prstGeom prst="flowChartConnector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84" name="AutoShape 23"/>
            <p:cNvSpPr>
              <a:spLocks noChangeArrowheads="1"/>
            </p:cNvSpPr>
            <p:nvPr/>
          </p:nvSpPr>
          <p:spPr bwMode="auto">
            <a:xfrm>
              <a:off x="1524000" y="1525172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5" name="AutoShape 23"/>
            <p:cNvSpPr>
              <a:spLocks noChangeArrowheads="1"/>
            </p:cNvSpPr>
            <p:nvPr/>
          </p:nvSpPr>
          <p:spPr bwMode="auto">
            <a:xfrm>
              <a:off x="15240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86" name="AutoShape 23"/>
            <p:cNvSpPr>
              <a:spLocks noChangeArrowheads="1"/>
            </p:cNvSpPr>
            <p:nvPr/>
          </p:nvSpPr>
          <p:spPr bwMode="auto">
            <a:xfrm>
              <a:off x="10668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89" name="Group 66"/>
          <p:cNvGrpSpPr>
            <a:grpSpLocks/>
          </p:cNvGrpSpPr>
          <p:nvPr/>
        </p:nvGrpSpPr>
        <p:grpSpPr bwMode="auto">
          <a:xfrm>
            <a:off x="685800" y="4038600"/>
            <a:ext cx="838200" cy="762000"/>
            <a:chOff x="990600" y="990600"/>
            <a:chExt cx="990600" cy="914400"/>
          </a:xfrm>
        </p:grpSpPr>
        <p:grpSp>
          <p:nvGrpSpPr>
            <p:cNvPr id="190" name="Group 19"/>
            <p:cNvGrpSpPr>
              <a:grpSpLocks/>
            </p:cNvGrpSpPr>
            <p:nvPr/>
          </p:nvGrpSpPr>
          <p:grpSpPr bwMode="auto">
            <a:xfrm>
              <a:off x="990600" y="990600"/>
              <a:ext cx="990600" cy="914400"/>
              <a:chOff x="1456" y="426"/>
              <a:chExt cx="416" cy="390"/>
            </a:xfrm>
          </p:grpSpPr>
          <p:sp>
            <p:nvSpPr>
              <p:cNvPr id="194" name="Rectangle 20"/>
              <p:cNvSpPr>
                <a:spLocks noChangeArrowheads="1"/>
              </p:cNvSpPr>
              <p:nvPr/>
            </p:nvSpPr>
            <p:spPr bwMode="auto">
              <a:xfrm>
                <a:off x="1456" y="426"/>
                <a:ext cx="416" cy="390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95" name="AutoShape 22"/>
              <p:cNvSpPr>
                <a:spLocks noChangeArrowheads="1"/>
              </p:cNvSpPr>
              <p:nvPr/>
            </p:nvSpPr>
            <p:spPr bwMode="auto">
              <a:xfrm>
                <a:off x="1488" y="654"/>
                <a:ext cx="144" cy="115"/>
              </a:xfrm>
              <a:prstGeom prst="flowChartConnector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91" name="AutoShape 23"/>
            <p:cNvSpPr>
              <a:spLocks noChangeArrowheads="1"/>
            </p:cNvSpPr>
            <p:nvPr/>
          </p:nvSpPr>
          <p:spPr bwMode="auto">
            <a:xfrm>
              <a:off x="1524000" y="1525172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2" name="AutoShape 23"/>
            <p:cNvSpPr>
              <a:spLocks noChangeArrowheads="1"/>
            </p:cNvSpPr>
            <p:nvPr/>
          </p:nvSpPr>
          <p:spPr bwMode="auto">
            <a:xfrm>
              <a:off x="15240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3" name="AutoShape 23"/>
            <p:cNvSpPr>
              <a:spLocks noChangeArrowheads="1"/>
            </p:cNvSpPr>
            <p:nvPr/>
          </p:nvSpPr>
          <p:spPr bwMode="auto">
            <a:xfrm>
              <a:off x="10668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196" name="Group 73"/>
          <p:cNvGrpSpPr>
            <a:grpSpLocks/>
          </p:cNvGrpSpPr>
          <p:nvPr/>
        </p:nvGrpSpPr>
        <p:grpSpPr bwMode="auto">
          <a:xfrm>
            <a:off x="685800" y="4876800"/>
            <a:ext cx="838200" cy="762000"/>
            <a:chOff x="990600" y="990600"/>
            <a:chExt cx="990600" cy="914400"/>
          </a:xfrm>
        </p:grpSpPr>
        <p:grpSp>
          <p:nvGrpSpPr>
            <p:cNvPr id="197" name="Group 19"/>
            <p:cNvGrpSpPr>
              <a:grpSpLocks/>
            </p:cNvGrpSpPr>
            <p:nvPr/>
          </p:nvGrpSpPr>
          <p:grpSpPr bwMode="auto">
            <a:xfrm>
              <a:off x="990600" y="990600"/>
              <a:ext cx="990600" cy="914400"/>
              <a:chOff x="1456" y="426"/>
              <a:chExt cx="416" cy="390"/>
            </a:xfrm>
          </p:grpSpPr>
          <p:sp>
            <p:nvSpPr>
              <p:cNvPr id="201" name="Rectangle 20"/>
              <p:cNvSpPr>
                <a:spLocks noChangeArrowheads="1"/>
              </p:cNvSpPr>
              <p:nvPr/>
            </p:nvSpPr>
            <p:spPr bwMode="auto">
              <a:xfrm>
                <a:off x="1456" y="426"/>
                <a:ext cx="416" cy="390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2" name="AutoShape 22"/>
              <p:cNvSpPr>
                <a:spLocks noChangeArrowheads="1"/>
              </p:cNvSpPr>
              <p:nvPr/>
            </p:nvSpPr>
            <p:spPr bwMode="auto">
              <a:xfrm>
                <a:off x="1488" y="654"/>
                <a:ext cx="144" cy="115"/>
              </a:xfrm>
              <a:prstGeom prst="flowChartConnector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98" name="AutoShape 23"/>
            <p:cNvSpPr>
              <a:spLocks noChangeArrowheads="1"/>
            </p:cNvSpPr>
            <p:nvPr/>
          </p:nvSpPr>
          <p:spPr bwMode="auto">
            <a:xfrm>
              <a:off x="1524000" y="1525172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99" name="AutoShape 23"/>
            <p:cNvSpPr>
              <a:spLocks noChangeArrowheads="1"/>
            </p:cNvSpPr>
            <p:nvPr/>
          </p:nvSpPr>
          <p:spPr bwMode="auto">
            <a:xfrm>
              <a:off x="15240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0" name="AutoShape 23"/>
            <p:cNvSpPr>
              <a:spLocks noChangeArrowheads="1"/>
            </p:cNvSpPr>
            <p:nvPr/>
          </p:nvSpPr>
          <p:spPr bwMode="auto">
            <a:xfrm>
              <a:off x="10668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203" name="Group 80"/>
          <p:cNvGrpSpPr>
            <a:grpSpLocks/>
          </p:cNvGrpSpPr>
          <p:nvPr/>
        </p:nvGrpSpPr>
        <p:grpSpPr bwMode="auto">
          <a:xfrm>
            <a:off x="685800" y="5715000"/>
            <a:ext cx="838200" cy="762000"/>
            <a:chOff x="990600" y="990600"/>
            <a:chExt cx="990600" cy="914400"/>
          </a:xfrm>
        </p:grpSpPr>
        <p:grpSp>
          <p:nvGrpSpPr>
            <p:cNvPr id="204" name="Group 19"/>
            <p:cNvGrpSpPr>
              <a:grpSpLocks/>
            </p:cNvGrpSpPr>
            <p:nvPr/>
          </p:nvGrpSpPr>
          <p:grpSpPr bwMode="auto">
            <a:xfrm>
              <a:off x="990600" y="990600"/>
              <a:ext cx="990600" cy="914400"/>
              <a:chOff x="1456" y="426"/>
              <a:chExt cx="416" cy="390"/>
            </a:xfrm>
          </p:grpSpPr>
          <p:sp>
            <p:nvSpPr>
              <p:cNvPr id="208" name="Rectangle 20"/>
              <p:cNvSpPr>
                <a:spLocks noChangeArrowheads="1"/>
              </p:cNvSpPr>
              <p:nvPr/>
            </p:nvSpPr>
            <p:spPr bwMode="auto">
              <a:xfrm>
                <a:off x="1456" y="426"/>
                <a:ext cx="416" cy="390"/>
              </a:xfrm>
              <a:prstGeom prst="rect">
                <a:avLst/>
              </a:prstGeom>
              <a:solidFill>
                <a:srgbClr val="00FF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209" name="AutoShape 22"/>
              <p:cNvSpPr>
                <a:spLocks noChangeArrowheads="1"/>
              </p:cNvSpPr>
              <p:nvPr/>
            </p:nvSpPr>
            <p:spPr bwMode="auto">
              <a:xfrm>
                <a:off x="1488" y="654"/>
                <a:ext cx="144" cy="115"/>
              </a:xfrm>
              <a:prstGeom prst="flowChartConnector">
                <a:avLst/>
              </a:prstGeom>
              <a:solidFill>
                <a:srgbClr val="FF0066"/>
              </a:solidFill>
              <a:ln w="9525">
                <a:solidFill>
                  <a:srgbClr val="FF00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205" name="AutoShape 23"/>
            <p:cNvSpPr>
              <a:spLocks noChangeArrowheads="1"/>
            </p:cNvSpPr>
            <p:nvPr/>
          </p:nvSpPr>
          <p:spPr bwMode="auto">
            <a:xfrm>
              <a:off x="1524000" y="1525172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6" name="AutoShape 23"/>
            <p:cNvSpPr>
              <a:spLocks noChangeArrowheads="1"/>
            </p:cNvSpPr>
            <p:nvPr/>
          </p:nvSpPr>
          <p:spPr bwMode="auto">
            <a:xfrm>
              <a:off x="15240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7" name="AutoShape 23"/>
            <p:cNvSpPr>
              <a:spLocks noChangeArrowheads="1"/>
            </p:cNvSpPr>
            <p:nvPr/>
          </p:nvSpPr>
          <p:spPr bwMode="auto">
            <a:xfrm>
              <a:off x="1066800" y="1178169"/>
              <a:ext cx="342900" cy="269631"/>
            </a:xfrm>
            <a:prstGeom prst="flowChartConnector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6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6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6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6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6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6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6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6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7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6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63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7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2" dur="5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7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2" dur="500"/>
                                        <p:tgtEl>
                                          <p:spTgt spid="6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7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2" dur="500"/>
                                        <p:tgtEl>
                                          <p:spTgt spid="6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animBg="1"/>
      <p:bldP spid="63496" grpId="0"/>
      <p:bldP spid="63497" grpId="0"/>
      <p:bldP spid="63498" grpId="0" animBg="1"/>
      <p:bldP spid="63499" grpId="0"/>
      <p:bldP spid="63500" grpId="0" animBg="1"/>
      <p:bldP spid="63501" grpId="0"/>
      <p:bldP spid="63502" grpId="0"/>
      <p:bldP spid="63503" grpId="0"/>
      <p:bldP spid="63504" grpId="0"/>
      <p:bldP spid="63505" grpId="0"/>
      <p:bldP spid="63506" grpId="0"/>
      <p:bldP spid="63507" grpId="0"/>
      <p:bldP spid="63508" grpId="0"/>
      <p:bldP spid="63509" grpId="0"/>
      <p:bldP spid="63510" grpId="0" animBg="1"/>
      <p:bldP spid="63541" grpId="0"/>
      <p:bldP spid="63542" grpId="0"/>
      <p:bldP spid="63543" grpId="0"/>
      <p:bldP spid="63544" grpId="0"/>
      <p:bldP spid="63545" grpId="0"/>
      <p:bldP spid="63546" grpId="0"/>
      <p:bldP spid="63547" grpId="0"/>
      <p:bldP spid="63548" grpId="0"/>
      <p:bldP spid="63549" grpId="0"/>
      <p:bldP spid="63550" grpId="0"/>
      <p:bldP spid="63551" grpId="0"/>
      <p:bldP spid="63552" grpId="0"/>
      <p:bldP spid="63553" grpId="0"/>
      <p:bldP spid="63554" grpId="0"/>
      <p:bldP spid="63556" grpId="0"/>
      <p:bldP spid="63557" grpId="0"/>
      <p:bldP spid="63558" grpId="0"/>
      <p:bldP spid="63560" grpId="0"/>
      <p:bldP spid="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8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733800" y="762000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Bảng</a:t>
            </a:r>
            <a:r>
              <a:rPr lang="en-US" b="1" dirty="0" smtClean="0"/>
              <a:t> </a:t>
            </a:r>
            <a:r>
              <a:rPr lang="en-US" b="1" dirty="0" err="1" smtClean="0"/>
              <a:t>nhân</a:t>
            </a:r>
            <a:r>
              <a:rPr lang="en-US" b="1" dirty="0" smtClean="0"/>
              <a:t> 4</a:t>
            </a:r>
            <a:endParaRPr lang="en-US" b="1" dirty="0"/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-228600" y="4761568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-76200" y="1219200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685800" y="1662113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sz="1800">
              <a:latin typeface="+mj-lt"/>
            </a:endParaRP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2286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5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228600" y="2071687"/>
            <a:ext cx="1828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4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4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228600" y="249400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3 =</a:t>
            </a:r>
            <a:endParaRPr lang="en-US" sz="3000" dirty="0">
              <a:latin typeface="+mj-lt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4572000" y="2494002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8 =</a:t>
            </a:r>
            <a:endParaRPr lang="en-US" sz="3000" dirty="0"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4572000" y="2071687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6 =</a:t>
            </a:r>
            <a:endParaRPr lang="en-US" sz="3000" dirty="0">
              <a:latin typeface="+mj-lt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4572000" y="1614487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2 =</a:t>
            </a:r>
            <a:endParaRPr lang="en-US" sz="3000" dirty="0">
              <a:latin typeface="+mj-lt"/>
            </a:endParaRP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2438400" y="2508289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9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2438400" y="20716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7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2438400" y="1614487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1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4" name="Text Box 21"/>
          <p:cNvSpPr txBox="1">
            <a:spLocks noChangeArrowheads="1"/>
          </p:cNvSpPr>
          <p:nvPr/>
        </p:nvSpPr>
        <p:spPr bwMode="auto">
          <a:xfrm>
            <a:off x="5715000" y="247971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5715000" y="20574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5715000" y="1614487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1371600" y="16002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1371600" y="2057400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3581400" y="2508289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3581400" y="20574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1" name="Text Box 28"/>
          <p:cNvSpPr txBox="1">
            <a:spLocks noChangeArrowheads="1"/>
          </p:cNvSpPr>
          <p:nvPr/>
        </p:nvSpPr>
        <p:spPr bwMode="auto">
          <a:xfrm>
            <a:off x="1371600" y="2494002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3581400" y="16002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838200" y="3331230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Mỗi</a:t>
            </a:r>
            <a:r>
              <a:rPr lang="en-US" dirty="0" smtClean="0"/>
              <a:t> con </a:t>
            </a:r>
            <a:r>
              <a:rPr lang="en-US" dirty="0" err="1" smtClean="0"/>
              <a:t>ngựa</a:t>
            </a:r>
            <a:r>
              <a:rPr lang="en-US" dirty="0" smtClean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smtClean="0"/>
              <a:t>4 </a:t>
            </a:r>
            <a:r>
              <a:rPr lang="en-US" dirty="0" err="1" smtClean="0"/>
              <a:t>chân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10 con </a:t>
            </a:r>
            <a:r>
              <a:rPr lang="en-US" dirty="0" err="1" smtClean="0"/>
              <a:t>ngựa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 smtClean="0"/>
              <a:t>chân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228600" y="4482803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1 con </a:t>
            </a:r>
            <a:r>
              <a:rPr lang="en-US" sz="2800" dirty="0" err="1" smtClean="0"/>
              <a:t>ngựa</a:t>
            </a:r>
            <a:r>
              <a:rPr lang="en-US" sz="2800" dirty="0" smtClean="0"/>
              <a:t>:   4 </a:t>
            </a:r>
            <a:r>
              <a:rPr lang="en-US" sz="2800" dirty="0" err="1" smtClean="0"/>
              <a:t>chân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536752" y="5338465"/>
            <a:ext cx="2971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/>
              <a:t>số</a:t>
            </a:r>
            <a:r>
              <a:rPr lang="en-US" sz="2800" dirty="0"/>
              <a:t>: </a:t>
            </a:r>
            <a:r>
              <a:rPr lang="en-US" sz="2800" dirty="0" smtClean="0"/>
              <a:t>40 </a:t>
            </a:r>
            <a:r>
              <a:rPr lang="en-US" sz="2800" dirty="0" err="1" smtClean="0"/>
              <a:t>chân</a:t>
            </a:r>
            <a:endParaRPr lang="en-US" sz="2800" dirty="0"/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536752" y="3962400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-76200" y="335851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</a:t>
            </a:r>
            <a:endParaRPr lang="en-US" b="1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3048000" y="3733800"/>
            <a:ext cx="838200" cy="1176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4572000" y="3733800"/>
            <a:ext cx="1447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7696200" y="3733800"/>
            <a:ext cx="685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914400" y="374398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295400" y="3966865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76200" y="4967645"/>
            <a:ext cx="358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10 con </a:t>
            </a:r>
            <a:r>
              <a:rPr lang="en-US" sz="2800" dirty="0" err="1" smtClean="0"/>
              <a:t>ngựa</a:t>
            </a:r>
            <a:r>
              <a:rPr lang="en-US" sz="2800" dirty="0" smtClean="0"/>
              <a:t>:  ... </a:t>
            </a:r>
            <a:r>
              <a:rPr lang="en-US" sz="2800" dirty="0" err="1" smtClean="0"/>
              <a:t>chân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4863287" y="4881265"/>
            <a:ext cx="2829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4 x 10 = 40 (</a:t>
            </a:r>
            <a:r>
              <a:rPr lang="en-US" sz="2800" dirty="0" err="1" smtClean="0"/>
              <a:t>chân</a:t>
            </a:r>
            <a:r>
              <a:rPr lang="en-US" sz="2800" dirty="0" smtClean="0"/>
              <a:t>)</a:t>
            </a:r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932906" y="4919365"/>
            <a:ext cx="1752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088952" y="4424065"/>
            <a:ext cx="4445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Mười</a:t>
            </a:r>
            <a:r>
              <a:rPr lang="en-US" sz="2800" dirty="0" smtClean="0"/>
              <a:t> con </a:t>
            </a:r>
            <a:r>
              <a:rPr lang="en-US" sz="2800" dirty="0" err="1" smtClean="0"/>
              <a:t>ngựa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chân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6781800" y="2479715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2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10 =</a:t>
            </a:r>
            <a:endParaRPr lang="en-US" sz="3000" dirty="0">
              <a:latin typeface="+mj-lt"/>
            </a:endParaRPr>
          </a:p>
        </p:txBody>
      </p:sp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6781800" y="2057400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</a:t>
            </a:r>
            <a:r>
              <a:rPr lang="en-US" sz="3000" dirty="0" smtClean="0">
                <a:latin typeface="+mj-lt"/>
              </a:rPr>
              <a:t>x 10 =</a:t>
            </a:r>
            <a:endParaRPr lang="en-US" sz="3000" dirty="0">
              <a:latin typeface="+mj-lt"/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6781800" y="1600200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10 =</a:t>
            </a:r>
            <a:endParaRPr lang="en-US" sz="3000" dirty="0">
              <a:latin typeface="+mj-lt"/>
            </a:endParaRPr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8153400" y="2465428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8153400" y="2043113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50" name="Text Box 23"/>
          <p:cNvSpPr txBox="1">
            <a:spLocks noChangeArrowheads="1"/>
          </p:cNvSpPr>
          <p:nvPr/>
        </p:nvSpPr>
        <p:spPr bwMode="auto">
          <a:xfrm>
            <a:off x="8153400" y="16002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4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5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9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0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 5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2218" y="7620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-228600" y="4196715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88" name="Text Box 16"/>
          <p:cNvSpPr txBox="1">
            <a:spLocks noChangeArrowheads="1"/>
          </p:cNvSpPr>
          <p:nvPr/>
        </p:nvSpPr>
        <p:spPr bwMode="auto">
          <a:xfrm>
            <a:off x="-228600" y="3671887"/>
            <a:ext cx="419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800" b="1" dirty="0"/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/>
              <a:t>  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-76200" y="1367135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914400" y="1810048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sz="1800">
              <a:latin typeface="+mj-lt"/>
            </a:endParaRP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457200" y="176242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5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6" name="Text Box 7"/>
          <p:cNvSpPr txBox="1">
            <a:spLocks noChangeArrowheads="1"/>
          </p:cNvSpPr>
          <p:nvPr/>
        </p:nvSpPr>
        <p:spPr bwMode="auto">
          <a:xfrm>
            <a:off x="457200" y="2219622"/>
            <a:ext cx="1828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4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7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67" name="Text Box 8"/>
          <p:cNvSpPr txBox="1">
            <a:spLocks noChangeArrowheads="1"/>
          </p:cNvSpPr>
          <p:nvPr/>
        </p:nvSpPr>
        <p:spPr bwMode="auto">
          <a:xfrm>
            <a:off x="457200" y="2641937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9 =</a:t>
            </a:r>
            <a:endParaRPr lang="en-US" sz="3000" dirty="0">
              <a:latin typeface="+mj-lt"/>
            </a:endParaRP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4800600" y="2641937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4 =</a:t>
            </a:r>
            <a:endParaRPr lang="en-US" sz="3000" dirty="0">
              <a:latin typeface="+mj-lt"/>
            </a:endParaRP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4800600" y="2219622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6 =</a:t>
            </a:r>
            <a:endParaRPr lang="en-US" sz="3000" dirty="0">
              <a:latin typeface="+mj-lt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4800600" y="1762422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8 =</a:t>
            </a:r>
            <a:endParaRPr lang="en-US" sz="3000" dirty="0">
              <a:latin typeface="+mj-lt"/>
            </a:endParaRP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2667000" y="2656224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1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2667000" y="221962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2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2667000" y="176242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3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74" name="Text Box 21"/>
          <p:cNvSpPr txBox="1">
            <a:spLocks noChangeArrowheads="1"/>
          </p:cNvSpPr>
          <p:nvPr/>
        </p:nvSpPr>
        <p:spPr bwMode="auto">
          <a:xfrm>
            <a:off x="5943600" y="262765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5943600" y="220533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5943600" y="1762422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1600200" y="174813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8" name="Text Box 25"/>
          <p:cNvSpPr txBox="1">
            <a:spLocks noChangeArrowheads="1"/>
          </p:cNvSpPr>
          <p:nvPr/>
        </p:nvSpPr>
        <p:spPr bwMode="auto">
          <a:xfrm>
            <a:off x="1600200" y="2205335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3810000" y="2656224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0" name="Text Box 27"/>
          <p:cNvSpPr txBox="1">
            <a:spLocks noChangeArrowheads="1"/>
          </p:cNvSpPr>
          <p:nvPr/>
        </p:nvSpPr>
        <p:spPr bwMode="auto">
          <a:xfrm>
            <a:off x="3810000" y="2205335"/>
            <a:ext cx="381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1" name="Text Box 28"/>
          <p:cNvSpPr txBox="1">
            <a:spLocks noChangeArrowheads="1"/>
          </p:cNvSpPr>
          <p:nvPr/>
        </p:nvSpPr>
        <p:spPr bwMode="auto">
          <a:xfrm>
            <a:off x="1600200" y="2641937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3810000" y="174813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83" name="Text Box 10"/>
          <p:cNvSpPr txBox="1">
            <a:spLocks noChangeArrowheads="1"/>
          </p:cNvSpPr>
          <p:nvPr/>
        </p:nvSpPr>
        <p:spPr bwMode="auto">
          <a:xfrm>
            <a:off x="7010400" y="2627650"/>
            <a:ext cx="1447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2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  9 =</a:t>
            </a:r>
            <a:endParaRPr lang="en-US" sz="3000" dirty="0">
              <a:latin typeface="+mj-lt"/>
            </a:endParaRPr>
          </a:p>
        </p:txBody>
      </p:sp>
      <p:sp>
        <p:nvSpPr>
          <p:cNvPr id="84" name="Text Box 11"/>
          <p:cNvSpPr txBox="1">
            <a:spLocks noChangeArrowheads="1"/>
          </p:cNvSpPr>
          <p:nvPr/>
        </p:nvSpPr>
        <p:spPr bwMode="auto">
          <a:xfrm>
            <a:off x="7010400" y="2205335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3 </a:t>
            </a:r>
            <a:r>
              <a:rPr lang="en-US" sz="3000" dirty="0" smtClean="0">
                <a:latin typeface="+mj-lt"/>
              </a:rPr>
              <a:t>x   9 =</a:t>
            </a:r>
            <a:endParaRPr lang="en-US" sz="3000" dirty="0">
              <a:latin typeface="+mj-lt"/>
            </a:endParaRPr>
          </a:p>
        </p:txBody>
      </p:sp>
      <p:sp>
        <p:nvSpPr>
          <p:cNvPr id="94" name="Text Box 12"/>
          <p:cNvSpPr txBox="1">
            <a:spLocks noChangeArrowheads="1"/>
          </p:cNvSpPr>
          <p:nvPr/>
        </p:nvSpPr>
        <p:spPr bwMode="auto">
          <a:xfrm>
            <a:off x="7010400" y="1748135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10 =</a:t>
            </a:r>
            <a:endParaRPr lang="en-US" sz="3000" dirty="0">
              <a:latin typeface="+mj-lt"/>
            </a:endParaRPr>
          </a:p>
        </p:txBody>
      </p:sp>
      <p:sp>
        <p:nvSpPr>
          <p:cNvPr id="101" name="Text Box 21"/>
          <p:cNvSpPr txBox="1">
            <a:spLocks noChangeArrowheads="1"/>
          </p:cNvSpPr>
          <p:nvPr/>
        </p:nvSpPr>
        <p:spPr bwMode="auto">
          <a:xfrm>
            <a:off x="8305800" y="2613363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02" name="Text Box 22"/>
          <p:cNvSpPr txBox="1">
            <a:spLocks noChangeArrowheads="1"/>
          </p:cNvSpPr>
          <p:nvPr/>
        </p:nvSpPr>
        <p:spPr bwMode="auto">
          <a:xfrm>
            <a:off x="8305800" y="2191048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27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21" name="Text Box 23"/>
          <p:cNvSpPr txBox="1">
            <a:spLocks noChangeArrowheads="1"/>
          </p:cNvSpPr>
          <p:nvPr/>
        </p:nvSpPr>
        <p:spPr bwMode="auto">
          <a:xfrm>
            <a:off x="8305800" y="174813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40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23" name="Text Box 2"/>
          <p:cNvSpPr txBox="1">
            <a:spLocks noChangeArrowheads="1"/>
          </p:cNvSpPr>
          <p:nvPr/>
        </p:nvSpPr>
        <p:spPr bwMode="auto">
          <a:xfrm>
            <a:off x="914400" y="3181648"/>
            <a:ext cx="2819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sz="1800">
              <a:latin typeface="+mj-lt"/>
            </a:endParaRPr>
          </a:p>
        </p:txBody>
      </p:sp>
      <p:sp>
        <p:nvSpPr>
          <p:cNvPr id="124" name="Text Box 6"/>
          <p:cNvSpPr txBox="1">
            <a:spLocks noChangeArrowheads="1"/>
          </p:cNvSpPr>
          <p:nvPr/>
        </p:nvSpPr>
        <p:spPr bwMode="auto">
          <a:xfrm>
            <a:off x="457200" y="313402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2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3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125" name="Text Box 7"/>
          <p:cNvSpPr txBox="1">
            <a:spLocks noChangeArrowheads="1"/>
          </p:cNvSpPr>
          <p:nvPr/>
        </p:nvSpPr>
        <p:spPr bwMode="auto">
          <a:xfrm>
            <a:off x="457200" y="3591222"/>
            <a:ext cx="1828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3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2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137" name="Text Box 11"/>
          <p:cNvSpPr txBox="1">
            <a:spLocks noChangeArrowheads="1"/>
          </p:cNvSpPr>
          <p:nvPr/>
        </p:nvSpPr>
        <p:spPr bwMode="auto">
          <a:xfrm>
            <a:off x="4800600" y="3591222"/>
            <a:ext cx="1295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2 =</a:t>
            </a:r>
            <a:endParaRPr lang="en-US" sz="3000" dirty="0">
              <a:latin typeface="+mj-lt"/>
            </a:endParaRPr>
          </a:p>
        </p:txBody>
      </p:sp>
      <p:sp>
        <p:nvSpPr>
          <p:cNvPr id="138" name="Text Box 12"/>
          <p:cNvSpPr txBox="1">
            <a:spLocks noChangeArrowheads="1"/>
          </p:cNvSpPr>
          <p:nvPr/>
        </p:nvSpPr>
        <p:spPr bwMode="auto">
          <a:xfrm>
            <a:off x="4800600" y="3134022"/>
            <a:ext cx="1371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2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4 =</a:t>
            </a:r>
            <a:endParaRPr lang="en-US" sz="3000" dirty="0">
              <a:latin typeface="+mj-lt"/>
            </a:endParaRPr>
          </a:p>
        </p:txBody>
      </p:sp>
      <p:sp>
        <p:nvSpPr>
          <p:cNvPr id="140" name="Text Box 14"/>
          <p:cNvSpPr txBox="1">
            <a:spLocks noChangeArrowheads="1"/>
          </p:cNvSpPr>
          <p:nvPr/>
        </p:nvSpPr>
        <p:spPr bwMode="auto">
          <a:xfrm>
            <a:off x="2667000" y="359122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3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141" name="Text Box 15"/>
          <p:cNvSpPr txBox="1">
            <a:spLocks noChangeArrowheads="1"/>
          </p:cNvSpPr>
          <p:nvPr/>
        </p:nvSpPr>
        <p:spPr bwMode="auto">
          <a:xfrm>
            <a:off x="2667000" y="3134022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3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4 </a:t>
            </a:r>
            <a:r>
              <a:rPr lang="en-US" sz="3000" dirty="0">
                <a:latin typeface="+mj-lt"/>
              </a:rPr>
              <a:t>=</a:t>
            </a:r>
          </a:p>
        </p:txBody>
      </p:sp>
      <p:sp>
        <p:nvSpPr>
          <p:cNvPr id="143" name="Text Box 22"/>
          <p:cNvSpPr txBox="1">
            <a:spLocks noChangeArrowheads="1"/>
          </p:cNvSpPr>
          <p:nvPr/>
        </p:nvSpPr>
        <p:spPr bwMode="auto">
          <a:xfrm>
            <a:off x="5943600" y="3576935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44" name="Text Box 23"/>
          <p:cNvSpPr txBox="1">
            <a:spLocks noChangeArrowheads="1"/>
          </p:cNvSpPr>
          <p:nvPr/>
        </p:nvSpPr>
        <p:spPr bwMode="auto">
          <a:xfrm>
            <a:off x="5943600" y="3134022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45" name="Text Box 24"/>
          <p:cNvSpPr txBox="1">
            <a:spLocks noChangeArrowheads="1"/>
          </p:cNvSpPr>
          <p:nvPr/>
        </p:nvSpPr>
        <p:spPr bwMode="auto">
          <a:xfrm>
            <a:off x="1600200" y="3119735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46" name="Text Box 25"/>
          <p:cNvSpPr txBox="1">
            <a:spLocks noChangeArrowheads="1"/>
          </p:cNvSpPr>
          <p:nvPr/>
        </p:nvSpPr>
        <p:spPr bwMode="auto">
          <a:xfrm>
            <a:off x="1600200" y="3576935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6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48" name="Text Box 27"/>
          <p:cNvSpPr txBox="1">
            <a:spLocks noChangeArrowheads="1"/>
          </p:cNvSpPr>
          <p:nvPr/>
        </p:nvSpPr>
        <p:spPr bwMode="auto">
          <a:xfrm>
            <a:off x="3810000" y="357693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50" name="Text Box 29"/>
          <p:cNvSpPr txBox="1">
            <a:spLocks noChangeArrowheads="1"/>
          </p:cNvSpPr>
          <p:nvPr/>
        </p:nvSpPr>
        <p:spPr bwMode="auto">
          <a:xfrm>
            <a:off x="3810000" y="311973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52" name="Text Box 11"/>
          <p:cNvSpPr txBox="1">
            <a:spLocks noChangeArrowheads="1"/>
          </p:cNvSpPr>
          <p:nvPr/>
        </p:nvSpPr>
        <p:spPr bwMode="auto">
          <a:xfrm>
            <a:off x="7010400" y="3576935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  1 =</a:t>
            </a:r>
            <a:endParaRPr lang="en-US" sz="3000" dirty="0">
              <a:latin typeface="+mj-lt"/>
            </a:endParaRPr>
          </a:p>
        </p:txBody>
      </p:sp>
      <p:sp>
        <p:nvSpPr>
          <p:cNvPr id="153" name="Text Box 12"/>
          <p:cNvSpPr txBox="1">
            <a:spLocks noChangeArrowheads="1"/>
          </p:cNvSpPr>
          <p:nvPr/>
        </p:nvSpPr>
        <p:spPr bwMode="auto">
          <a:xfrm>
            <a:off x="7010400" y="3119735"/>
            <a:ext cx="1676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latin typeface="+mj-lt"/>
              </a:rPr>
              <a:t>1 </a:t>
            </a:r>
            <a:r>
              <a:rPr lang="en-US" sz="3000" dirty="0">
                <a:latin typeface="+mj-lt"/>
              </a:rPr>
              <a:t>x </a:t>
            </a:r>
            <a:r>
              <a:rPr lang="en-US" sz="3000" dirty="0" smtClean="0">
                <a:latin typeface="+mj-lt"/>
              </a:rPr>
              <a:t>  4 =</a:t>
            </a:r>
            <a:endParaRPr lang="en-US" sz="3000" dirty="0">
              <a:latin typeface="+mj-lt"/>
            </a:endParaRPr>
          </a:p>
        </p:txBody>
      </p:sp>
      <p:sp>
        <p:nvSpPr>
          <p:cNvPr id="155" name="Text Box 22"/>
          <p:cNvSpPr txBox="1">
            <a:spLocks noChangeArrowheads="1"/>
          </p:cNvSpPr>
          <p:nvPr/>
        </p:nvSpPr>
        <p:spPr bwMode="auto">
          <a:xfrm>
            <a:off x="8305800" y="3562648"/>
            <a:ext cx="685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56" name="Text Box 23"/>
          <p:cNvSpPr txBox="1">
            <a:spLocks noChangeArrowheads="1"/>
          </p:cNvSpPr>
          <p:nvPr/>
        </p:nvSpPr>
        <p:spPr bwMode="auto">
          <a:xfrm>
            <a:off x="8305800" y="3119735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-76200" y="1819870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a)</a:t>
            </a:r>
            <a:endParaRPr lang="en-US" b="1" dirty="0"/>
          </a:p>
        </p:txBody>
      </p:sp>
      <p:sp>
        <p:nvSpPr>
          <p:cNvPr id="158" name="TextBox 157"/>
          <p:cNvSpPr txBox="1"/>
          <p:nvPr/>
        </p:nvSpPr>
        <p:spPr>
          <a:xfrm>
            <a:off x="-76200" y="3115270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b)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94" grpId="0"/>
      <p:bldP spid="101" grpId="0"/>
      <p:bldP spid="102" grpId="0"/>
      <p:bldP spid="121" grpId="0"/>
      <p:bldP spid="124" grpId="0"/>
      <p:bldP spid="125" grpId="0"/>
      <p:bldP spid="137" grpId="0"/>
      <p:bldP spid="138" grpId="0"/>
      <p:bldP spid="140" grpId="0"/>
      <p:bldP spid="141" grpId="0"/>
      <p:bldP spid="143" grpId="0"/>
      <p:bldP spid="144" grpId="0"/>
      <p:bldP spid="145" grpId="0"/>
      <p:bldP spid="146" grpId="0"/>
      <p:bldP spid="148" grpId="0"/>
      <p:bldP spid="150" grpId="0"/>
      <p:bldP spid="152" grpId="0"/>
      <p:bldP spid="153" grpId="0"/>
      <p:bldP spid="155" grpId="0"/>
      <p:bldP spid="156" grpId="0"/>
      <p:bldP spid="157" grpId="0"/>
      <p:bldP spid="1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8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2218" y="7620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-48438" y="1447800"/>
            <a:ext cx="3248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 </a:t>
            </a:r>
            <a:r>
              <a:rPr lang="en-US" b="1" dirty="0" err="1" smtClean="0"/>
              <a:t>Tính</a:t>
            </a:r>
            <a:r>
              <a:rPr lang="en-US" b="1" dirty="0" smtClean="0"/>
              <a:t> (</a:t>
            </a:r>
            <a:r>
              <a:rPr lang="en-US" b="1" dirty="0" err="1" smtClean="0"/>
              <a:t>theo</a:t>
            </a:r>
            <a:r>
              <a:rPr lang="en-US" b="1" dirty="0" smtClean="0"/>
              <a:t> </a:t>
            </a:r>
            <a:r>
              <a:rPr lang="en-US" b="1" dirty="0" err="1" smtClean="0"/>
              <a:t>mẫu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64" name="Text Box 12"/>
          <p:cNvSpPr txBox="1">
            <a:spLocks noChangeArrowheads="1"/>
          </p:cNvSpPr>
          <p:nvPr/>
        </p:nvSpPr>
        <p:spPr bwMode="auto">
          <a:xfrm>
            <a:off x="1447800" y="1960602"/>
            <a:ext cx="220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5 + 10 =</a:t>
            </a:r>
            <a:endParaRPr lang="en-US" sz="3000" dirty="0">
              <a:latin typeface="+mj-lt"/>
            </a:endParaRPr>
          </a:p>
        </p:txBody>
      </p:sp>
      <p:sp>
        <p:nvSpPr>
          <p:cNvPr id="65" name="Text Box 23"/>
          <p:cNvSpPr txBox="1">
            <a:spLocks noChangeArrowheads="1"/>
          </p:cNvSpPr>
          <p:nvPr/>
        </p:nvSpPr>
        <p:spPr bwMode="auto">
          <a:xfrm>
            <a:off x="3352800" y="1960602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68789" y="1981200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Mẫu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67" name="Text Box 23"/>
          <p:cNvSpPr txBox="1">
            <a:spLocks noChangeArrowheads="1"/>
          </p:cNvSpPr>
          <p:nvPr/>
        </p:nvSpPr>
        <p:spPr bwMode="auto">
          <a:xfrm>
            <a:off x="3810000" y="19812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+ 10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68" name="Text Box 23"/>
          <p:cNvSpPr txBox="1">
            <a:spLocks noChangeArrowheads="1"/>
          </p:cNvSpPr>
          <p:nvPr/>
        </p:nvSpPr>
        <p:spPr bwMode="auto">
          <a:xfrm>
            <a:off x="3048000" y="2417802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30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9" name="Text Box 12"/>
          <p:cNvSpPr txBox="1">
            <a:spLocks noChangeArrowheads="1"/>
          </p:cNvSpPr>
          <p:nvPr/>
        </p:nvSpPr>
        <p:spPr bwMode="auto">
          <a:xfrm>
            <a:off x="609600" y="2951202"/>
            <a:ext cx="1905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6 + 6 =</a:t>
            </a:r>
            <a:endParaRPr lang="en-US" sz="3000" dirty="0">
              <a:latin typeface="+mj-lt"/>
            </a:endParaRPr>
          </a:p>
        </p:txBody>
      </p:sp>
      <p:sp>
        <p:nvSpPr>
          <p:cNvPr id="70" name="Text Box 23"/>
          <p:cNvSpPr txBox="1">
            <a:spLocks noChangeArrowheads="1"/>
          </p:cNvSpPr>
          <p:nvPr/>
        </p:nvSpPr>
        <p:spPr bwMode="auto">
          <a:xfrm>
            <a:off x="2362200" y="2951202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24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1" name="Text Box 23"/>
          <p:cNvSpPr txBox="1">
            <a:spLocks noChangeArrowheads="1"/>
          </p:cNvSpPr>
          <p:nvPr/>
        </p:nvSpPr>
        <p:spPr bwMode="auto">
          <a:xfrm>
            <a:off x="2819400" y="29718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+ 6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72" name="Text Box 23"/>
          <p:cNvSpPr txBox="1">
            <a:spLocks noChangeArrowheads="1"/>
          </p:cNvSpPr>
          <p:nvPr/>
        </p:nvSpPr>
        <p:spPr bwMode="auto">
          <a:xfrm>
            <a:off x="2057400" y="3408402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30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3" name="Text Box 12"/>
          <p:cNvSpPr txBox="1">
            <a:spLocks noChangeArrowheads="1"/>
          </p:cNvSpPr>
          <p:nvPr/>
        </p:nvSpPr>
        <p:spPr bwMode="auto">
          <a:xfrm>
            <a:off x="609600" y="3865602"/>
            <a:ext cx="220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9 + 24 =</a:t>
            </a:r>
            <a:endParaRPr lang="en-US" sz="3000" dirty="0">
              <a:latin typeface="+mj-lt"/>
            </a:endParaRPr>
          </a:p>
        </p:txBody>
      </p:sp>
      <p:sp>
        <p:nvSpPr>
          <p:cNvPr id="74" name="Text Box 23"/>
          <p:cNvSpPr txBox="1">
            <a:spLocks noChangeArrowheads="1"/>
          </p:cNvSpPr>
          <p:nvPr/>
        </p:nvSpPr>
        <p:spPr bwMode="auto">
          <a:xfrm>
            <a:off x="2590800" y="3865602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36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5" name="Text Box 23"/>
          <p:cNvSpPr txBox="1">
            <a:spLocks noChangeArrowheads="1"/>
          </p:cNvSpPr>
          <p:nvPr/>
        </p:nvSpPr>
        <p:spPr bwMode="auto">
          <a:xfrm>
            <a:off x="3048000" y="38862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+ 24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76" name="Text Box 23"/>
          <p:cNvSpPr txBox="1">
            <a:spLocks noChangeArrowheads="1"/>
          </p:cNvSpPr>
          <p:nvPr/>
        </p:nvSpPr>
        <p:spPr bwMode="auto">
          <a:xfrm>
            <a:off x="2286000" y="4322802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60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12"/>
          <p:cNvSpPr txBox="1">
            <a:spLocks noChangeArrowheads="1"/>
          </p:cNvSpPr>
          <p:nvPr/>
        </p:nvSpPr>
        <p:spPr bwMode="auto">
          <a:xfrm>
            <a:off x="5105400" y="3865602"/>
            <a:ext cx="220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2 + 32 =</a:t>
            </a:r>
            <a:endParaRPr lang="en-US" sz="3000" dirty="0">
              <a:latin typeface="+mj-lt"/>
            </a:endParaRPr>
          </a:p>
        </p:txBody>
      </p:sp>
      <p:sp>
        <p:nvSpPr>
          <p:cNvPr id="78" name="Text Box 23"/>
          <p:cNvSpPr txBox="1">
            <a:spLocks noChangeArrowheads="1"/>
          </p:cNvSpPr>
          <p:nvPr/>
        </p:nvSpPr>
        <p:spPr bwMode="auto">
          <a:xfrm>
            <a:off x="7086600" y="3865602"/>
            <a:ext cx="457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8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7391400" y="38862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+ 32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80" name="Text Box 23"/>
          <p:cNvSpPr txBox="1">
            <a:spLocks noChangeArrowheads="1"/>
          </p:cNvSpPr>
          <p:nvPr/>
        </p:nvSpPr>
        <p:spPr bwMode="auto">
          <a:xfrm>
            <a:off x="6781800" y="4322802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40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94" name="Text Box 12"/>
          <p:cNvSpPr txBox="1">
            <a:spLocks noChangeArrowheads="1"/>
          </p:cNvSpPr>
          <p:nvPr/>
        </p:nvSpPr>
        <p:spPr bwMode="auto">
          <a:xfrm>
            <a:off x="5105400" y="2971800"/>
            <a:ext cx="2209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+mj-lt"/>
              </a:rPr>
              <a:t>4</a:t>
            </a:r>
            <a:r>
              <a:rPr lang="en-US" sz="3000" dirty="0" smtClean="0">
                <a:latin typeface="+mj-lt"/>
              </a:rPr>
              <a:t> x 7 + 12 =</a:t>
            </a:r>
            <a:endParaRPr lang="en-US" sz="3000" dirty="0">
              <a:latin typeface="+mj-lt"/>
            </a:endParaRPr>
          </a:p>
        </p:txBody>
      </p:sp>
      <p:sp>
        <p:nvSpPr>
          <p:cNvPr id="101" name="Text Box 23"/>
          <p:cNvSpPr txBox="1">
            <a:spLocks noChangeArrowheads="1"/>
          </p:cNvSpPr>
          <p:nvPr/>
        </p:nvSpPr>
        <p:spPr bwMode="auto">
          <a:xfrm>
            <a:off x="7010400" y="2971800"/>
            <a:ext cx="6096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28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02" name="Text Box 23"/>
          <p:cNvSpPr txBox="1">
            <a:spLocks noChangeArrowheads="1"/>
          </p:cNvSpPr>
          <p:nvPr/>
        </p:nvSpPr>
        <p:spPr bwMode="auto">
          <a:xfrm>
            <a:off x="7467600" y="2992398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0000FF"/>
                </a:solidFill>
                <a:latin typeface="+mj-lt"/>
              </a:rPr>
              <a:t>+ 12 </a:t>
            </a:r>
            <a:endParaRPr lang="en-US" sz="3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21" name="Text Box 23"/>
          <p:cNvSpPr txBox="1">
            <a:spLocks noChangeArrowheads="1"/>
          </p:cNvSpPr>
          <p:nvPr/>
        </p:nvSpPr>
        <p:spPr bwMode="auto">
          <a:xfrm>
            <a:off x="6781800" y="3429000"/>
            <a:ext cx="9144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000" dirty="0" smtClean="0">
                <a:solidFill>
                  <a:srgbClr val="FF3300"/>
                </a:solidFill>
                <a:latin typeface="+mj-lt"/>
              </a:rPr>
              <a:t>= 40 </a:t>
            </a:r>
            <a:endParaRPr lang="en-US" sz="3000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52400" y="2971800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a)</a:t>
            </a:r>
            <a:endParaRPr lang="en-US" b="1" dirty="0"/>
          </a:p>
        </p:txBody>
      </p:sp>
      <p:sp>
        <p:nvSpPr>
          <p:cNvPr id="123" name="TextBox 122"/>
          <p:cNvSpPr txBox="1"/>
          <p:nvPr/>
        </p:nvSpPr>
        <p:spPr>
          <a:xfrm>
            <a:off x="152400" y="3886200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c)</a:t>
            </a:r>
            <a:endParaRPr lang="en-US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4645876" y="2971800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b)</a:t>
            </a:r>
            <a:endParaRPr lang="en-US" b="1" dirty="0"/>
          </a:p>
        </p:txBody>
      </p:sp>
      <p:sp>
        <p:nvSpPr>
          <p:cNvPr id="125" name="TextBox 124"/>
          <p:cNvSpPr txBox="1"/>
          <p:nvPr/>
        </p:nvSpPr>
        <p:spPr>
          <a:xfrm>
            <a:off x="4645876" y="3886200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d)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7" grpId="0"/>
      <p:bldP spid="68" grpId="0"/>
      <p:bldP spid="70" grpId="0"/>
      <p:bldP spid="71" grpId="0"/>
      <p:bldP spid="72" grpId="0"/>
      <p:bldP spid="74" grpId="0"/>
      <p:bldP spid="75" grpId="0"/>
      <p:bldP spid="76" grpId="0"/>
      <p:bldP spid="78" grpId="0"/>
      <p:bldP spid="79" grpId="0"/>
      <p:bldP spid="80" grpId="0"/>
      <p:bldP spid="101" grpId="0"/>
      <p:bldP spid="102" grpId="0"/>
      <p:bldP spid="1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2192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376535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4 </a:t>
            </a:r>
            <a:r>
              <a:rPr lang="en-US" dirty="0" err="1" smtClean="0"/>
              <a:t>ngày</a:t>
            </a:r>
            <a:r>
              <a:rPr lang="en-US" dirty="0" smtClean="0"/>
              <a:t> 8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2218" y="7620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1066800" y="1600200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4 </a:t>
            </a:r>
            <a:r>
              <a:rPr lang="en-US" dirty="0" err="1" smtClean="0"/>
              <a:t>chân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6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err="1"/>
              <a:t>nhiêu</a:t>
            </a:r>
            <a:r>
              <a:rPr lang="en-US"/>
              <a:t> </a:t>
            </a:r>
            <a:r>
              <a:rPr lang="en-US" smtClean="0"/>
              <a:t>chân</a:t>
            </a:r>
            <a:r>
              <a:rPr lang="en-US" smtClean="0"/>
              <a:t>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304800" y="2801938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1 </a:t>
            </a:r>
            <a:r>
              <a:rPr lang="en-US" sz="2800" dirty="0" err="1" smtClean="0"/>
              <a:t>bàn</a:t>
            </a:r>
            <a:r>
              <a:rPr lang="en-US" sz="2800" dirty="0" smtClean="0"/>
              <a:t>:   4 </a:t>
            </a:r>
            <a:r>
              <a:rPr lang="en-US" sz="2800" dirty="0" err="1" smtClean="0"/>
              <a:t>chân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334000" y="382018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/>
              <a:t>số</a:t>
            </a:r>
            <a:r>
              <a:rPr lang="en-US" sz="2800" dirty="0"/>
              <a:t>: </a:t>
            </a:r>
            <a:r>
              <a:rPr lang="en-US" sz="2800" smtClean="0"/>
              <a:t>24 </a:t>
            </a:r>
            <a:r>
              <a:rPr lang="en-US" sz="2800" smtClean="0"/>
              <a:t>chân</a:t>
            </a:r>
            <a:endParaRPr lang="en-US" sz="2800" dirty="0"/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2360712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52400" y="1627485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3:</a:t>
            </a:r>
            <a:endParaRPr lang="en-US" b="1" dirty="0"/>
          </a:p>
        </p:txBody>
      </p:sp>
      <p:cxnSp>
        <p:nvCxnSpPr>
          <p:cNvPr id="95" name="Straight Connector 94"/>
          <p:cNvCxnSpPr/>
          <p:nvPr/>
        </p:nvCxnSpPr>
        <p:spPr>
          <a:xfrm>
            <a:off x="1219200" y="201295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143000" y="2365177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304800" y="3373160"/>
            <a:ext cx="274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 smtClean="0"/>
              <a:t>6 </a:t>
            </a:r>
            <a:r>
              <a:rPr lang="en-US" sz="2800" dirty="0" err="1" smtClean="0"/>
              <a:t>bàn</a:t>
            </a:r>
            <a:r>
              <a:rPr lang="en-US" sz="2800" dirty="0" smtClean="0"/>
              <a:t> :  ... </a:t>
            </a:r>
            <a:r>
              <a:rPr lang="en-US" sz="2800" dirty="0" err="1" smtClean="0"/>
              <a:t>chân</a:t>
            </a:r>
            <a:r>
              <a:rPr lang="en-US" sz="2800" dirty="0" smtClean="0"/>
              <a:t> ? </a:t>
            </a:r>
            <a:endParaRPr lang="en-US" sz="2800" dirty="0"/>
          </a:p>
        </p:txBody>
      </p:sp>
      <p:sp>
        <p:nvSpPr>
          <p:cNvPr id="98" name="TextBox 97"/>
          <p:cNvSpPr txBox="1"/>
          <p:nvPr/>
        </p:nvSpPr>
        <p:spPr>
          <a:xfrm>
            <a:off x="4660535" y="3286780"/>
            <a:ext cx="2650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4 x 6 = </a:t>
            </a:r>
            <a:r>
              <a:rPr lang="en-US" sz="2800" smtClean="0"/>
              <a:t>24 </a:t>
            </a:r>
            <a:r>
              <a:rPr lang="en-US" sz="2800" smtClean="0"/>
              <a:t>(</a:t>
            </a:r>
            <a:r>
              <a:rPr lang="en-US" sz="2800" smtClean="0"/>
              <a:t>chân</a:t>
            </a:r>
            <a:r>
              <a:rPr lang="en-US" sz="2800" smtClean="0"/>
              <a:t>)</a:t>
            </a:r>
            <a:endParaRPr lang="en-US" sz="2800" dirty="0" smtClean="0"/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475705" y="3078103"/>
            <a:ext cx="1752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115744" y="2743200"/>
            <a:ext cx="3809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Sáu</a:t>
            </a:r>
            <a:r>
              <a:rPr lang="en-US" sz="2800" dirty="0" smtClean="0"/>
              <a:t> </a:t>
            </a:r>
            <a:r>
              <a:rPr lang="en-US" sz="2800" dirty="0" err="1" smtClean="0"/>
              <a:t>bàn</a:t>
            </a:r>
            <a:r>
              <a:rPr lang="en-US" sz="2800" dirty="0" smtClean="0"/>
              <a:t> </a:t>
            </a:r>
            <a:r>
              <a:rPr lang="en-US" sz="2800" dirty="0" err="1" smtClean="0"/>
              <a:t>ăn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chân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</a:p>
        </p:txBody>
      </p:sp>
      <p:cxnSp>
        <p:nvCxnSpPr>
          <p:cNvPr id="127" name="Straight Connector 126"/>
          <p:cNvCxnSpPr/>
          <p:nvPr/>
        </p:nvCxnSpPr>
        <p:spPr>
          <a:xfrm>
            <a:off x="7467600" y="2055812"/>
            <a:ext cx="533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200400" y="2057400"/>
            <a:ext cx="609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495800" y="2057400"/>
            <a:ext cx="1066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  <p:bldP spid="86" grpId="0"/>
      <p:bldP spid="87" grpId="0"/>
      <p:bldP spid="89" grpId="0"/>
      <p:bldP spid="90" grpId="0"/>
      <p:bldP spid="96" grpId="0"/>
      <p:bldP spid="97" grpId="0"/>
      <p:bldP spid="98" grpId="0"/>
      <p:bldP spid="1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"/>
          <p:cNvSpPr txBox="1">
            <a:spLocks noChangeArrowheads="1"/>
          </p:cNvSpPr>
          <p:nvPr/>
        </p:nvSpPr>
        <p:spPr bwMode="auto">
          <a:xfrm>
            <a:off x="1143000" y="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3200" b="1">
              <a:solidFill>
                <a:srgbClr val="0000FF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94635" y="228600"/>
            <a:ext cx="794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Toán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-76200"/>
            <a:ext cx="4118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5 </a:t>
            </a:r>
            <a:r>
              <a:rPr lang="en-US" dirty="0" err="1" smtClean="0"/>
              <a:t>ngày</a:t>
            </a:r>
            <a:r>
              <a:rPr lang="en-US" dirty="0" smtClean="0"/>
              <a:t> 9 </a:t>
            </a:r>
            <a:r>
              <a:rPr lang="en-US" dirty="0" err="1" smtClean="0"/>
              <a:t>tháng</a:t>
            </a:r>
            <a:r>
              <a:rPr lang="en-US" dirty="0" smtClean="0"/>
              <a:t> 4 </a:t>
            </a:r>
            <a:r>
              <a:rPr lang="en-US" dirty="0" err="1" smtClean="0"/>
              <a:t>năm</a:t>
            </a:r>
            <a:r>
              <a:rPr lang="en-US" dirty="0" smtClean="0"/>
              <a:t> 2020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2218" y="533400"/>
            <a:ext cx="152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Luyện</a:t>
            </a:r>
            <a:r>
              <a:rPr lang="en-US" b="1" dirty="0" smtClean="0"/>
              <a:t> </a:t>
            </a:r>
            <a:r>
              <a:rPr lang="en-US" b="1" dirty="0" err="1" smtClean="0"/>
              <a:t>tập</a:t>
            </a:r>
            <a:endParaRPr lang="en-US" b="1" dirty="0"/>
          </a:p>
        </p:txBody>
      </p:sp>
      <p:sp>
        <p:nvSpPr>
          <p:cNvPr id="85" name="Text Box 7"/>
          <p:cNvSpPr txBox="1">
            <a:spLocks noChangeArrowheads="1"/>
          </p:cNvSpPr>
          <p:nvPr/>
        </p:nvSpPr>
        <p:spPr bwMode="auto">
          <a:xfrm>
            <a:off x="914400" y="4953000"/>
            <a:ext cx="815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4 </a:t>
            </a:r>
            <a:r>
              <a:rPr lang="en-US" dirty="0" err="1" smtClean="0"/>
              <a:t>chân</a:t>
            </a:r>
            <a:r>
              <a:rPr lang="en-US" dirty="0" smtClean="0"/>
              <a:t>. </a:t>
            </a:r>
            <a:r>
              <a:rPr lang="en-US" dirty="0" err="1" smtClean="0"/>
              <a:t>Hỏi</a:t>
            </a:r>
            <a:r>
              <a:rPr lang="en-US" dirty="0" smtClean="0"/>
              <a:t> 6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/>
              <a:t>nhiêu</a:t>
            </a:r>
            <a:r>
              <a:rPr lang="en-US" dirty="0"/>
              <a:t> </a:t>
            </a:r>
            <a:r>
              <a:rPr lang="en-US" dirty="0" err="1" smtClean="0"/>
              <a:t>chân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304800" y="5710535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smtClean="0"/>
              <a:t>1 </a:t>
            </a:r>
            <a:r>
              <a:rPr lang="en-US" dirty="0" err="1" smtClean="0"/>
              <a:t>bàn</a:t>
            </a:r>
            <a:r>
              <a:rPr lang="en-US" dirty="0" smtClean="0"/>
              <a:t>:   4 </a:t>
            </a:r>
            <a:r>
              <a:rPr lang="en-US" dirty="0" err="1" smtClean="0"/>
              <a:t>chân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334000" y="6396335"/>
            <a:ext cx="236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 err="1" smtClean="0"/>
              <a:t>Đáp</a:t>
            </a:r>
            <a:r>
              <a:rPr lang="en-US" dirty="0" smtClean="0"/>
              <a:t> </a:t>
            </a:r>
            <a:r>
              <a:rPr lang="en-US" dirty="0" err="1"/>
              <a:t>số</a:t>
            </a:r>
            <a:r>
              <a:rPr lang="en-US" dirty="0"/>
              <a:t>: </a:t>
            </a:r>
            <a:r>
              <a:rPr lang="en-US" smtClean="0"/>
              <a:t>24 </a:t>
            </a:r>
            <a:r>
              <a:rPr lang="en-US" smtClean="0"/>
              <a:t>chân</a:t>
            </a:r>
            <a:endParaRPr lang="en-US" dirty="0"/>
          </a:p>
        </p:txBody>
      </p:sp>
      <p:sp>
        <p:nvSpPr>
          <p:cNvPr id="89" name="Text Box 17"/>
          <p:cNvSpPr txBox="1">
            <a:spLocks noChangeArrowheads="1"/>
          </p:cNvSpPr>
          <p:nvPr/>
        </p:nvSpPr>
        <p:spPr bwMode="auto">
          <a:xfrm>
            <a:off x="5334000" y="5325070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 err="1" smtClean="0">
                <a:solidFill>
                  <a:srgbClr val="C00000"/>
                </a:solidFill>
              </a:rPr>
              <a:t>Bài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giải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0" y="4997747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3:</a:t>
            </a:r>
            <a:endParaRPr lang="en-US" b="1" dirty="0"/>
          </a:p>
        </p:txBody>
      </p:sp>
      <p:cxnSp>
        <p:nvCxnSpPr>
          <p:cNvPr id="95" name="Straight Connector 94"/>
          <p:cNvCxnSpPr/>
          <p:nvPr/>
        </p:nvCxnSpPr>
        <p:spPr>
          <a:xfrm>
            <a:off x="1066800" y="5334000"/>
            <a:ext cx="838200" cy="158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143000" y="5329535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Tóm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tắt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97" name="Text Box 8"/>
          <p:cNvSpPr txBox="1">
            <a:spLocks noChangeArrowheads="1"/>
          </p:cNvSpPr>
          <p:nvPr/>
        </p:nvSpPr>
        <p:spPr bwMode="auto">
          <a:xfrm>
            <a:off x="304800" y="6091535"/>
            <a:ext cx="312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/>
              <a:t>6</a:t>
            </a:r>
            <a:r>
              <a:rPr lang="en-US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:  ... </a:t>
            </a:r>
            <a:r>
              <a:rPr lang="en-US" dirty="0" err="1" smtClean="0"/>
              <a:t>chân</a:t>
            </a:r>
            <a:r>
              <a:rPr lang="en-US" dirty="0" smtClean="0"/>
              <a:t> ? </a:t>
            </a:r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4660535" y="6037183"/>
            <a:ext cx="2297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x 6 = </a:t>
            </a:r>
            <a:r>
              <a:rPr lang="en-US" smtClean="0"/>
              <a:t>24 </a:t>
            </a:r>
            <a:r>
              <a:rPr lang="en-US" smtClean="0"/>
              <a:t>(</a:t>
            </a:r>
            <a:r>
              <a:rPr lang="en-US" smtClean="0"/>
              <a:t>chân</a:t>
            </a:r>
            <a:r>
              <a:rPr lang="en-US" smtClean="0"/>
              <a:t>)</a:t>
            </a:r>
            <a:endParaRPr lang="en-US" dirty="0" smtClean="0"/>
          </a:p>
        </p:txBody>
      </p:sp>
      <p:cxnSp>
        <p:nvCxnSpPr>
          <p:cNvPr id="99" name="Straight Connector 98"/>
          <p:cNvCxnSpPr/>
          <p:nvPr/>
        </p:nvCxnSpPr>
        <p:spPr>
          <a:xfrm rot="5400000">
            <a:off x="2819400" y="6171406"/>
            <a:ext cx="1066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250911" y="5651797"/>
            <a:ext cx="3292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Sáu</a:t>
            </a:r>
            <a:r>
              <a:rPr lang="en-US" dirty="0" smtClean="0"/>
              <a:t> </a:t>
            </a:r>
            <a:r>
              <a:rPr lang="en-US" dirty="0" err="1" smtClean="0"/>
              <a:t>bàn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chânlà</a:t>
            </a:r>
            <a:r>
              <a:rPr lang="en-US" dirty="0" smtClean="0"/>
              <a:t>:</a:t>
            </a:r>
          </a:p>
        </p:txBody>
      </p:sp>
      <p:cxnSp>
        <p:nvCxnSpPr>
          <p:cNvPr id="127" name="Straight Connector 126"/>
          <p:cNvCxnSpPr/>
          <p:nvPr/>
        </p:nvCxnSpPr>
        <p:spPr>
          <a:xfrm>
            <a:off x="7315200" y="5330824"/>
            <a:ext cx="5334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3048000" y="5332412"/>
            <a:ext cx="6096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343400" y="5332412"/>
            <a:ext cx="1066800" cy="158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-48438" y="2743200"/>
            <a:ext cx="3248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2: </a:t>
            </a:r>
            <a:r>
              <a:rPr lang="en-US" b="1" dirty="0" err="1" smtClean="0"/>
              <a:t>Tính</a:t>
            </a:r>
            <a:r>
              <a:rPr lang="en-US" b="1" dirty="0" smtClean="0"/>
              <a:t> (</a:t>
            </a:r>
            <a:r>
              <a:rPr lang="en-US" b="1" dirty="0" err="1" smtClean="0"/>
              <a:t>theo</a:t>
            </a:r>
            <a:r>
              <a:rPr lang="en-US" b="1" dirty="0" smtClean="0"/>
              <a:t> </a:t>
            </a:r>
            <a:r>
              <a:rPr lang="en-US" b="1" dirty="0" err="1" smtClean="0"/>
              <a:t>mẫu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1447800" y="3119735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5 + 10 =</a:t>
            </a:r>
            <a:endParaRPr lang="en-US" dirty="0">
              <a:latin typeface="+mj-lt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2971800" y="3119735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8789" y="3119735"/>
            <a:ext cx="902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Mẫu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429000" y="3140333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+ 10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2743200" y="342453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30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609600" y="3688139"/>
            <a:ext cx="190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6 + 6 =</a:t>
            </a:r>
            <a:endParaRPr lang="en-US" dirty="0">
              <a:latin typeface="+mj-lt"/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1981200" y="3688139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24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2438400" y="3708737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+ 6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1752600" y="4013537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30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609600" y="4322802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9 + 24 =</a:t>
            </a:r>
            <a:endParaRPr lang="en-US" dirty="0">
              <a:latin typeface="+mj-lt"/>
            </a:endParaRP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2133600" y="4322802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36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2590800" y="4343400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+ 24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1905000" y="464373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60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38" name="Text Box 12"/>
          <p:cNvSpPr txBox="1">
            <a:spLocks noChangeArrowheads="1"/>
          </p:cNvSpPr>
          <p:nvPr/>
        </p:nvSpPr>
        <p:spPr bwMode="auto">
          <a:xfrm>
            <a:off x="5105400" y="4322802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2 + 32 =</a:t>
            </a:r>
            <a:endParaRPr lang="en-US" dirty="0">
              <a:latin typeface="+mj-lt"/>
            </a:endParaRPr>
          </a:p>
        </p:txBody>
      </p:sp>
      <p:sp>
        <p:nvSpPr>
          <p:cNvPr id="39" name="Text Box 23"/>
          <p:cNvSpPr txBox="1">
            <a:spLocks noChangeArrowheads="1"/>
          </p:cNvSpPr>
          <p:nvPr/>
        </p:nvSpPr>
        <p:spPr bwMode="auto">
          <a:xfrm>
            <a:off x="6705600" y="4322802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8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6934200" y="4343400"/>
            <a:ext cx="838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+ 32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6400800" y="464373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40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5105400" y="3708737"/>
            <a:ext cx="220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7 + 12 =</a:t>
            </a:r>
            <a:endParaRPr lang="en-US" dirty="0">
              <a:latin typeface="+mj-lt"/>
            </a:endParaRPr>
          </a:p>
        </p:txBody>
      </p: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6705600" y="3708737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28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7162800" y="372933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0000FF"/>
                </a:solidFill>
                <a:latin typeface="+mj-lt"/>
              </a:rPr>
              <a:t>+ 12 </a:t>
            </a:r>
            <a:endParaRPr lang="en-US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5" name="Text Box 23"/>
          <p:cNvSpPr txBox="1">
            <a:spLocks noChangeArrowheads="1"/>
          </p:cNvSpPr>
          <p:nvPr/>
        </p:nvSpPr>
        <p:spPr bwMode="auto">
          <a:xfrm>
            <a:off x="6400800" y="4034135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= 40 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2400" y="3708737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a)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152400" y="4343400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c)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645876" y="3708737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b)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645876" y="4343400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d)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-76200" y="838200"/>
            <a:ext cx="2573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1: </a:t>
            </a:r>
            <a:r>
              <a:rPr lang="en-US" b="1" dirty="0" err="1" smtClean="0"/>
              <a:t>Tính</a:t>
            </a:r>
            <a:r>
              <a:rPr lang="en-US" b="1" dirty="0" smtClean="0"/>
              <a:t> </a:t>
            </a:r>
            <a:r>
              <a:rPr lang="en-US" b="1" dirty="0" err="1" smtClean="0"/>
              <a:t>nhẩm</a:t>
            </a:r>
            <a:endParaRPr lang="en-US" b="1" dirty="0"/>
          </a:p>
        </p:txBody>
      </p: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914400" y="1262361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>
              <a:latin typeface="+mj-lt"/>
            </a:endParaRP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457200" y="121473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5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457200" y="1521381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4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7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457200" y="1810048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9 =</a:t>
            </a:r>
            <a:endParaRPr lang="en-US" dirty="0">
              <a:latin typeface="+mj-lt"/>
            </a:endParaRP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4800600" y="1810048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4 =</a:t>
            </a:r>
            <a:endParaRPr lang="en-US" dirty="0">
              <a:latin typeface="+mj-lt"/>
            </a:endParaRPr>
          </a:p>
        </p:txBody>
      </p: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4800600" y="1521381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6 =</a:t>
            </a:r>
            <a:endParaRPr lang="en-US" dirty="0">
              <a:latin typeface="+mj-lt"/>
            </a:endParaRPr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4800600" y="1214735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8 =</a:t>
            </a:r>
            <a:endParaRPr lang="en-US" dirty="0">
              <a:latin typeface="+mj-lt"/>
            </a:endParaRPr>
          </a:p>
        </p:txBody>
      </p:sp>
      <p:sp>
        <p:nvSpPr>
          <p:cNvPr id="58" name="Text Box 13"/>
          <p:cNvSpPr txBox="1">
            <a:spLocks noChangeArrowheads="1"/>
          </p:cNvSpPr>
          <p:nvPr/>
        </p:nvSpPr>
        <p:spPr bwMode="auto">
          <a:xfrm>
            <a:off x="2667000" y="182433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1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59" name="Text Box 14"/>
          <p:cNvSpPr txBox="1">
            <a:spLocks noChangeArrowheads="1"/>
          </p:cNvSpPr>
          <p:nvPr/>
        </p:nvSpPr>
        <p:spPr bwMode="auto">
          <a:xfrm>
            <a:off x="2667000" y="1521381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2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60" name="Text Box 15"/>
          <p:cNvSpPr txBox="1">
            <a:spLocks noChangeArrowheads="1"/>
          </p:cNvSpPr>
          <p:nvPr/>
        </p:nvSpPr>
        <p:spPr bwMode="auto">
          <a:xfrm>
            <a:off x="2667000" y="121473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3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61" name="Text Box 21"/>
          <p:cNvSpPr txBox="1">
            <a:spLocks noChangeArrowheads="1"/>
          </p:cNvSpPr>
          <p:nvPr/>
        </p:nvSpPr>
        <p:spPr bwMode="auto">
          <a:xfrm>
            <a:off x="5791200" y="1795761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16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2" name="Text Box 22"/>
          <p:cNvSpPr txBox="1">
            <a:spLocks noChangeArrowheads="1"/>
          </p:cNvSpPr>
          <p:nvPr/>
        </p:nvSpPr>
        <p:spPr bwMode="auto">
          <a:xfrm>
            <a:off x="5791200" y="1507094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24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3" name="Text Box 23"/>
          <p:cNvSpPr txBox="1">
            <a:spLocks noChangeArrowheads="1"/>
          </p:cNvSpPr>
          <p:nvPr/>
        </p:nvSpPr>
        <p:spPr bwMode="auto">
          <a:xfrm>
            <a:off x="5791200" y="1214735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32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1447800" y="120044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20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5" name="Text Box 25"/>
          <p:cNvSpPr txBox="1">
            <a:spLocks noChangeArrowheads="1"/>
          </p:cNvSpPr>
          <p:nvPr/>
        </p:nvSpPr>
        <p:spPr bwMode="auto">
          <a:xfrm>
            <a:off x="1447800" y="1507094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28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6" name="Text Box 26"/>
          <p:cNvSpPr txBox="1">
            <a:spLocks noChangeArrowheads="1"/>
          </p:cNvSpPr>
          <p:nvPr/>
        </p:nvSpPr>
        <p:spPr bwMode="auto">
          <a:xfrm>
            <a:off x="3657600" y="1824335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7" name="Text Box 27"/>
          <p:cNvSpPr txBox="1">
            <a:spLocks noChangeArrowheads="1"/>
          </p:cNvSpPr>
          <p:nvPr/>
        </p:nvSpPr>
        <p:spPr bwMode="auto">
          <a:xfrm>
            <a:off x="3657600" y="1507094"/>
            <a:ext cx="38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69" name="Text Box 28"/>
          <p:cNvSpPr txBox="1">
            <a:spLocks noChangeArrowheads="1"/>
          </p:cNvSpPr>
          <p:nvPr/>
        </p:nvSpPr>
        <p:spPr bwMode="auto">
          <a:xfrm>
            <a:off x="1447800" y="1810048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36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0" name="Text Box 29"/>
          <p:cNvSpPr txBox="1">
            <a:spLocks noChangeArrowheads="1"/>
          </p:cNvSpPr>
          <p:nvPr/>
        </p:nvSpPr>
        <p:spPr bwMode="auto">
          <a:xfrm>
            <a:off x="3657600" y="120044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1" name="Text Box 10"/>
          <p:cNvSpPr txBox="1">
            <a:spLocks noChangeArrowheads="1"/>
          </p:cNvSpPr>
          <p:nvPr/>
        </p:nvSpPr>
        <p:spPr bwMode="auto">
          <a:xfrm>
            <a:off x="7010400" y="1795761"/>
            <a:ext cx="144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  9 =</a:t>
            </a:r>
            <a:endParaRPr lang="en-US" dirty="0">
              <a:latin typeface="+mj-lt"/>
            </a:endParaRPr>
          </a:p>
        </p:txBody>
      </p:sp>
      <p:sp>
        <p:nvSpPr>
          <p:cNvPr id="72" name="Text Box 11"/>
          <p:cNvSpPr txBox="1">
            <a:spLocks noChangeArrowheads="1"/>
          </p:cNvSpPr>
          <p:nvPr/>
        </p:nvSpPr>
        <p:spPr bwMode="auto">
          <a:xfrm>
            <a:off x="7010400" y="1507094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3 </a:t>
            </a:r>
            <a:r>
              <a:rPr lang="en-US" dirty="0" smtClean="0">
                <a:latin typeface="+mj-lt"/>
              </a:rPr>
              <a:t>x   9 =</a:t>
            </a:r>
            <a:endParaRPr lang="en-US" dirty="0">
              <a:latin typeface="+mj-lt"/>
            </a:endParaRPr>
          </a:p>
        </p:txBody>
      </p:sp>
      <p:sp>
        <p:nvSpPr>
          <p:cNvPr id="73" name="Text Box 12"/>
          <p:cNvSpPr txBox="1">
            <a:spLocks noChangeArrowheads="1"/>
          </p:cNvSpPr>
          <p:nvPr/>
        </p:nvSpPr>
        <p:spPr bwMode="auto">
          <a:xfrm>
            <a:off x="7010400" y="1200448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10 =</a:t>
            </a:r>
            <a:endParaRPr lang="en-US" dirty="0">
              <a:latin typeface="+mj-lt"/>
            </a:endParaRPr>
          </a:p>
        </p:txBody>
      </p:sp>
      <p:sp>
        <p:nvSpPr>
          <p:cNvPr id="75" name="Text Box 21"/>
          <p:cNvSpPr txBox="1">
            <a:spLocks noChangeArrowheads="1"/>
          </p:cNvSpPr>
          <p:nvPr/>
        </p:nvSpPr>
        <p:spPr bwMode="auto">
          <a:xfrm>
            <a:off x="8153400" y="1781474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18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6" name="Text Box 22"/>
          <p:cNvSpPr txBox="1">
            <a:spLocks noChangeArrowheads="1"/>
          </p:cNvSpPr>
          <p:nvPr/>
        </p:nvSpPr>
        <p:spPr bwMode="auto">
          <a:xfrm>
            <a:off x="8153400" y="1492807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27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7" name="Text Box 23"/>
          <p:cNvSpPr txBox="1">
            <a:spLocks noChangeArrowheads="1"/>
          </p:cNvSpPr>
          <p:nvPr/>
        </p:nvSpPr>
        <p:spPr bwMode="auto">
          <a:xfrm>
            <a:off x="8153400" y="120044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40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78" name="Text Box 2"/>
          <p:cNvSpPr txBox="1">
            <a:spLocks noChangeArrowheads="1"/>
          </p:cNvSpPr>
          <p:nvPr/>
        </p:nvSpPr>
        <p:spPr bwMode="auto">
          <a:xfrm>
            <a:off x="914400" y="3105448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>
              <a:latin typeface="+mj-lt"/>
            </a:endParaRPr>
          </a:p>
        </p:txBody>
      </p:sp>
      <p:sp>
        <p:nvSpPr>
          <p:cNvPr id="79" name="Text Box 6"/>
          <p:cNvSpPr txBox="1">
            <a:spLocks noChangeArrowheads="1"/>
          </p:cNvSpPr>
          <p:nvPr/>
        </p:nvSpPr>
        <p:spPr bwMode="auto">
          <a:xfrm>
            <a:off x="457200" y="212913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2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3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80" name="Text Box 7"/>
          <p:cNvSpPr txBox="1">
            <a:spLocks noChangeArrowheads="1"/>
          </p:cNvSpPr>
          <p:nvPr/>
        </p:nvSpPr>
        <p:spPr bwMode="auto">
          <a:xfrm>
            <a:off x="457200" y="2433935"/>
            <a:ext cx="182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3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2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81" name="Text Box 11"/>
          <p:cNvSpPr txBox="1">
            <a:spLocks noChangeArrowheads="1"/>
          </p:cNvSpPr>
          <p:nvPr/>
        </p:nvSpPr>
        <p:spPr bwMode="auto">
          <a:xfrm>
            <a:off x="4800600" y="243393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2 =</a:t>
            </a:r>
            <a:endParaRPr lang="en-US" dirty="0">
              <a:latin typeface="+mj-lt"/>
            </a:endParaRPr>
          </a:p>
        </p:txBody>
      </p:sp>
      <p:sp>
        <p:nvSpPr>
          <p:cNvPr id="82" name="Text Box 12"/>
          <p:cNvSpPr txBox="1">
            <a:spLocks noChangeArrowheads="1"/>
          </p:cNvSpPr>
          <p:nvPr/>
        </p:nvSpPr>
        <p:spPr bwMode="auto">
          <a:xfrm>
            <a:off x="4800600" y="2129135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2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4 =</a:t>
            </a:r>
            <a:endParaRPr lang="en-US" dirty="0">
              <a:latin typeface="+mj-lt"/>
            </a:endParaRPr>
          </a:p>
        </p:txBody>
      </p:sp>
      <p:sp>
        <p:nvSpPr>
          <p:cNvPr id="83" name="Text Box 14"/>
          <p:cNvSpPr txBox="1">
            <a:spLocks noChangeArrowheads="1"/>
          </p:cNvSpPr>
          <p:nvPr/>
        </p:nvSpPr>
        <p:spPr bwMode="auto">
          <a:xfrm>
            <a:off x="2667000" y="243393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3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84" name="Text Box 15"/>
          <p:cNvSpPr txBox="1">
            <a:spLocks noChangeArrowheads="1"/>
          </p:cNvSpPr>
          <p:nvPr/>
        </p:nvSpPr>
        <p:spPr bwMode="auto">
          <a:xfrm>
            <a:off x="2667000" y="2129135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3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4 </a:t>
            </a:r>
            <a:r>
              <a:rPr lang="en-US" dirty="0">
                <a:latin typeface="+mj-lt"/>
              </a:rPr>
              <a:t>=</a:t>
            </a:r>
          </a:p>
        </p:txBody>
      </p:sp>
      <p:sp>
        <p:nvSpPr>
          <p:cNvPr id="88" name="Text Box 22"/>
          <p:cNvSpPr txBox="1">
            <a:spLocks noChangeArrowheads="1"/>
          </p:cNvSpPr>
          <p:nvPr/>
        </p:nvSpPr>
        <p:spPr bwMode="auto">
          <a:xfrm>
            <a:off x="5791200" y="2419648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91" name="Text Box 23"/>
          <p:cNvSpPr txBox="1">
            <a:spLocks noChangeArrowheads="1"/>
          </p:cNvSpPr>
          <p:nvPr/>
        </p:nvSpPr>
        <p:spPr bwMode="auto">
          <a:xfrm>
            <a:off x="5791200" y="2129135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8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92" name="Text Box 24"/>
          <p:cNvSpPr txBox="1">
            <a:spLocks noChangeArrowheads="1"/>
          </p:cNvSpPr>
          <p:nvPr/>
        </p:nvSpPr>
        <p:spPr bwMode="auto">
          <a:xfrm>
            <a:off x="1447800" y="2114848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6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93" name="Text Box 25"/>
          <p:cNvSpPr txBox="1">
            <a:spLocks noChangeArrowheads="1"/>
          </p:cNvSpPr>
          <p:nvPr/>
        </p:nvSpPr>
        <p:spPr bwMode="auto">
          <a:xfrm>
            <a:off x="1447800" y="2419648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6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94" name="Text Box 27"/>
          <p:cNvSpPr txBox="1">
            <a:spLocks noChangeArrowheads="1"/>
          </p:cNvSpPr>
          <p:nvPr/>
        </p:nvSpPr>
        <p:spPr bwMode="auto">
          <a:xfrm>
            <a:off x="3657600" y="241964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01" name="Text Box 29"/>
          <p:cNvSpPr txBox="1">
            <a:spLocks noChangeArrowheads="1"/>
          </p:cNvSpPr>
          <p:nvPr/>
        </p:nvSpPr>
        <p:spPr bwMode="auto">
          <a:xfrm>
            <a:off x="3657600" y="211484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12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02" name="Text Box 11"/>
          <p:cNvSpPr txBox="1">
            <a:spLocks noChangeArrowheads="1"/>
          </p:cNvSpPr>
          <p:nvPr/>
        </p:nvSpPr>
        <p:spPr bwMode="auto">
          <a:xfrm>
            <a:off x="7010400" y="2419648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>
                <a:latin typeface="+mj-lt"/>
              </a:rPr>
              <a:t>4</a:t>
            </a:r>
            <a:r>
              <a:rPr lang="en-US" dirty="0" smtClean="0">
                <a:latin typeface="+mj-lt"/>
              </a:rPr>
              <a:t> x   1 =</a:t>
            </a:r>
            <a:endParaRPr lang="en-US" dirty="0">
              <a:latin typeface="+mj-lt"/>
            </a:endParaRPr>
          </a:p>
        </p:txBody>
      </p:sp>
      <p:sp>
        <p:nvSpPr>
          <p:cNvPr id="103" name="Text Box 12"/>
          <p:cNvSpPr txBox="1">
            <a:spLocks noChangeArrowheads="1"/>
          </p:cNvSpPr>
          <p:nvPr/>
        </p:nvSpPr>
        <p:spPr bwMode="auto">
          <a:xfrm>
            <a:off x="7010400" y="2114848"/>
            <a:ext cx="1676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latin typeface="+mj-lt"/>
              </a:rPr>
              <a:t>1 </a:t>
            </a:r>
            <a:r>
              <a:rPr lang="en-US" dirty="0">
                <a:latin typeface="+mj-lt"/>
              </a:rPr>
              <a:t>x </a:t>
            </a:r>
            <a:r>
              <a:rPr lang="en-US" dirty="0" smtClean="0">
                <a:latin typeface="+mj-lt"/>
              </a:rPr>
              <a:t>  4 =</a:t>
            </a:r>
            <a:endParaRPr lang="en-US" dirty="0">
              <a:latin typeface="+mj-lt"/>
            </a:endParaRPr>
          </a:p>
        </p:txBody>
      </p:sp>
      <p:sp>
        <p:nvSpPr>
          <p:cNvPr id="104" name="Text Box 22"/>
          <p:cNvSpPr txBox="1">
            <a:spLocks noChangeArrowheads="1"/>
          </p:cNvSpPr>
          <p:nvPr/>
        </p:nvSpPr>
        <p:spPr bwMode="auto">
          <a:xfrm>
            <a:off x="8153400" y="2405361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05" name="Text Box 23"/>
          <p:cNvSpPr txBox="1">
            <a:spLocks noChangeArrowheads="1"/>
          </p:cNvSpPr>
          <p:nvPr/>
        </p:nvSpPr>
        <p:spPr bwMode="auto">
          <a:xfrm>
            <a:off x="8153400" y="2114848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FF3300"/>
                </a:solidFill>
                <a:latin typeface="+mj-lt"/>
              </a:rPr>
              <a:t>4</a:t>
            </a:r>
            <a:endParaRPr lang="en-US" dirty="0">
              <a:solidFill>
                <a:srgbClr val="FF3300"/>
              </a:solidFill>
              <a:latin typeface="+mj-lt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-76200" y="1272183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a)</a:t>
            </a:r>
            <a:endParaRPr lang="en-US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-76200" y="2133600"/>
            <a:ext cx="535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 b)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2" descr="Hoa dep-4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pic>
        <p:nvPicPr>
          <p:cNvPr id="12291" name="Picture 5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3C6BD"/>
              </a:clrFrom>
              <a:clrTo>
                <a:srgbClr val="C3C6B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6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8" descr="Plantas_005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5980113"/>
            <a:ext cx="312420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62" name="WordArt 14"/>
          <p:cNvSpPr>
            <a:spLocks noChangeArrowheads="1" noChangeShapeType="1" noTextEdit="1"/>
          </p:cNvSpPr>
          <p:nvPr/>
        </p:nvSpPr>
        <p:spPr bwMode="auto">
          <a:xfrm>
            <a:off x="781050" y="685800"/>
            <a:ext cx="7724775" cy="2247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thầy cô giáo sức khỏe!</a:t>
            </a:r>
          </a:p>
        </p:txBody>
      </p:sp>
      <p:sp>
        <p:nvSpPr>
          <p:cNvPr id="53263" name="WordArt 15"/>
          <p:cNvSpPr>
            <a:spLocks noChangeArrowheads="1" noChangeShapeType="1" noTextEdit="1"/>
          </p:cNvSpPr>
          <p:nvPr/>
        </p:nvSpPr>
        <p:spPr bwMode="auto">
          <a:xfrm>
            <a:off x="457200" y="3352800"/>
            <a:ext cx="8334375" cy="1714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Chúc các em chăm ngoan, học giỏi!</a:t>
            </a:r>
            <a:endParaRPr lang="en-US" sz="36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296" name="Picture 16" descr="Borboleta_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7" descr="Borboleta_2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96200" y="228600"/>
            <a:ext cx="14478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9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3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2" grpId="0" animBg="1"/>
      <p:bldP spid="53262" grpId="1" animBg="1"/>
      <p:bldP spid="53263" grpId="0" animBg="1"/>
      <p:bldP spid="53263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862</Words>
  <Application>Microsoft Office PowerPoint</Application>
  <PresentationFormat>On-screen Show (4:3)</PresentationFormat>
  <Paragraphs>258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User</dc:creator>
  <cp:lastModifiedBy>Nguyen </cp:lastModifiedBy>
  <cp:revision>131</cp:revision>
  <dcterms:created xsi:type="dcterms:W3CDTF">2006-09-07T17:35:34Z</dcterms:created>
  <dcterms:modified xsi:type="dcterms:W3CDTF">2020-04-09T07:12:36Z</dcterms:modified>
</cp:coreProperties>
</file>