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29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438400" y="31242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nhân</a:t>
            </a:r>
            <a:r>
              <a:rPr lang="en-US" sz="2800" kern="10" dirty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3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8/4/2020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 builtIn="1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85800" y="1981200"/>
            <a:ext cx="175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latin typeface="+mj-lt"/>
                <a:cs typeface="Times New Roman" pitchFamily="18" charset="0"/>
              </a:rPr>
              <a:t>1. </a:t>
            </a:r>
            <a:r>
              <a:rPr lang="en-US" sz="3000" b="1" dirty="0" err="1">
                <a:latin typeface="+mj-lt"/>
                <a:cs typeface="Times New Roman" pitchFamily="18" charset="0"/>
              </a:rPr>
              <a:t>Tính</a:t>
            </a:r>
            <a:r>
              <a:rPr lang="en-US" sz="3000" b="1" dirty="0">
                <a:latin typeface="+mj-lt"/>
                <a:cs typeface="Times New Roman" pitchFamily="18" charset="0"/>
              </a:rPr>
              <a:t>: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09600" y="2606675"/>
            <a:ext cx="36576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>
                <a:latin typeface="+mj-lt"/>
                <a:cs typeface="Times New Roman" pitchFamily="18" charset="0"/>
              </a:rPr>
              <a:t>   2cm x 4 =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>
                <a:latin typeface="+mj-lt"/>
                <a:cs typeface="Times New Roman" pitchFamily="18" charset="0"/>
              </a:rPr>
              <a:t>   2dm x 9 =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4800600" y="2606675"/>
            <a:ext cx="36576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>
                <a:latin typeface="+mj-lt"/>
                <a:cs typeface="Times New Roman" pitchFamily="18" charset="0"/>
              </a:rPr>
              <a:t>   2kg x 5 =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000" b="1">
                <a:latin typeface="+mj-lt"/>
                <a:cs typeface="Times New Roman" pitchFamily="18" charset="0"/>
              </a:rPr>
              <a:t>   2kg x 7 =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2438400" y="2606675"/>
            <a:ext cx="121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FF3300"/>
                </a:solidFill>
                <a:latin typeface="+mj-lt"/>
                <a:cs typeface="Times New Roman" pitchFamily="18" charset="0"/>
              </a:rPr>
              <a:t>  </a:t>
            </a:r>
            <a:r>
              <a:rPr lang="en-US" sz="3000" b="1" dirty="0" smtClean="0">
                <a:solidFill>
                  <a:srgbClr val="FF3300"/>
                </a:solidFill>
                <a:latin typeface="+mj-lt"/>
                <a:cs typeface="Times New Roman" pitchFamily="18" charset="0"/>
              </a:rPr>
              <a:t>8cm</a:t>
            </a:r>
            <a:endParaRPr lang="en-US" sz="3000" b="1" dirty="0">
              <a:solidFill>
                <a:srgbClr val="FF33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2590800" y="3292476"/>
            <a:ext cx="121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+mj-lt"/>
              </a:rPr>
              <a:t>18dm</a:t>
            </a:r>
            <a:endParaRPr lang="en-US" sz="3000" b="1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6705600" y="2590800"/>
            <a:ext cx="121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+mj-lt"/>
              </a:rPr>
              <a:t>10kg</a:t>
            </a:r>
            <a:endParaRPr lang="en-US" sz="3000" b="1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6705600" y="3276600"/>
            <a:ext cx="121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+mj-lt"/>
              </a:rPr>
              <a:t>14kg</a:t>
            </a:r>
            <a:r>
              <a:rPr lang="en-US" sz="3000" b="1" dirty="0" smtClean="0">
                <a:latin typeface="+mj-lt"/>
              </a:rPr>
              <a:t> </a:t>
            </a:r>
            <a:endParaRPr lang="en-US" sz="30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0" grpId="0"/>
      <p:bldP spid="43021" grpId="0"/>
      <p:bldP spid="43023" grpId="0"/>
      <p:bldP spid="43025" grpId="0"/>
      <p:bldP spid="43026" grpId="0"/>
      <p:bldP spid="43027" grpId="0"/>
      <p:bldP spid="4302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AutoShape 7"/>
          <p:cNvSpPr>
            <a:spLocks/>
          </p:cNvSpPr>
          <p:nvPr/>
        </p:nvSpPr>
        <p:spPr bwMode="auto">
          <a:xfrm>
            <a:off x="2209800" y="1371600"/>
            <a:ext cx="76200" cy="838200"/>
          </a:xfrm>
          <a:prstGeom prst="rightBrace">
            <a:avLst>
              <a:gd name="adj1" fmla="val 91667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209800" y="12192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3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1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2362200" y="2362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3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2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,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498" name="AutoShape 10"/>
          <p:cNvSpPr>
            <a:spLocks/>
          </p:cNvSpPr>
          <p:nvPr/>
        </p:nvSpPr>
        <p:spPr bwMode="auto">
          <a:xfrm>
            <a:off x="2209800" y="2667000"/>
            <a:ext cx="76200" cy="13716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>
              <a:solidFill>
                <a:srgbClr val="FF33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286000" y="4419600"/>
            <a:ext cx="2895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3 được lấy 3 lần,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   </a:t>
            </a:r>
            <a:endParaRPr lang="en-US" sz="2800" b="1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00" name="AutoShape 12"/>
          <p:cNvSpPr>
            <a:spLocks/>
          </p:cNvSpPr>
          <p:nvPr/>
        </p:nvSpPr>
        <p:spPr bwMode="auto">
          <a:xfrm>
            <a:off x="2133600" y="4267200"/>
            <a:ext cx="152400" cy="2057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781800" y="1607583"/>
            <a:ext cx="144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× 1 =  3 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858000" y="29091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4 = 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858000" y="2481457"/>
            <a:ext cx="144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× 3 =  9 </a:t>
            </a: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858000" y="33663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5 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6861175" y="38235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6 = </a:t>
            </a: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6858000" y="42807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× 7 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6858000" y="47379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8 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6861175" y="517612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9 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6823075" y="5652376"/>
            <a:ext cx="130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× </a:t>
            </a:r>
            <a:r>
              <a:rPr lang="en-US" b="1" dirty="0" smtClean="0">
                <a:solidFill>
                  <a:srgbClr val="FF3300"/>
                </a:solidFill>
              </a:rPr>
              <a:t>10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6355081" y="1600200"/>
            <a:ext cx="45719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3511" name="Group 23"/>
          <p:cNvGrpSpPr>
            <a:grpSpLocks/>
          </p:cNvGrpSpPr>
          <p:nvPr/>
        </p:nvGrpSpPr>
        <p:grpSpPr bwMode="auto">
          <a:xfrm>
            <a:off x="266700" y="1466850"/>
            <a:ext cx="1828800" cy="609600"/>
            <a:chOff x="0" y="1056"/>
            <a:chExt cx="1152" cy="384"/>
          </a:xfrm>
        </p:grpSpPr>
        <p:sp>
          <p:nvSpPr>
            <p:cNvPr id="4167" name="Rectangle 24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8" name="Oval 25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9" name="Oval 26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70" name="Oval 27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16" name="Group 28"/>
          <p:cNvGrpSpPr>
            <a:grpSpLocks/>
          </p:cNvGrpSpPr>
          <p:nvPr/>
        </p:nvGrpSpPr>
        <p:grpSpPr bwMode="auto">
          <a:xfrm>
            <a:off x="228600" y="2705100"/>
            <a:ext cx="1828800" cy="609600"/>
            <a:chOff x="0" y="1056"/>
            <a:chExt cx="1152" cy="384"/>
          </a:xfrm>
        </p:grpSpPr>
        <p:sp>
          <p:nvSpPr>
            <p:cNvPr id="4163" name="Rectangle 29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4" name="Oval 30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5" name="Oval 31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6" name="Oval 32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21" name="Group 33"/>
          <p:cNvGrpSpPr>
            <a:grpSpLocks/>
          </p:cNvGrpSpPr>
          <p:nvPr/>
        </p:nvGrpSpPr>
        <p:grpSpPr bwMode="auto">
          <a:xfrm>
            <a:off x="228600" y="3429000"/>
            <a:ext cx="1828800" cy="609600"/>
            <a:chOff x="0" y="1056"/>
            <a:chExt cx="1152" cy="384"/>
          </a:xfrm>
        </p:grpSpPr>
        <p:sp>
          <p:nvSpPr>
            <p:cNvPr id="4159" name="Rectangle 34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0" name="Oval 35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1" name="Oval 36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2" name="Oval 37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26" name="Group 38"/>
          <p:cNvGrpSpPr>
            <a:grpSpLocks/>
          </p:cNvGrpSpPr>
          <p:nvPr/>
        </p:nvGrpSpPr>
        <p:grpSpPr bwMode="auto">
          <a:xfrm>
            <a:off x="228600" y="4267200"/>
            <a:ext cx="1752600" cy="609600"/>
            <a:chOff x="0" y="1056"/>
            <a:chExt cx="1152" cy="384"/>
          </a:xfrm>
        </p:grpSpPr>
        <p:sp>
          <p:nvSpPr>
            <p:cNvPr id="4155" name="Rectangle 39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6" name="Oval 40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7" name="Oval 41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8" name="Oval 42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31" name="Group 43"/>
          <p:cNvGrpSpPr>
            <a:grpSpLocks/>
          </p:cNvGrpSpPr>
          <p:nvPr/>
        </p:nvGrpSpPr>
        <p:grpSpPr bwMode="auto">
          <a:xfrm>
            <a:off x="228600" y="4991100"/>
            <a:ext cx="1752600" cy="609600"/>
            <a:chOff x="0" y="1056"/>
            <a:chExt cx="1152" cy="384"/>
          </a:xfrm>
        </p:grpSpPr>
        <p:sp>
          <p:nvSpPr>
            <p:cNvPr id="4151" name="Rectangle 44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2" name="Oval 45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3" name="Oval 46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4" name="Oval 47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36" name="Group 48"/>
          <p:cNvGrpSpPr>
            <a:grpSpLocks/>
          </p:cNvGrpSpPr>
          <p:nvPr/>
        </p:nvGrpSpPr>
        <p:grpSpPr bwMode="auto">
          <a:xfrm>
            <a:off x="228600" y="5715000"/>
            <a:ext cx="1752600" cy="609600"/>
            <a:chOff x="0" y="1056"/>
            <a:chExt cx="1152" cy="384"/>
          </a:xfrm>
        </p:grpSpPr>
        <p:sp>
          <p:nvSpPr>
            <p:cNvPr id="4147" name="Rectangle 49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48" name="Oval 50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49" name="Oval 51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0" name="Oval 52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2819400" y="3657600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</a:rPr>
              <a:t>Vậy</a:t>
            </a:r>
            <a:r>
              <a:rPr lang="en-US" sz="2800" b="1" dirty="0">
                <a:solidFill>
                  <a:srgbClr val="FF3300"/>
                </a:solidFill>
              </a:rPr>
              <a:t>: 3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2  =  6</a:t>
            </a: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3657600" y="3067050"/>
            <a:ext cx="95794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3 + 3</a:t>
            </a:r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3733800" y="5181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3 + 3 + 3 =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2819400" y="57150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cs typeface="Times New Roman" pitchFamily="18" charset="0"/>
              </a:rPr>
              <a:t>Vậy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: 3 × 3  = 9</a:t>
            </a:r>
          </a:p>
        </p:txBody>
      </p:sp>
      <p:sp>
        <p:nvSpPr>
          <p:cNvPr id="63545" name="Rectangle 57"/>
          <p:cNvSpPr>
            <a:spLocks noChangeArrowheads="1"/>
          </p:cNvSpPr>
          <p:nvPr/>
        </p:nvSpPr>
        <p:spPr bwMode="auto">
          <a:xfrm>
            <a:off x="7772400" y="2909176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 </a:t>
            </a: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7791450" y="3366376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7772400" y="382357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7810500" y="426172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7791450" y="473797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7791450" y="5181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7848600" y="563332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</p:txBody>
      </p:sp>
      <p:sp>
        <p:nvSpPr>
          <p:cNvPr id="63552" name="Rectangle 64"/>
          <p:cNvSpPr>
            <a:spLocks noChangeArrowheads="1"/>
          </p:cNvSpPr>
          <p:nvPr/>
        </p:nvSpPr>
        <p:spPr bwMode="auto">
          <a:xfrm>
            <a:off x="3200400" y="1752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3 × 1 =  </a:t>
            </a:r>
            <a:r>
              <a:rPr lang="en-US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781800" y="2057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× 2 =  6</a:t>
            </a: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876800" y="12192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viết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4419600" y="1752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4876800" y="2362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2743200" y="3124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3 x 2</a:t>
            </a:r>
            <a:r>
              <a:rPr lang="en-US" dirty="0"/>
              <a:t> </a:t>
            </a:r>
            <a:r>
              <a:rPr lang="en-US" b="1" dirty="0">
                <a:solidFill>
                  <a:srgbClr val="FF3300"/>
                </a:solidFill>
              </a:rPr>
              <a:t>=</a:t>
            </a:r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4495800" y="3124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=</a:t>
            </a:r>
            <a:r>
              <a:rPr lang="en-US" dirty="0"/>
              <a:t>  </a:t>
            </a:r>
            <a:r>
              <a:rPr lang="en-US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4876800" y="44196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2667000" y="5181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3 x 3 =</a:t>
            </a:r>
          </a:p>
        </p:txBody>
      </p:sp>
      <p:sp>
        <p:nvSpPr>
          <p:cNvPr id="63561" name="Text Box 73"/>
          <p:cNvSpPr txBox="1">
            <a:spLocks noChangeArrowheads="1"/>
          </p:cNvSpPr>
          <p:nvPr/>
        </p:nvSpPr>
        <p:spPr bwMode="auto">
          <a:xfrm>
            <a:off x="5486400" y="5181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7620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3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78486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7866577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78787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7956905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78789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7889756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7859908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78550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78877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78311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500"/>
                                        <p:tgtEl>
                                          <p:spTgt spid="6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500"/>
                                        <p:tgtEl>
                                          <p:spTgt spid="63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500"/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8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3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3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8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3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8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3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8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63496" grpId="0"/>
      <p:bldP spid="63497" grpId="0"/>
      <p:bldP spid="63498" grpId="0" animBg="1"/>
      <p:bldP spid="63499" grpId="0"/>
      <p:bldP spid="63500" grpId="0" animBg="1"/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1" grpId="0"/>
      <p:bldP spid="63542" grpId="0"/>
      <p:bldP spid="63543" grpId="0"/>
      <p:bldP spid="63544" grpId="0"/>
      <p:bldP spid="63545" grpId="0"/>
      <p:bldP spid="63546" grpId="0"/>
      <p:bldP spid="63547" grpId="0"/>
      <p:bldP spid="63548" grpId="0"/>
      <p:bldP spid="63549" grpId="0"/>
      <p:bldP spid="63550" grpId="0"/>
      <p:bldP spid="63551" grpId="0"/>
      <p:bldP spid="63552" grpId="0"/>
      <p:bldP spid="63553" grpId="0"/>
      <p:bldP spid="63554" grpId="0"/>
      <p:bldP spid="63556" grpId="0"/>
      <p:bldP spid="63557" grpId="0"/>
      <p:bldP spid="63558" grpId="0"/>
      <p:bldP spid="63560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33800" y="7620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3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7615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2071687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838200" y="249400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8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6248400" y="2494002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9  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624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</a:t>
            </a:r>
            <a:r>
              <a:rPr lang="en-US" sz="3000" dirty="0" smtClean="0">
                <a:latin typeface="+mj-lt"/>
              </a:rPr>
              <a:t>x 6  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624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4  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505200" y="2508289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5052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5052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7620000" y="2479715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76200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76200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057400" y="1600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9812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solidFill>
                  <a:srgbClr val="FF3300"/>
                </a:solidFill>
                <a:latin typeface="+mj-lt"/>
              </a:rPr>
              <a:t>15</a:t>
            </a: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6482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21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6482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981200" y="24940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6482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6248400" y="28956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7620000" y="2875002"/>
            <a:ext cx="76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33123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can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smtClean="0"/>
              <a:t>3</a:t>
            </a:r>
            <a:r>
              <a:rPr lang="en-US" i="1" dirty="0" smtClean="0"/>
              <a:t>l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mắm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9 can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lít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mắm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85800" y="4787603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can:   3lít.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5643265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27 </a:t>
            </a:r>
            <a:r>
              <a:rPr lang="en-US" sz="2800" dirty="0" err="1" smtClean="0"/>
              <a:t>lít</a:t>
            </a:r>
            <a:endParaRPr lang="en-US" sz="2800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603453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42672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3585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2590800" y="3743980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114800" y="3743980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477000" y="3743980"/>
            <a:ext cx="2286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990600" y="4123392"/>
            <a:ext cx="1676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90600" y="37439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427166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85800" y="5272445"/>
            <a:ext cx="220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9 can:  ... </a:t>
            </a:r>
            <a:r>
              <a:rPr lang="en-US" sz="2800" dirty="0" err="1" smtClean="0"/>
              <a:t>lít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5186065"/>
            <a:ext cx="2271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 x 9 = 27 (</a:t>
            </a:r>
            <a:r>
              <a:rPr lang="en-US" sz="2800" dirty="0" err="1" smtClean="0"/>
              <a:t>lít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5224165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886200" y="4728865"/>
            <a:ext cx="4727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lít</a:t>
            </a:r>
            <a:r>
              <a:rPr lang="en-US" sz="2800" dirty="0" smtClean="0"/>
              <a:t> </a:t>
            </a:r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 smtClean="0"/>
              <a:t>mắm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1967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        ?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055203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đĩa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smtClean="0"/>
              <a:t>3</a:t>
            </a:r>
            <a:r>
              <a:rPr lang="en-US" i="1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cam.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smtClean="0"/>
              <a:t>8</a:t>
            </a:r>
            <a:r>
              <a:rPr lang="en-US" dirty="0" smtClean="0"/>
              <a:t> </a:t>
            </a:r>
            <a:r>
              <a:rPr lang="en-US" dirty="0" err="1" smtClean="0"/>
              <a:t>đĩa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cam?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422275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đĩa</a:t>
            </a:r>
            <a:r>
              <a:rPr lang="en-US" sz="2800" dirty="0" smtClean="0"/>
              <a:t>:   3 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410200" y="5078412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24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</a:t>
            </a:r>
            <a:endParaRPr lang="en-US" sz="2800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038600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381571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082488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2286000" y="3467953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343400" y="3467953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477000" y="3467953"/>
            <a:ext cx="2286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90600" y="3467953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382018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228600" y="4707592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8</a:t>
            </a:r>
            <a:r>
              <a:rPr lang="en-US" sz="2800" dirty="0" smtClean="0"/>
              <a:t> </a:t>
            </a:r>
            <a:r>
              <a:rPr lang="en-US" sz="2800" dirty="0" err="1" smtClean="0"/>
              <a:t>đĩa</a:t>
            </a:r>
            <a:r>
              <a:rPr lang="en-US" sz="2800" dirty="0" smtClean="0"/>
              <a:t>:  ... 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4621212"/>
            <a:ext cx="3177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 x </a:t>
            </a:r>
            <a:r>
              <a:rPr lang="en-US" sz="2800" dirty="0" smtClean="0"/>
              <a:t>8</a:t>
            </a:r>
            <a:r>
              <a:rPr lang="en-US" sz="2800" dirty="0" smtClean="0"/>
              <a:t> </a:t>
            </a:r>
            <a:r>
              <a:rPr lang="en-US" sz="2800" dirty="0" smtClean="0"/>
              <a:t>= </a:t>
            </a:r>
            <a:r>
              <a:rPr lang="en-US" sz="2800" dirty="0" smtClean="0"/>
              <a:t>24</a:t>
            </a:r>
            <a:r>
              <a:rPr lang="en-US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4533106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89122" y="4164012"/>
            <a:ext cx="3607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14400" y="1219200"/>
            <a:ext cx="609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Số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381000" y="17526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81000" y="24384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81400" y="17526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6705600" y="17526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6705600" y="24384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3581400" y="24384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905000" y="18288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905000" y="25146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05400" y="24428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105400" y="17570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229600" y="17570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229600" y="24384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914400" y="2055812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914400" y="27432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4114800" y="27432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239000" y="27432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4114800" y="20574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7239000" y="20574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107013" y="16002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4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1107013" y="22860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6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4307413" y="16002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7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4307413" y="22860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9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7431613" y="22860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8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7431613" y="16002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3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1869757" y="182433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869757" y="2514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070157" y="1752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070157" y="24428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8272046" y="1752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9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8229600" y="24384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24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>
            <a:off x="914400" y="3808412"/>
            <a:ext cx="533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-76200" y="547300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5:         ?</a:t>
            </a:r>
            <a:endParaRPr lang="en-US" b="1" dirty="0"/>
          </a:p>
        </p:txBody>
      </p:sp>
      <p:sp>
        <p:nvSpPr>
          <p:cNvPr id="129" name="Rectangle 128"/>
          <p:cNvSpPr/>
          <p:nvPr/>
        </p:nvSpPr>
        <p:spPr>
          <a:xfrm>
            <a:off x="914400" y="5473005"/>
            <a:ext cx="609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Số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66800" y="6010870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+         = 3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1676400" y="600640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718846" y="60108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029923" y="6015335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x         = 3</a:t>
            </a:r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4639523" y="601087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690646" y="60108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8" grpId="0"/>
      <p:bldP spid="129" grpId="0" animBg="1"/>
      <p:bldP spid="130" grpId="0"/>
      <p:bldP spid="132" grpId="0" animBg="1"/>
      <p:bldP spid="133" grpId="0"/>
      <p:bldP spid="134" grpId="0"/>
      <p:bldP spid="135" grpId="0" animBg="1"/>
      <p:bldP spid="1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461</Words>
  <Application>Microsoft Office PowerPoint</Application>
  <PresentationFormat>On-screen Show (4:3)</PresentationFormat>
  <Paragraphs>134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101</cp:revision>
  <dcterms:created xsi:type="dcterms:W3CDTF">2006-09-07T17:35:34Z</dcterms:created>
  <dcterms:modified xsi:type="dcterms:W3CDTF">2020-04-08T05:15:52Z</dcterms:modified>
</cp:coreProperties>
</file>