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84" r:id="rId3"/>
    <p:sldId id="298" r:id="rId4"/>
    <p:sldId id="301" r:id="rId5"/>
    <p:sldId id="302" r:id="rId6"/>
    <p:sldId id="29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66FFFF"/>
    <a:srgbClr val="F290F4"/>
    <a:srgbClr val="4FFB91"/>
    <a:srgbClr val="66FF33"/>
    <a:srgbClr val="00FF00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81" autoAdjust="0"/>
    <p:restoredTop sz="94660"/>
  </p:normalViewPr>
  <p:slideViewPr>
    <p:cSldViewPr>
      <p:cViewPr>
        <p:scale>
          <a:sx n="78" d="100"/>
          <a:sy n="78" d="100"/>
        </p:scale>
        <p:origin x="-112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A60A0-5F4B-4D6E-AAD5-23B372A7B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ECDAF-13C1-4FA9-9C77-C3CB89EBF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6743C-5306-43C3-BAE0-12DF0624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04832-3CA7-4A41-88F1-3FD1F207E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F7F4D-6393-4029-85AD-A32169E37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501D4-F166-409B-869F-28860AAB4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4D370-20FE-4C92-B976-52A422865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5FCF3-F3BD-47A4-9A8F-95CA88C2F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82CF8-FDC5-49A3-9BA6-303BB48DF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367B8-80ED-49C5-B0AB-7443817EC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9D3A5-3D1D-4706-8723-A3FB6FEC9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FBB70-830C-4A47-B824-8C810D512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chemeClr val="bg1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B3BC574-82E9-4CD9-BA8D-421602499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FF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 descr="thin bar2"/>
          <p:cNvSpPr>
            <a:spLocks noChangeArrowheads="1" noChangeShapeType="1" noTextEdit="1"/>
          </p:cNvSpPr>
          <p:nvPr/>
        </p:nvSpPr>
        <p:spPr bwMode="auto">
          <a:xfrm>
            <a:off x="-13095" y="0"/>
            <a:ext cx="8915401" cy="7092951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ArchUpPour">
              <a:avLst>
                <a:gd name="adj1" fmla="val 10977332"/>
                <a:gd name="adj2" fmla="val 64352"/>
              </a:avLst>
            </a:prstTxWarp>
          </a:bodyPr>
          <a:lstStyle/>
          <a:p>
            <a:pPr>
              <a:defRPr/>
            </a:pPr>
            <a:endParaRPr lang="en-US" sz="2700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107763" dir="27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7" name="WordArt 6"/>
          <p:cNvSpPr>
            <a:spLocks noChangeArrowheads="1" noChangeShapeType="1" noTextEdit="1"/>
          </p:cNvSpPr>
          <p:nvPr/>
        </p:nvSpPr>
        <p:spPr bwMode="auto">
          <a:xfrm>
            <a:off x="1828800" y="1600200"/>
            <a:ext cx="5105400" cy="866775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Môn: </a:t>
            </a:r>
            <a:r>
              <a:rPr lang="en-US" sz="3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Toán</a:t>
            </a:r>
            <a:r>
              <a:rPr lang="en-US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-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Lớp 2</a:t>
            </a:r>
            <a:endParaRPr lang="en-US" sz="3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+mj-lt"/>
              <a:cs typeface="Arial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2438400" y="3124200"/>
            <a:ext cx="39624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Bảng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nhân</a:t>
            </a:r>
            <a:r>
              <a:rPr lang="en-US" sz="2800" kern="10" dirty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3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pic>
        <p:nvPicPr>
          <p:cNvPr id="2055" name="Picture 7" descr="ANd9GcRqtrxiT_vZGJytNBhszI31l3leUpRBnQ1CSZyeqnpj58MkW5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ANd9GcRqtrxiT_vZGJytNBhszI31l3leUpRBnQ1CSZyeqnpj58MkW5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3525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2438400" y="4419600"/>
            <a:ext cx="39624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Online –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Covid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1" name="WordArt 6"/>
          <p:cNvSpPr>
            <a:spLocks noChangeArrowheads="1" noChangeShapeType="1" noTextEdit="1"/>
          </p:cNvSpPr>
          <p:nvPr/>
        </p:nvSpPr>
        <p:spPr bwMode="auto">
          <a:xfrm>
            <a:off x="2971800" y="5638800"/>
            <a:ext cx="2514600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Ngày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8/4/2020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j0424466">
            <a:hlinkClick r:id="" action="ppaction://noaction">
              <a:snd r:embed="rId2" name="applause.wav" builtIn="1"/>
            </a:hlinkClick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029200"/>
            <a:ext cx="15589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685800" y="1981200"/>
            <a:ext cx="1752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b="1" dirty="0">
                <a:latin typeface="+mj-lt"/>
                <a:cs typeface="Times New Roman" pitchFamily="18" charset="0"/>
              </a:rPr>
              <a:t>1. </a:t>
            </a:r>
            <a:r>
              <a:rPr lang="en-US" sz="3000" b="1" dirty="0" err="1">
                <a:latin typeface="+mj-lt"/>
                <a:cs typeface="Times New Roman" pitchFamily="18" charset="0"/>
              </a:rPr>
              <a:t>Tính</a:t>
            </a:r>
            <a:r>
              <a:rPr lang="en-US" sz="3000" b="1" dirty="0">
                <a:latin typeface="+mj-lt"/>
                <a:cs typeface="Times New Roman" pitchFamily="18" charset="0"/>
              </a:rPr>
              <a:t>: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609600" y="2606675"/>
            <a:ext cx="36576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3000" b="1" dirty="0">
                <a:latin typeface="+mj-lt"/>
                <a:cs typeface="Times New Roman" pitchFamily="18" charset="0"/>
              </a:rPr>
              <a:t>   2cm x 4 =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3000" b="1" dirty="0">
                <a:latin typeface="+mj-lt"/>
                <a:cs typeface="Times New Roman" pitchFamily="18" charset="0"/>
              </a:rPr>
              <a:t>   2dm x 9 =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4800600" y="2606675"/>
            <a:ext cx="36576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3000" b="1">
                <a:latin typeface="+mj-lt"/>
                <a:cs typeface="Times New Roman" pitchFamily="18" charset="0"/>
              </a:rPr>
              <a:t>   2kg x 5 =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3000" b="1">
                <a:latin typeface="+mj-lt"/>
                <a:cs typeface="Times New Roman" pitchFamily="18" charset="0"/>
              </a:rPr>
              <a:t>   2kg x 7 =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2438400" y="2606675"/>
            <a:ext cx="121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FF3300"/>
                </a:solidFill>
                <a:latin typeface="+mj-lt"/>
                <a:cs typeface="Times New Roman" pitchFamily="18" charset="0"/>
              </a:rPr>
              <a:t>  </a:t>
            </a:r>
            <a:r>
              <a:rPr lang="en-US" sz="3000" b="1" dirty="0" smtClean="0">
                <a:solidFill>
                  <a:srgbClr val="FF3300"/>
                </a:solidFill>
                <a:latin typeface="+mj-lt"/>
                <a:cs typeface="Times New Roman" pitchFamily="18" charset="0"/>
              </a:rPr>
              <a:t>8cm</a:t>
            </a:r>
            <a:endParaRPr lang="en-US" sz="3000" b="1" dirty="0">
              <a:solidFill>
                <a:srgbClr val="FF33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2590800" y="3292476"/>
            <a:ext cx="121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3000" b="1" dirty="0" smtClean="0">
                <a:solidFill>
                  <a:srgbClr val="FF3300"/>
                </a:solidFill>
                <a:latin typeface="+mj-lt"/>
              </a:rPr>
              <a:t>18dm</a:t>
            </a:r>
            <a:endParaRPr lang="en-US" sz="3000" b="1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6705600" y="2590800"/>
            <a:ext cx="121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3000" b="1" dirty="0" smtClean="0">
                <a:solidFill>
                  <a:srgbClr val="FF3300"/>
                </a:solidFill>
                <a:latin typeface="+mj-lt"/>
              </a:rPr>
              <a:t>10kg</a:t>
            </a:r>
            <a:endParaRPr lang="en-US" sz="3000" b="1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6705600" y="3276600"/>
            <a:ext cx="121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3000" b="1" dirty="0" smtClean="0">
                <a:solidFill>
                  <a:srgbClr val="FF3300"/>
                </a:solidFill>
                <a:latin typeface="+mj-lt"/>
              </a:rPr>
              <a:t>14kg</a:t>
            </a:r>
            <a:r>
              <a:rPr lang="en-US" sz="3000" b="1" dirty="0" smtClean="0">
                <a:latin typeface="+mj-lt"/>
              </a:rPr>
              <a:t> </a:t>
            </a:r>
            <a:endParaRPr lang="en-US" sz="30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371600"/>
            <a:ext cx="27622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latin typeface="+mj-lt"/>
              </a:rPr>
              <a:t>Kiểm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tra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bài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cũ</a:t>
            </a:r>
            <a:endParaRPr lang="en-US" sz="30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8337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87165" y="38100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8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0" grpId="0"/>
      <p:bldP spid="43021" grpId="0"/>
      <p:bldP spid="43023" grpId="0"/>
      <p:bldP spid="43025" grpId="0"/>
      <p:bldP spid="43026" grpId="0"/>
      <p:bldP spid="43027" grpId="0"/>
      <p:bldP spid="4302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5" name="AutoShape 7"/>
          <p:cNvSpPr>
            <a:spLocks/>
          </p:cNvSpPr>
          <p:nvPr/>
        </p:nvSpPr>
        <p:spPr bwMode="auto">
          <a:xfrm>
            <a:off x="2209800" y="1371600"/>
            <a:ext cx="76200" cy="838200"/>
          </a:xfrm>
          <a:prstGeom prst="rightBrace">
            <a:avLst>
              <a:gd name="adj1" fmla="val 91667"/>
              <a:gd name="adj2" fmla="val 50000"/>
            </a:avLst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 sz="1800" b="1"/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209800" y="12192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3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lấy</a:t>
            </a:r>
            <a:r>
              <a:rPr lang="en-US" sz="2800" dirty="0">
                <a:solidFill>
                  <a:srgbClr val="0000FF"/>
                </a:solidFill>
              </a:rPr>
              <a:t> 1 </a:t>
            </a:r>
            <a:r>
              <a:rPr lang="en-US" sz="2800" dirty="0" err="1">
                <a:solidFill>
                  <a:srgbClr val="0000FF"/>
                </a:solidFill>
              </a:rPr>
              <a:t>lần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2362200" y="23622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3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lấy</a:t>
            </a:r>
            <a:r>
              <a:rPr lang="en-US" sz="2800" dirty="0">
                <a:solidFill>
                  <a:srgbClr val="0000FF"/>
                </a:solidFill>
              </a:rPr>
              <a:t> 2 </a:t>
            </a:r>
            <a:r>
              <a:rPr lang="en-US" sz="2800" dirty="0" err="1">
                <a:solidFill>
                  <a:srgbClr val="0000FF"/>
                </a:solidFill>
              </a:rPr>
              <a:t>lần</a:t>
            </a:r>
            <a:r>
              <a:rPr lang="en-US" sz="2800" dirty="0" smtClean="0">
                <a:solidFill>
                  <a:srgbClr val="0000FF"/>
                </a:solidFill>
              </a:rPr>
              <a:t>,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3498" name="AutoShape 10"/>
          <p:cNvSpPr>
            <a:spLocks/>
          </p:cNvSpPr>
          <p:nvPr/>
        </p:nvSpPr>
        <p:spPr bwMode="auto">
          <a:xfrm>
            <a:off x="2209800" y="2667000"/>
            <a:ext cx="76200" cy="13716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 sz="1800" b="1">
              <a:solidFill>
                <a:srgbClr val="FF3300"/>
              </a:solidFill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2286000" y="4419600"/>
            <a:ext cx="2895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3 được lấy 3 lần,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   </a:t>
            </a:r>
            <a:endParaRPr lang="en-US" sz="2800" b="1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00" name="AutoShape 12"/>
          <p:cNvSpPr>
            <a:spLocks/>
          </p:cNvSpPr>
          <p:nvPr/>
        </p:nvSpPr>
        <p:spPr bwMode="auto">
          <a:xfrm>
            <a:off x="2133600" y="4267200"/>
            <a:ext cx="152400" cy="2057400"/>
          </a:xfrm>
          <a:prstGeom prst="rightBrace">
            <a:avLst>
              <a:gd name="adj1" fmla="val 112500"/>
              <a:gd name="adj2" fmla="val 50000"/>
            </a:avLst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 sz="1800" b="1"/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6781800" y="1607583"/>
            <a:ext cx="144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 × 1 =  3 </a:t>
            </a: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6858000" y="2909176"/>
            <a:ext cx="113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 × 4 = </a:t>
            </a: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6858000" y="2481457"/>
            <a:ext cx="144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 × 3 =  9 </a:t>
            </a:r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6858000" y="3366376"/>
            <a:ext cx="113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 × 5 = </a:t>
            </a:r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6861175" y="3823576"/>
            <a:ext cx="113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 × 6 = </a:t>
            </a:r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6858000" y="4280776"/>
            <a:ext cx="113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 × 7 = </a:t>
            </a:r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6858000" y="4737976"/>
            <a:ext cx="113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 × 8 = </a:t>
            </a:r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6861175" y="5176126"/>
            <a:ext cx="113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 × 9 = </a:t>
            </a:r>
          </a:p>
        </p:txBody>
      </p: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6823075" y="5652376"/>
            <a:ext cx="1303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 × </a:t>
            </a:r>
            <a:r>
              <a:rPr lang="en-US" b="1" dirty="0" smtClean="0">
                <a:solidFill>
                  <a:srgbClr val="FF3300"/>
                </a:solidFill>
              </a:rPr>
              <a:t>10 =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>
            <a:off x="6355081" y="1600200"/>
            <a:ext cx="45719" cy="510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3511" name="Group 23"/>
          <p:cNvGrpSpPr>
            <a:grpSpLocks/>
          </p:cNvGrpSpPr>
          <p:nvPr/>
        </p:nvGrpSpPr>
        <p:grpSpPr bwMode="auto">
          <a:xfrm>
            <a:off x="266700" y="1466850"/>
            <a:ext cx="1828800" cy="609600"/>
            <a:chOff x="0" y="1056"/>
            <a:chExt cx="1152" cy="384"/>
          </a:xfrm>
        </p:grpSpPr>
        <p:sp>
          <p:nvSpPr>
            <p:cNvPr id="4167" name="Rectangle 24"/>
            <p:cNvSpPr>
              <a:spLocks noChangeArrowheads="1"/>
            </p:cNvSpPr>
            <p:nvPr/>
          </p:nvSpPr>
          <p:spPr bwMode="auto">
            <a:xfrm>
              <a:off x="0" y="1056"/>
              <a:ext cx="115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68" name="Oval 25"/>
            <p:cNvSpPr>
              <a:spLocks noChangeArrowheads="1"/>
            </p:cNvSpPr>
            <p:nvPr/>
          </p:nvSpPr>
          <p:spPr bwMode="auto">
            <a:xfrm>
              <a:off x="4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69" name="Oval 26"/>
            <p:cNvSpPr>
              <a:spLocks noChangeArrowheads="1"/>
            </p:cNvSpPr>
            <p:nvPr/>
          </p:nvSpPr>
          <p:spPr bwMode="auto">
            <a:xfrm>
              <a:off x="82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70" name="Oval 27"/>
            <p:cNvSpPr>
              <a:spLocks noChangeArrowheads="1"/>
            </p:cNvSpPr>
            <p:nvPr/>
          </p:nvSpPr>
          <p:spPr bwMode="auto">
            <a:xfrm>
              <a:off x="432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grpSp>
        <p:nvGrpSpPr>
          <p:cNvPr id="63516" name="Group 28"/>
          <p:cNvGrpSpPr>
            <a:grpSpLocks/>
          </p:cNvGrpSpPr>
          <p:nvPr/>
        </p:nvGrpSpPr>
        <p:grpSpPr bwMode="auto">
          <a:xfrm>
            <a:off x="228600" y="2705100"/>
            <a:ext cx="1828800" cy="609600"/>
            <a:chOff x="0" y="1056"/>
            <a:chExt cx="1152" cy="384"/>
          </a:xfrm>
        </p:grpSpPr>
        <p:sp>
          <p:nvSpPr>
            <p:cNvPr id="4163" name="Rectangle 29"/>
            <p:cNvSpPr>
              <a:spLocks noChangeArrowheads="1"/>
            </p:cNvSpPr>
            <p:nvPr/>
          </p:nvSpPr>
          <p:spPr bwMode="auto">
            <a:xfrm>
              <a:off x="0" y="1056"/>
              <a:ext cx="115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64" name="Oval 30"/>
            <p:cNvSpPr>
              <a:spLocks noChangeArrowheads="1"/>
            </p:cNvSpPr>
            <p:nvPr/>
          </p:nvSpPr>
          <p:spPr bwMode="auto">
            <a:xfrm>
              <a:off x="4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65" name="Oval 31"/>
            <p:cNvSpPr>
              <a:spLocks noChangeArrowheads="1"/>
            </p:cNvSpPr>
            <p:nvPr/>
          </p:nvSpPr>
          <p:spPr bwMode="auto">
            <a:xfrm>
              <a:off x="82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66" name="Oval 32"/>
            <p:cNvSpPr>
              <a:spLocks noChangeArrowheads="1"/>
            </p:cNvSpPr>
            <p:nvPr/>
          </p:nvSpPr>
          <p:spPr bwMode="auto">
            <a:xfrm>
              <a:off x="432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grpSp>
        <p:nvGrpSpPr>
          <p:cNvPr id="63521" name="Group 33"/>
          <p:cNvGrpSpPr>
            <a:grpSpLocks/>
          </p:cNvGrpSpPr>
          <p:nvPr/>
        </p:nvGrpSpPr>
        <p:grpSpPr bwMode="auto">
          <a:xfrm>
            <a:off x="228600" y="3429000"/>
            <a:ext cx="1828800" cy="609600"/>
            <a:chOff x="0" y="1056"/>
            <a:chExt cx="1152" cy="384"/>
          </a:xfrm>
        </p:grpSpPr>
        <p:sp>
          <p:nvSpPr>
            <p:cNvPr id="4159" name="Rectangle 34"/>
            <p:cNvSpPr>
              <a:spLocks noChangeArrowheads="1"/>
            </p:cNvSpPr>
            <p:nvPr/>
          </p:nvSpPr>
          <p:spPr bwMode="auto">
            <a:xfrm>
              <a:off x="0" y="1056"/>
              <a:ext cx="115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60" name="Oval 35"/>
            <p:cNvSpPr>
              <a:spLocks noChangeArrowheads="1"/>
            </p:cNvSpPr>
            <p:nvPr/>
          </p:nvSpPr>
          <p:spPr bwMode="auto">
            <a:xfrm>
              <a:off x="4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61" name="Oval 36"/>
            <p:cNvSpPr>
              <a:spLocks noChangeArrowheads="1"/>
            </p:cNvSpPr>
            <p:nvPr/>
          </p:nvSpPr>
          <p:spPr bwMode="auto">
            <a:xfrm>
              <a:off x="82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62" name="Oval 37"/>
            <p:cNvSpPr>
              <a:spLocks noChangeArrowheads="1"/>
            </p:cNvSpPr>
            <p:nvPr/>
          </p:nvSpPr>
          <p:spPr bwMode="auto">
            <a:xfrm>
              <a:off x="432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grpSp>
        <p:nvGrpSpPr>
          <p:cNvPr id="63526" name="Group 38"/>
          <p:cNvGrpSpPr>
            <a:grpSpLocks/>
          </p:cNvGrpSpPr>
          <p:nvPr/>
        </p:nvGrpSpPr>
        <p:grpSpPr bwMode="auto">
          <a:xfrm>
            <a:off x="228600" y="4267200"/>
            <a:ext cx="1752600" cy="609600"/>
            <a:chOff x="0" y="1056"/>
            <a:chExt cx="1152" cy="384"/>
          </a:xfrm>
        </p:grpSpPr>
        <p:sp>
          <p:nvSpPr>
            <p:cNvPr id="4155" name="Rectangle 39"/>
            <p:cNvSpPr>
              <a:spLocks noChangeArrowheads="1"/>
            </p:cNvSpPr>
            <p:nvPr/>
          </p:nvSpPr>
          <p:spPr bwMode="auto">
            <a:xfrm>
              <a:off x="0" y="1056"/>
              <a:ext cx="115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56" name="Oval 40"/>
            <p:cNvSpPr>
              <a:spLocks noChangeArrowheads="1"/>
            </p:cNvSpPr>
            <p:nvPr/>
          </p:nvSpPr>
          <p:spPr bwMode="auto">
            <a:xfrm>
              <a:off x="4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57" name="Oval 41"/>
            <p:cNvSpPr>
              <a:spLocks noChangeArrowheads="1"/>
            </p:cNvSpPr>
            <p:nvPr/>
          </p:nvSpPr>
          <p:spPr bwMode="auto">
            <a:xfrm>
              <a:off x="82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58" name="Oval 42"/>
            <p:cNvSpPr>
              <a:spLocks noChangeArrowheads="1"/>
            </p:cNvSpPr>
            <p:nvPr/>
          </p:nvSpPr>
          <p:spPr bwMode="auto">
            <a:xfrm>
              <a:off x="432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grpSp>
        <p:nvGrpSpPr>
          <p:cNvPr id="63531" name="Group 43"/>
          <p:cNvGrpSpPr>
            <a:grpSpLocks/>
          </p:cNvGrpSpPr>
          <p:nvPr/>
        </p:nvGrpSpPr>
        <p:grpSpPr bwMode="auto">
          <a:xfrm>
            <a:off x="228600" y="4991100"/>
            <a:ext cx="1752600" cy="609600"/>
            <a:chOff x="0" y="1056"/>
            <a:chExt cx="1152" cy="384"/>
          </a:xfrm>
        </p:grpSpPr>
        <p:sp>
          <p:nvSpPr>
            <p:cNvPr id="4151" name="Rectangle 44"/>
            <p:cNvSpPr>
              <a:spLocks noChangeArrowheads="1"/>
            </p:cNvSpPr>
            <p:nvPr/>
          </p:nvSpPr>
          <p:spPr bwMode="auto">
            <a:xfrm>
              <a:off x="0" y="1056"/>
              <a:ext cx="115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52" name="Oval 45"/>
            <p:cNvSpPr>
              <a:spLocks noChangeArrowheads="1"/>
            </p:cNvSpPr>
            <p:nvPr/>
          </p:nvSpPr>
          <p:spPr bwMode="auto">
            <a:xfrm>
              <a:off x="4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53" name="Oval 46"/>
            <p:cNvSpPr>
              <a:spLocks noChangeArrowheads="1"/>
            </p:cNvSpPr>
            <p:nvPr/>
          </p:nvSpPr>
          <p:spPr bwMode="auto">
            <a:xfrm>
              <a:off x="82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54" name="Oval 47"/>
            <p:cNvSpPr>
              <a:spLocks noChangeArrowheads="1"/>
            </p:cNvSpPr>
            <p:nvPr/>
          </p:nvSpPr>
          <p:spPr bwMode="auto">
            <a:xfrm>
              <a:off x="432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grpSp>
        <p:nvGrpSpPr>
          <p:cNvPr id="63536" name="Group 48"/>
          <p:cNvGrpSpPr>
            <a:grpSpLocks/>
          </p:cNvGrpSpPr>
          <p:nvPr/>
        </p:nvGrpSpPr>
        <p:grpSpPr bwMode="auto">
          <a:xfrm>
            <a:off x="228600" y="5715000"/>
            <a:ext cx="1752600" cy="609600"/>
            <a:chOff x="0" y="1056"/>
            <a:chExt cx="1152" cy="384"/>
          </a:xfrm>
        </p:grpSpPr>
        <p:sp>
          <p:nvSpPr>
            <p:cNvPr id="4147" name="Rectangle 49"/>
            <p:cNvSpPr>
              <a:spLocks noChangeArrowheads="1"/>
            </p:cNvSpPr>
            <p:nvPr/>
          </p:nvSpPr>
          <p:spPr bwMode="auto">
            <a:xfrm>
              <a:off x="0" y="1056"/>
              <a:ext cx="115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48" name="Oval 50"/>
            <p:cNvSpPr>
              <a:spLocks noChangeArrowheads="1"/>
            </p:cNvSpPr>
            <p:nvPr/>
          </p:nvSpPr>
          <p:spPr bwMode="auto">
            <a:xfrm>
              <a:off x="4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49" name="Oval 51"/>
            <p:cNvSpPr>
              <a:spLocks noChangeArrowheads="1"/>
            </p:cNvSpPr>
            <p:nvPr/>
          </p:nvSpPr>
          <p:spPr bwMode="auto">
            <a:xfrm>
              <a:off x="82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50" name="Oval 52"/>
            <p:cNvSpPr>
              <a:spLocks noChangeArrowheads="1"/>
            </p:cNvSpPr>
            <p:nvPr/>
          </p:nvSpPr>
          <p:spPr bwMode="auto">
            <a:xfrm>
              <a:off x="432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sp>
        <p:nvSpPr>
          <p:cNvPr id="63541" name="Text Box 53"/>
          <p:cNvSpPr txBox="1">
            <a:spLocks noChangeArrowheads="1"/>
          </p:cNvSpPr>
          <p:nvPr/>
        </p:nvSpPr>
        <p:spPr bwMode="auto">
          <a:xfrm>
            <a:off x="2819400" y="3657600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FF3300"/>
                </a:solidFill>
              </a:rPr>
              <a:t>Vậy</a:t>
            </a:r>
            <a:r>
              <a:rPr lang="en-US" sz="2800" b="1" dirty="0">
                <a:solidFill>
                  <a:srgbClr val="FF3300"/>
                </a:solidFill>
              </a:rPr>
              <a:t>: 3 </a:t>
            </a:r>
            <a:r>
              <a:rPr lang="en-US" sz="2800" b="1" dirty="0">
                <a:solidFill>
                  <a:srgbClr val="FF3300"/>
                </a:solidFill>
                <a:cs typeface="Times New Roman" pitchFamily="18" charset="0"/>
              </a:rPr>
              <a:t>× 2  =  6</a:t>
            </a:r>
          </a:p>
        </p:txBody>
      </p:sp>
      <p:sp>
        <p:nvSpPr>
          <p:cNvPr id="63542" name="Text Box 54"/>
          <p:cNvSpPr txBox="1">
            <a:spLocks noChangeArrowheads="1"/>
          </p:cNvSpPr>
          <p:nvPr/>
        </p:nvSpPr>
        <p:spPr bwMode="auto">
          <a:xfrm>
            <a:off x="3657600" y="3067050"/>
            <a:ext cx="95794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3 + 3</a:t>
            </a:r>
          </a:p>
        </p:txBody>
      </p:sp>
      <p:sp>
        <p:nvSpPr>
          <p:cNvPr id="63543" name="Text Box 55"/>
          <p:cNvSpPr txBox="1">
            <a:spLocks noChangeArrowheads="1"/>
          </p:cNvSpPr>
          <p:nvPr/>
        </p:nvSpPr>
        <p:spPr bwMode="auto">
          <a:xfrm>
            <a:off x="3733800" y="51816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3 + 3 + 3 = </a:t>
            </a:r>
            <a:endParaRPr lang="en-US" sz="2800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44" name="Text Box 56"/>
          <p:cNvSpPr txBox="1">
            <a:spLocks noChangeArrowheads="1"/>
          </p:cNvSpPr>
          <p:nvPr/>
        </p:nvSpPr>
        <p:spPr bwMode="auto">
          <a:xfrm>
            <a:off x="2819400" y="57150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3300"/>
                </a:solidFill>
                <a:cs typeface="Times New Roman" pitchFamily="18" charset="0"/>
              </a:rPr>
              <a:t>Vậy</a:t>
            </a:r>
            <a:r>
              <a:rPr lang="en-US" sz="2800" b="1" dirty="0">
                <a:solidFill>
                  <a:srgbClr val="FF3300"/>
                </a:solidFill>
                <a:cs typeface="Times New Roman" pitchFamily="18" charset="0"/>
              </a:rPr>
              <a:t>: 3 × 3  = 9</a:t>
            </a:r>
          </a:p>
        </p:txBody>
      </p:sp>
      <p:sp>
        <p:nvSpPr>
          <p:cNvPr id="63545" name="Rectangle 57"/>
          <p:cNvSpPr>
            <a:spLocks noChangeArrowheads="1"/>
          </p:cNvSpPr>
          <p:nvPr/>
        </p:nvSpPr>
        <p:spPr bwMode="auto">
          <a:xfrm>
            <a:off x="7772400" y="2909176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 </a:t>
            </a:r>
          </a:p>
        </p:txBody>
      </p:sp>
      <p:sp>
        <p:nvSpPr>
          <p:cNvPr id="63546" name="Rectangle 58"/>
          <p:cNvSpPr>
            <a:spLocks noChangeArrowheads="1"/>
          </p:cNvSpPr>
          <p:nvPr/>
        </p:nvSpPr>
        <p:spPr bwMode="auto">
          <a:xfrm>
            <a:off x="7791450" y="3366376"/>
            <a:ext cx="51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15</a:t>
            </a:r>
          </a:p>
        </p:txBody>
      </p:sp>
      <p:sp>
        <p:nvSpPr>
          <p:cNvPr id="63547" name="Rectangle 59"/>
          <p:cNvSpPr>
            <a:spLocks noChangeArrowheads="1"/>
          </p:cNvSpPr>
          <p:nvPr/>
        </p:nvSpPr>
        <p:spPr bwMode="auto">
          <a:xfrm>
            <a:off x="7772400" y="3823576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</p:txBody>
      </p:sp>
      <p:sp>
        <p:nvSpPr>
          <p:cNvPr id="63548" name="Rectangle 60"/>
          <p:cNvSpPr>
            <a:spLocks noChangeArrowheads="1"/>
          </p:cNvSpPr>
          <p:nvPr/>
        </p:nvSpPr>
        <p:spPr bwMode="auto">
          <a:xfrm>
            <a:off x="7810500" y="4261726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21</a:t>
            </a:r>
          </a:p>
        </p:txBody>
      </p:sp>
      <p:sp>
        <p:nvSpPr>
          <p:cNvPr id="63549" name="Rectangle 61"/>
          <p:cNvSpPr>
            <a:spLocks noChangeArrowheads="1"/>
          </p:cNvSpPr>
          <p:nvPr/>
        </p:nvSpPr>
        <p:spPr bwMode="auto">
          <a:xfrm>
            <a:off x="7791450" y="4737976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24</a:t>
            </a:r>
          </a:p>
        </p:txBody>
      </p:sp>
      <p:sp>
        <p:nvSpPr>
          <p:cNvPr id="63550" name="Rectangle 62"/>
          <p:cNvSpPr>
            <a:spLocks noChangeArrowheads="1"/>
          </p:cNvSpPr>
          <p:nvPr/>
        </p:nvSpPr>
        <p:spPr bwMode="auto">
          <a:xfrm>
            <a:off x="7791450" y="5181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27</a:t>
            </a:r>
          </a:p>
        </p:txBody>
      </p:sp>
      <p:sp>
        <p:nvSpPr>
          <p:cNvPr id="63551" name="Rectangle 63"/>
          <p:cNvSpPr>
            <a:spLocks noChangeArrowheads="1"/>
          </p:cNvSpPr>
          <p:nvPr/>
        </p:nvSpPr>
        <p:spPr bwMode="auto">
          <a:xfrm>
            <a:off x="7848600" y="5633326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30</a:t>
            </a:r>
          </a:p>
        </p:txBody>
      </p:sp>
      <p:sp>
        <p:nvSpPr>
          <p:cNvPr id="63552" name="Rectangle 64"/>
          <p:cNvSpPr>
            <a:spLocks noChangeArrowheads="1"/>
          </p:cNvSpPr>
          <p:nvPr/>
        </p:nvSpPr>
        <p:spPr bwMode="auto">
          <a:xfrm>
            <a:off x="3200400" y="1752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</a:rPr>
              <a:t>3 × 1 =  </a:t>
            </a:r>
            <a:r>
              <a:rPr lang="en-US" b="1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6781800" y="2057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 </a:t>
            </a:r>
            <a:r>
              <a:rPr lang="en-US" b="1" dirty="0">
                <a:solidFill>
                  <a:srgbClr val="FF3300"/>
                </a:solidFill>
                <a:cs typeface="Times New Roman" pitchFamily="18" charset="0"/>
              </a:rPr>
              <a:t>× 2 =  6</a:t>
            </a:r>
          </a:p>
        </p:txBody>
      </p:sp>
      <p:sp>
        <p:nvSpPr>
          <p:cNvPr id="63554" name="Text Box 66"/>
          <p:cNvSpPr txBox="1">
            <a:spLocks noChangeArrowheads="1"/>
          </p:cNvSpPr>
          <p:nvPr/>
        </p:nvSpPr>
        <p:spPr bwMode="auto">
          <a:xfrm>
            <a:off x="4876800" y="12192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viết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3555" name="Text Box 67"/>
          <p:cNvSpPr txBox="1">
            <a:spLocks noChangeArrowheads="1"/>
          </p:cNvSpPr>
          <p:nvPr/>
        </p:nvSpPr>
        <p:spPr bwMode="auto">
          <a:xfrm>
            <a:off x="44196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63556" name="Text Box 68"/>
          <p:cNvSpPr txBox="1">
            <a:spLocks noChangeArrowheads="1"/>
          </p:cNvSpPr>
          <p:nvPr/>
        </p:nvSpPr>
        <p:spPr bwMode="auto">
          <a:xfrm>
            <a:off x="4876800" y="23622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3557" name="Text Box 69"/>
          <p:cNvSpPr txBox="1">
            <a:spLocks noChangeArrowheads="1"/>
          </p:cNvSpPr>
          <p:nvPr/>
        </p:nvSpPr>
        <p:spPr bwMode="auto">
          <a:xfrm>
            <a:off x="2743200" y="3124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3 x 2</a:t>
            </a:r>
            <a:r>
              <a:rPr lang="en-US" dirty="0"/>
              <a:t> </a:t>
            </a:r>
            <a:r>
              <a:rPr lang="en-US" b="1" dirty="0">
                <a:solidFill>
                  <a:srgbClr val="FF3300"/>
                </a:solidFill>
              </a:rPr>
              <a:t>=</a:t>
            </a:r>
          </a:p>
        </p:txBody>
      </p:sp>
      <p:sp>
        <p:nvSpPr>
          <p:cNvPr id="63558" name="Text Box 70"/>
          <p:cNvSpPr txBox="1">
            <a:spLocks noChangeArrowheads="1"/>
          </p:cNvSpPr>
          <p:nvPr/>
        </p:nvSpPr>
        <p:spPr bwMode="auto">
          <a:xfrm>
            <a:off x="4495800" y="3124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=</a:t>
            </a:r>
            <a:r>
              <a:rPr lang="en-US" dirty="0"/>
              <a:t>  </a:t>
            </a:r>
            <a:r>
              <a:rPr lang="en-US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63559" name="Text Box 71"/>
          <p:cNvSpPr txBox="1">
            <a:spLocks noChangeArrowheads="1"/>
          </p:cNvSpPr>
          <p:nvPr/>
        </p:nvSpPr>
        <p:spPr bwMode="auto">
          <a:xfrm>
            <a:off x="4876800" y="44196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3560" name="Text Box 72"/>
          <p:cNvSpPr txBox="1">
            <a:spLocks noChangeArrowheads="1"/>
          </p:cNvSpPr>
          <p:nvPr/>
        </p:nvSpPr>
        <p:spPr bwMode="auto">
          <a:xfrm>
            <a:off x="2667000" y="51816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3 x 3 =</a:t>
            </a:r>
          </a:p>
        </p:txBody>
      </p:sp>
      <p:sp>
        <p:nvSpPr>
          <p:cNvPr id="63561" name="Text Box 73"/>
          <p:cNvSpPr txBox="1">
            <a:spLocks noChangeArrowheads="1"/>
          </p:cNvSpPr>
          <p:nvPr/>
        </p:nvSpPr>
        <p:spPr bwMode="auto">
          <a:xfrm>
            <a:off x="5486400" y="5181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587165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8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886200" y="762000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nhân</a:t>
            </a:r>
            <a:r>
              <a:rPr lang="en-US" b="1" dirty="0" smtClean="0"/>
              <a:t> 3</a:t>
            </a:r>
            <a:endParaRPr lang="en-US" b="1" dirty="0"/>
          </a:p>
        </p:txBody>
      </p:sp>
      <p:grpSp>
        <p:nvGrpSpPr>
          <p:cNvPr id="78" name="Group 18"/>
          <p:cNvGrpSpPr>
            <a:grpSpLocks/>
          </p:cNvGrpSpPr>
          <p:nvPr/>
        </p:nvGrpSpPr>
        <p:grpSpPr bwMode="auto">
          <a:xfrm>
            <a:off x="7848600" y="2978681"/>
            <a:ext cx="450765" cy="401272"/>
            <a:chOff x="672" y="624"/>
            <a:chExt cx="540" cy="528"/>
          </a:xfrm>
        </p:grpSpPr>
        <p:grpSp>
          <p:nvGrpSpPr>
            <p:cNvPr id="79" name="Group 17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81" name="Oval 11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82" name="Group 12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83" name="Oval 13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4" name="Oval 14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5" name="Oval 15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6" name="Oval 16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80" name="Oval 10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87" name="Group 19"/>
          <p:cNvGrpSpPr>
            <a:grpSpLocks/>
          </p:cNvGrpSpPr>
          <p:nvPr/>
        </p:nvGrpSpPr>
        <p:grpSpPr bwMode="auto">
          <a:xfrm rot="21274189">
            <a:off x="7866577" y="2077829"/>
            <a:ext cx="450765" cy="401272"/>
            <a:chOff x="672" y="624"/>
            <a:chExt cx="540" cy="528"/>
          </a:xfrm>
        </p:grpSpPr>
        <p:grpSp>
          <p:nvGrpSpPr>
            <p:cNvPr id="88" name="Group 20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90" name="Oval 21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91" name="Group 22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92" name="Oval 23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3" name="Oval 24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4" name="Oval 25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5" name="Oval 26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89" name="Oval 27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96" name="Group 37"/>
          <p:cNvGrpSpPr>
            <a:grpSpLocks/>
          </p:cNvGrpSpPr>
          <p:nvPr/>
        </p:nvGrpSpPr>
        <p:grpSpPr bwMode="auto">
          <a:xfrm rot="573605">
            <a:off x="7878792" y="3871799"/>
            <a:ext cx="450765" cy="401272"/>
            <a:chOff x="672" y="624"/>
            <a:chExt cx="540" cy="528"/>
          </a:xfrm>
        </p:grpSpPr>
        <p:grpSp>
          <p:nvGrpSpPr>
            <p:cNvPr id="97" name="Group 38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99" name="Oval 39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00" name="Group 40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01" name="Oval 41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2" name="Oval 42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3" name="Oval 43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4" name="Oval 44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98" name="Oval 45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05" name="Group 46"/>
          <p:cNvGrpSpPr>
            <a:grpSpLocks/>
          </p:cNvGrpSpPr>
          <p:nvPr/>
        </p:nvGrpSpPr>
        <p:grpSpPr bwMode="auto">
          <a:xfrm rot="20532420">
            <a:off x="7956905" y="5698076"/>
            <a:ext cx="450765" cy="401272"/>
            <a:chOff x="672" y="624"/>
            <a:chExt cx="540" cy="528"/>
          </a:xfrm>
        </p:grpSpPr>
        <p:grpSp>
          <p:nvGrpSpPr>
            <p:cNvPr id="106" name="Group 47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08" name="Oval 48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09" name="Group 49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10" name="Oval 50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1" name="Oval 51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2" name="Oval 52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3" name="Oval 53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07" name="Oval 54"/>
            <p:cNvSpPr>
              <a:spLocks noChangeArrowheads="1"/>
            </p:cNvSpPr>
            <p:nvPr/>
          </p:nvSpPr>
          <p:spPr bwMode="auto">
            <a:xfrm>
              <a:off x="831" y="773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14" name="Group 55"/>
          <p:cNvGrpSpPr>
            <a:grpSpLocks/>
          </p:cNvGrpSpPr>
          <p:nvPr/>
        </p:nvGrpSpPr>
        <p:grpSpPr bwMode="auto">
          <a:xfrm rot="21343385">
            <a:off x="7878924" y="4739368"/>
            <a:ext cx="414428" cy="349295"/>
            <a:chOff x="672" y="624"/>
            <a:chExt cx="540" cy="528"/>
          </a:xfrm>
        </p:grpSpPr>
        <p:grpSp>
          <p:nvGrpSpPr>
            <p:cNvPr id="115" name="Group 56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17" name="Oval 57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18" name="Group 58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19" name="Oval 59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0" name="Oval 60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1" name="Oval 61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2" name="Oval 62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16" name="Oval 63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23" name="Group 64"/>
          <p:cNvGrpSpPr>
            <a:grpSpLocks/>
          </p:cNvGrpSpPr>
          <p:nvPr/>
        </p:nvGrpSpPr>
        <p:grpSpPr bwMode="auto">
          <a:xfrm rot="1036873">
            <a:off x="7889756" y="2457966"/>
            <a:ext cx="450765" cy="457200"/>
            <a:chOff x="672" y="624"/>
            <a:chExt cx="540" cy="528"/>
          </a:xfrm>
        </p:grpSpPr>
        <p:grpSp>
          <p:nvGrpSpPr>
            <p:cNvPr id="124" name="Group 65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26" name="Oval 66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27" name="Group 67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28" name="Oval 68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9" name="Oval 69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0" name="Oval 70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1" name="Oval 71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25" name="Oval 72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32" name="Group 73"/>
          <p:cNvGrpSpPr>
            <a:grpSpLocks/>
          </p:cNvGrpSpPr>
          <p:nvPr/>
        </p:nvGrpSpPr>
        <p:grpSpPr bwMode="auto">
          <a:xfrm rot="174203">
            <a:off x="7859908" y="1589953"/>
            <a:ext cx="434603" cy="456733"/>
            <a:chOff x="672" y="624"/>
            <a:chExt cx="540" cy="528"/>
          </a:xfrm>
        </p:grpSpPr>
        <p:grpSp>
          <p:nvGrpSpPr>
            <p:cNvPr id="133" name="Group 74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35" name="Oval 75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36" name="Group 76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37" name="Oval 77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8" name="Oval 78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9" name="Oval 79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0" name="Oval 80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34" name="Oval 81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41" name="Group 82"/>
          <p:cNvGrpSpPr>
            <a:grpSpLocks/>
          </p:cNvGrpSpPr>
          <p:nvPr/>
        </p:nvGrpSpPr>
        <p:grpSpPr bwMode="auto">
          <a:xfrm>
            <a:off x="7855035" y="4267200"/>
            <a:ext cx="450765" cy="401272"/>
            <a:chOff x="672" y="624"/>
            <a:chExt cx="540" cy="528"/>
          </a:xfrm>
        </p:grpSpPr>
        <p:grpSp>
          <p:nvGrpSpPr>
            <p:cNvPr id="142" name="Group 83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44" name="Oval 84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45" name="Group 85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46" name="Oval 86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7" name="Oval 87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8" name="Oval 88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9" name="Oval 89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43" name="Oval 90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50" name="Group 91"/>
          <p:cNvGrpSpPr>
            <a:grpSpLocks/>
          </p:cNvGrpSpPr>
          <p:nvPr/>
        </p:nvGrpSpPr>
        <p:grpSpPr bwMode="auto">
          <a:xfrm rot="881706">
            <a:off x="7887711" y="3430565"/>
            <a:ext cx="450765" cy="401272"/>
            <a:chOff x="672" y="624"/>
            <a:chExt cx="540" cy="528"/>
          </a:xfrm>
        </p:grpSpPr>
        <p:grpSp>
          <p:nvGrpSpPr>
            <p:cNvPr id="151" name="Group 92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53" name="Oval 93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54" name="Group 94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55" name="Oval 95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6" name="Oval 96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7" name="Oval 97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8" name="Oval 98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52" name="Oval 99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59" name="Group 100"/>
          <p:cNvGrpSpPr>
            <a:grpSpLocks/>
          </p:cNvGrpSpPr>
          <p:nvPr/>
        </p:nvGrpSpPr>
        <p:grpSpPr bwMode="auto">
          <a:xfrm rot="1321175">
            <a:off x="7831183" y="5188842"/>
            <a:ext cx="450764" cy="401272"/>
            <a:chOff x="672" y="624"/>
            <a:chExt cx="540" cy="528"/>
          </a:xfrm>
        </p:grpSpPr>
        <p:grpSp>
          <p:nvGrpSpPr>
            <p:cNvPr id="160" name="Group 101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62" name="Oval 102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63" name="Group 103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64" name="Oval 104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5" name="Oval 105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6" name="Oval 106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7" name="Oval 107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61" name="Oval 108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6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3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6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6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6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6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6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6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500"/>
                                        <p:tgtEl>
                                          <p:spTgt spid="63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500"/>
                                        <p:tgtEl>
                                          <p:spTgt spid="63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6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6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6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8" dur="500"/>
                                        <p:tgtEl>
                                          <p:spTgt spid="6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6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3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8" dur="500"/>
                                        <p:tgtEl>
                                          <p:spTgt spid="6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63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3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8" dur="5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3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8" dur="500"/>
                                        <p:tgtEl>
                                          <p:spTgt spid="6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3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8" dur="500"/>
                                        <p:tgtEl>
                                          <p:spTgt spid="6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animBg="1"/>
      <p:bldP spid="63496" grpId="0"/>
      <p:bldP spid="63497" grpId="0"/>
      <p:bldP spid="63498" grpId="0" animBg="1"/>
      <p:bldP spid="63499" grpId="0"/>
      <p:bldP spid="63500" grpId="0" animBg="1"/>
      <p:bldP spid="63501" grpId="0"/>
      <p:bldP spid="63502" grpId="0"/>
      <p:bldP spid="63503" grpId="0"/>
      <p:bldP spid="63504" grpId="0"/>
      <p:bldP spid="63505" grpId="0"/>
      <p:bldP spid="63506" grpId="0"/>
      <p:bldP spid="63507" grpId="0"/>
      <p:bldP spid="63508" grpId="0"/>
      <p:bldP spid="63509" grpId="0"/>
      <p:bldP spid="63510" grpId="0" animBg="1"/>
      <p:bldP spid="63541" grpId="0"/>
      <p:bldP spid="63542" grpId="0"/>
      <p:bldP spid="63543" grpId="0"/>
      <p:bldP spid="63544" grpId="0"/>
      <p:bldP spid="63545" grpId="0"/>
      <p:bldP spid="63546" grpId="0"/>
      <p:bldP spid="63547" grpId="0"/>
      <p:bldP spid="63548" grpId="0"/>
      <p:bldP spid="63549" grpId="0"/>
      <p:bldP spid="63550" grpId="0"/>
      <p:bldP spid="63551" grpId="0"/>
      <p:bldP spid="63552" grpId="0"/>
      <p:bldP spid="63553" grpId="0"/>
      <p:bldP spid="63554" grpId="0"/>
      <p:bldP spid="63556" grpId="0"/>
      <p:bldP spid="63557" grpId="0"/>
      <p:bldP spid="63558" grpId="0"/>
      <p:bldP spid="63560" grpId="0"/>
      <p:bldP spid="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8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733800" y="762000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nhân</a:t>
            </a:r>
            <a:r>
              <a:rPr lang="en-US" b="1" dirty="0" smtClean="0"/>
              <a:t> 3</a:t>
            </a:r>
            <a:endParaRPr lang="en-US" b="1" dirty="0"/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-228600" y="4761568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-76200" y="1219200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1295400" y="1662113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sz="1800">
              <a:latin typeface="+mj-lt"/>
            </a:endParaRP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8382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x </a:t>
            </a:r>
            <a:r>
              <a:rPr lang="en-US" sz="3000" dirty="0" smtClean="0">
                <a:latin typeface="+mj-lt"/>
              </a:rPr>
              <a:t>2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838200" y="2071687"/>
            <a:ext cx="1828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x </a:t>
            </a:r>
            <a:r>
              <a:rPr lang="en-US" sz="3000" dirty="0" smtClean="0">
                <a:latin typeface="+mj-lt"/>
              </a:rPr>
              <a:t>5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838200" y="249400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x </a:t>
            </a:r>
            <a:r>
              <a:rPr lang="en-US" sz="3000" dirty="0" smtClean="0">
                <a:latin typeface="+mj-lt"/>
              </a:rPr>
              <a:t>8 =</a:t>
            </a:r>
            <a:endParaRPr lang="en-US" sz="3000" dirty="0">
              <a:latin typeface="+mj-lt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6248400" y="2494002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x </a:t>
            </a:r>
            <a:r>
              <a:rPr lang="en-US" sz="3000" dirty="0" smtClean="0">
                <a:latin typeface="+mj-lt"/>
              </a:rPr>
              <a:t>9   =</a:t>
            </a:r>
            <a:endParaRPr lang="en-US" sz="3000" dirty="0"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6248400" y="20716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</a:t>
            </a:r>
            <a:r>
              <a:rPr lang="en-US" sz="3000" dirty="0" smtClean="0">
                <a:latin typeface="+mj-lt"/>
              </a:rPr>
              <a:t>x 6   =</a:t>
            </a:r>
            <a:endParaRPr lang="en-US" sz="3000" dirty="0">
              <a:latin typeface="+mj-lt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62484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x </a:t>
            </a:r>
            <a:r>
              <a:rPr lang="en-US" sz="3000" dirty="0" smtClean="0">
                <a:latin typeface="+mj-lt"/>
              </a:rPr>
              <a:t>4   =</a:t>
            </a:r>
            <a:endParaRPr lang="en-US" sz="3000" dirty="0">
              <a:latin typeface="+mj-lt"/>
            </a:endParaRP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3505200" y="2508289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x </a:t>
            </a:r>
            <a:r>
              <a:rPr lang="en-US" sz="3000" dirty="0" smtClean="0">
                <a:latin typeface="+mj-lt"/>
              </a:rPr>
              <a:t>7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3505200" y="20716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x </a:t>
            </a:r>
            <a:r>
              <a:rPr lang="en-US" sz="3000" dirty="0" smtClean="0">
                <a:latin typeface="+mj-lt"/>
              </a:rPr>
              <a:t>3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35052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x </a:t>
            </a:r>
            <a:r>
              <a:rPr lang="en-US" sz="3000" dirty="0" smtClean="0">
                <a:latin typeface="+mj-lt"/>
              </a:rPr>
              <a:t>1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4" name="Text Box 21"/>
          <p:cNvSpPr txBox="1">
            <a:spLocks noChangeArrowheads="1"/>
          </p:cNvSpPr>
          <p:nvPr/>
        </p:nvSpPr>
        <p:spPr bwMode="auto">
          <a:xfrm>
            <a:off x="7620000" y="2479715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27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7620000" y="2057400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7620000" y="1614487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2057400" y="1600200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1981200" y="2057400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solidFill>
                  <a:srgbClr val="FF3300"/>
                </a:solidFill>
                <a:latin typeface="+mj-lt"/>
              </a:rPr>
              <a:t>15</a:t>
            </a: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4648200" y="2508289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21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4648200" y="20574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9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1" name="Text Box 28"/>
          <p:cNvSpPr txBox="1">
            <a:spLocks noChangeArrowheads="1"/>
          </p:cNvSpPr>
          <p:nvPr/>
        </p:nvSpPr>
        <p:spPr bwMode="auto">
          <a:xfrm>
            <a:off x="1981200" y="2494002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4648200" y="16002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3" name="Text Box 34"/>
          <p:cNvSpPr txBox="1">
            <a:spLocks noChangeArrowheads="1"/>
          </p:cNvSpPr>
          <p:nvPr/>
        </p:nvSpPr>
        <p:spPr bwMode="auto">
          <a:xfrm>
            <a:off x="6248400" y="2895600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x </a:t>
            </a:r>
            <a:r>
              <a:rPr lang="en-US" sz="3000" dirty="0" smtClean="0">
                <a:latin typeface="+mj-lt"/>
              </a:rPr>
              <a:t>10 =</a:t>
            </a:r>
            <a:endParaRPr lang="en-US" sz="3000" dirty="0">
              <a:latin typeface="+mj-lt"/>
            </a:endParaRPr>
          </a:p>
        </p:txBody>
      </p:sp>
      <p:sp>
        <p:nvSpPr>
          <p:cNvPr id="84" name="Text Box 35"/>
          <p:cNvSpPr txBox="1">
            <a:spLocks noChangeArrowheads="1"/>
          </p:cNvSpPr>
          <p:nvPr/>
        </p:nvSpPr>
        <p:spPr bwMode="auto">
          <a:xfrm>
            <a:off x="7620000" y="2875002"/>
            <a:ext cx="762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838200" y="333123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Mỗi</a:t>
            </a:r>
            <a:r>
              <a:rPr lang="en-US" dirty="0" smtClean="0"/>
              <a:t> can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smtClean="0"/>
              <a:t>3</a:t>
            </a:r>
            <a:r>
              <a:rPr lang="en-US" i="1" dirty="0" smtClean="0"/>
              <a:t>l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mắm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9 can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/>
              <a:t>tất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 smtClean="0"/>
              <a:t>lít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mắm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685800" y="4787603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1 can:   3lít.</a:t>
            </a:r>
            <a:endParaRPr lang="en-US" sz="2800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334000" y="5643265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/>
              <a:t>số</a:t>
            </a:r>
            <a:r>
              <a:rPr lang="en-US" sz="2800" dirty="0"/>
              <a:t>: </a:t>
            </a:r>
            <a:r>
              <a:rPr lang="en-US" sz="2800" dirty="0" smtClean="0"/>
              <a:t>27 </a:t>
            </a:r>
            <a:r>
              <a:rPr lang="en-US" sz="2800" dirty="0" err="1" smtClean="0"/>
              <a:t>lít</a:t>
            </a:r>
            <a:endParaRPr lang="en-US" sz="2800" dirty="0"/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-228600" y="4603453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4267200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-76200" y="335851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</a:t>
            </a:r>
            <a:endParaRPr lang="en-US" b="1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2590800" y="3743980"/>
            <a:ext cx="1295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4114800" y="3743980"/>
            <a:ext cx="1295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477000" y="3743980"/>
            <a:ext cx="22860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990600" y="4123392"/>
            <a:ext cx="1676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990600" y="374398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143000" y="4271665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685800" y="5272445"/>
            <a:ext cx="220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9 can:  ... </a:t>
            </a:r>
            <a:r>
              <a:rPr lang="en-US" sz="2800" dirty="0" err="1" smtClean="0"/>
              <a:t>lít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4660535" y="5186065"/>
            <a:ext cx="2271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 x 9 = 27 (</a:t>
            </a:r>
            <a:r>
              <a:rPr lang="en-US" sz="2800" dirty="0" err="1" smtClean="0"/>
              <a:t>lít</a:t>
            </a:r>
            <a:r>
              <a:rPr lang="en-US" sz="2800" dirty="0" smtClean="0"/>
              <a:t>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475705" y="5224165"/>
            <a:ext cx="1752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886200" y="4728865"/>
            <a:ext cx="4727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tất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lít</a:t>
            </a:r>
            <a:r>
              <a:rPr lang="en-US" sz="2800" dirty="0" smtClean="0"/>
              <a:t> </a:t>
            </a:r>
            <a:r>
              <a:rPr lang="en-US" sz="2800" dirty="0" err="1" smtClean="0"/>
              <a:t>nước</a:t>
            </a:r>
            <a:r>
              <a:rPr lang="en-US" sz="2800" dirty="0" smtClean="0"/>
              <a:t> </a:t>
            </a:r>
            <a:r>
              <a:rPr lang="en-US" sz="2800" dirty="0" err="1" smtClean="0"/>
              <a:t>mắm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4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5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1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2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8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2218" y="7620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-228600" y="4196715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-76200" y="1219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        ?</a:t>
            </a:r>
            <a:endParaRPr lang="en-US" b="1" dirty="0"/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838200" y="3055203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đĩa</a:t>
            </a:r>
            <a:r>
              <a:rPr lang="en-US" dirty="0" smtClean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smtClean="0"/>
              <a:t>3</a:t>
            </a:r>
            <a:r>
              <a:rPr lang="en-US" i="1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cam.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smtClean="0"/>
              <a:t>8</a:t>
            </a:r>
            <a:r>
              <a:rPr lang="en-US" dirty="0" smtClean="0"/>
              <a:t> </a:t>
            </a:r>
            <a:r>
              <a:rPr lang="en-US" dirty="0" err="1" smtClean="0"/>
              <a:t>đĩa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/>
              <a:t>tất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cam?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304800" y="4222750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1 </a:t>
            </a:r>
            <a:r>
              <a:rPr lang="en-US" sz="2800" dirty="0" err="1" smtClean="0"/>
              <a:t>đĩa</a:t>
            </a:r>
            <a:r>
              <a:rPr lang="en-US" sz="2800" dirty="0" smtClean="0"/>
              <a:t>:   3 </a:t>
            </a:r>
            <a:r>
              <a:rPr lang="en-US" sz="2800" dirty="0" err="1" smtClean="0"/>
              <a:t>quả</a:t>
            </a:r>
            <a:r>
              <a:rPr lang="en-US" sz="2800" dirty="0" smtClean="0"/>
              <a:t> cam.</a:t>
            </a:r>
            <a:endParaRPr lang="en-US" sz="2800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410200" y="5078412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/>
              <a:t>số</a:t>
            </a:r>
            <a:r>
              <a:rPr lang="en-US" sz="2800" dirty="0"/>
              <a:t>: </a:t>
            </a:r>
            <a:r>
              <a:rPr lang="en-US" sz="2800" dirty="0" smtClean="0"/>
              <a:t>24</a:t>
            </a:r>
            <a:r>
              <a:rPr lang="en-US" sz="2800" dirty="0" smtClean="0"/>
              <a:t> </a:t>
            </a:r>
            <a:r>
              <a:rPr lang="en-US" sz="2800" dirty="0" err="1" smtClean="0"/>
              <a:t>quả</a:t>
            </a:r>
            <a:r>
              <a:rPr lang="en-US" sz="2800" dirty="0" smtClean="0"/>
              <a:t> cam</a:t>
            </a:r>
            <a:endParaRPr lang="en-US" sz="2800" dirty="0"/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-228600" y="4038600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381571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-76200" y="3082488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3:</a:t>
            </a:r>
            <a:endParaRPr lang="en-US" b="1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2286000" y="3467953"/>
            <a:ext cx="1295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4343400" y="3467953"/>
            <a:ext cx="1295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477000" y="3467953"/>
            <a:ext cx="22860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990600" y="3467953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143000" y="3820180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228600" y="4707592"/>
            <a:ext cx="32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8</a:t>
            </a:r>
            <a:r>
              <a:rPr lang="en-US" sz="2800" dirty="0" smtClean="0"/>
              <a:t> </a:t>
            </a:r>
            <a:r>
              <a:rPr lang="en-US" sz="2800" dirty="0" err="1" smtClean="0"/>
              <a:t>đĩa</a:t>
            </a:r>
            <a:r>
              <a:rPr lang="en-US" sz="2800" dirty="0" smtClean="0"/>
              <a:t>:  ... </a:t>
            </a:r>
            <a:r>
              <a:rPr lang="en-US" sz="2800" dirty="0" err="1" smtClean="0"/>
              <a:t>quả</a:t>
            </a:r>
            <a:r>
              <a:rPr lang="en-US" sz="2800" dirty="0" smtClean="0"/>
              <a:t> cam?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4660535" y="4621212"/>
            <a:ext cx="3177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 x </a:t>
            </a:r>
            <a:r>
              <a:rPr lang="en-US" sz="2800" dirty="0" smtClean="0"/>
              <a:t>8</a:t>
            </a:r>
            <a:r>
              <a:rPr lang="en-US" sz="2800" dirty="0" smtClean="0"/>
              <a:t> </a:t>
            </a:r>
            <a:r>
              <a:rPr lang="en-US" sz="2800" dirty="0" smtClean="0"/>
              <a:t>= </a:t>
            </a:r>
            <a:r>
              <a:rPr lang="en-US" sz="2800" dirty="0" smtClean="0"/>
              <a:t>24</a:t>
            </a:r>
            <a:r>
              <a:rPr lang="en-US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quả</a:t>
            </a:r>
            <a:r>
              <a:rPr lang="en-US" sz="2800" dirty="0" smtClean="0"/>
              <a:t> cam)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475705" y="4533106"/>
            <a:ext cx="1752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089122" y="4164012"/>
            <a:ext cx="3607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tất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quả</a:t>
            </a:r>
            <a:r>
              <a:rPr lang="en-US" sz="2800" dirty="0" smtClean="0"/>
              <a:t> cam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</a:p>
        </p:txBody>
      </p:sp>
      <p:sp>
        <p:nvSpPr>
          <p:cNvPr id="47" name="Rectangle 46"/>
          <p:cNvSpPr/>
          <p:nvPr/>
        </p:nvSpPr>
        <p:spPr>
          <a:xfrm>
            <a:off x="914400" y="1219200"/>
            <a:ext cx="609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Số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381000" y="17526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81000" y="24384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81400" y="17526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6705600" y="17526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6705600" y="24384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3581400" y="24384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905000" y="1828800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905000" y="2514600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05400" y="2442865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105400" y="1757065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229600" y="1757065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229600" y="2438400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914400" y="2055812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914400" y="2743200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4114800" y="2743200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7239000" y="2743200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4114800" y="2057400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7239000" y="2057400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107013" y="16002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4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1107013" y="22860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6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4307413" y="16002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7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4307413" y="22860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9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7431613" y="22860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8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7431613" y="16002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3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1869757" y="182433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869757" y="25146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070157" y="17526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070157" y="244286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27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8272046" y="1752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9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8229600" y="2438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24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27" name="Straight Connector 126"/>
          <p:cNvCxnSpPr/>
          <p:nvPr/>
        </p:nvCxnSpPr>
        <p:spPr>
          <a:xfrm>
            <a:off x="914400" y="3808412"/>
            <a:ext cx="533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-76200" y="547300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5:         ?</a:t>
            </a:r>
            <a:endParaRPr lang="en-US" b="1" dirty="0"/>
          </a:p>
        </p:txBody>
      </p:sp>
      <p:sp>
        <p:nvSpPr>
          <p:cNvPr id="129" name="Rectangle 128"/>
          <p:cNvSpPr/>
          <p:nvPr/>
        </p:nvSpPr>
        <p:spPr>
          <a:xfrm>
            <a:off x="914400" y="5473005"/>
            <a:ext cx="609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Số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066800" y="6010870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+         = 3</a:t>
            </a:r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>
            <a:off x="1676400" y="6006405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718846" y="601087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029923" y="6015335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x         = 3</a:t>
            </a:r>
            <a:endParaRPr lang="en-US" dirty="0"/>
          </a:p>
        </p:txBody>
      </p:sp>
      <p:sp>
        <p:nvSpPr>
          <p:cNvPr id="135" name="Rectangle 134"/>
          <p:cNvSpPr/>
          <p:nvPr/>
        </p:nvSpPr>
        <p:spPr>
          <a:xfrm>
            <a:off x="4639523" y="6010870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690646" y="601087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8" grpId="0"/>
      <p:bldP spid="129" grpId="0" animBg="1"/>
      <p:bldP spid="130" grpId="0"/>
      <p:bldP spid="132" grpId="0" animBg="1"/>
      <p:bldP spid="133" grpId="0"/>
      <p:bldP spid="134" grpId="0"/>
      <p:bldP spid="135" grpId="0" animBg="1"/>
      <p:bldP spid="1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 descr="Hoa dep-4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12291" name="Picture 5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3C6BD"/>
              </a:clrFrom>
              <a:clrTo>
                <a:srgbClr val="C3C6B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8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62" name="WordArt 14"/>
          <p:cNvSpPr>
            <a:spLocks noChangeArrowheads="1" noChangeShapeType="1" noTextEdit="1"/>
          </p:cNvSpPr>
          <p:nvPr/>
        </p:nvSpPr>
        <p:spPr bwMode="auto">
          <a:xfrm>
            <a:off x="781050" y="685800"/>
            <a:ext cx="7724775" cy="2247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thầy cô giáo sức khỏe!</a:t>
            </a:r>
          </a:p>
        </p:txBody>
      </p:sp>
      <p:sp>
        <p:nvSpPr>
          <p:cNvPr id="53263" name="WordArt 15"/>
          <p:cNvSpPr>
            <a:spLocks noChangeArrowheads="1" noChangeShapeType="1" noTextEdit="1"/>
          </p:cNvSpPr>
          <p:nvPr/>
        </p:nvSpPr>
        <p:spPr bwMode="auto">
          <a:xfrm>
            <a:off x="457200" y="3352800"/>
            <a:ext cx="8334375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em chăm ngoan, học giỏi!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296" name="Picture 16" descr="Borboleta_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7" descr="Borboleta_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22860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2" grpId="0" animBg="1"/>
      <p:bldP spid="53262" grpId="1" animBg="1"/>
      <p:bldP spid="53263" grpId="0" animBg="1"/>
      <p:bldP spid="53263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461</Words>
  <Application>Microsoft Office PowerPoint</Application>
  <PresentationFormat>On-screen Show (4:3)</PresentationFormat>
  <Paragraphs>134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User</dc:creator>
  <cp:lastModifiedBy>Administrator</cp:lastModifiedBy>
  <cp:revision>101</cp:revision>
  <dcterms:created xsi:type="dcterms:W3CDTF">2006-09-07T17:35:34Z</dcterms:created>
  <dcterms:modified xsi:type="dcterms:W3CDTF">2020-04-08T05:15:52Z</dcterms:modified>
</cp:coreProperties>
</file>