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3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8/4/2020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5800" y="1981200"/>
            <a:ext cx="1752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1. </a:t>
            </a:r>
            <a:r>
              <a:rPr lang="en-US" sz="3000" b="1" dirty="0" err="1">
                <a:latin typeface="+mj-lt"/>
                <a:cs typeface="Times New Roman" pitchFamily="18" charset="0"/>
              </a:rPr>
              <a:t>Tính</a:t>
            </a:r>
            <a:r>
              <a:rPr lang="en-US" sz="3000" b="1" dirty="0">
                <a:latin typeface="+mj-lt"/>
                <a:cs typeface="Times New Roman" pitchFamily="18" charset="0"/>
              </a:rPr>
              <a:t>: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09600" y="2606675"/>
            <a:ext cx="36576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   2cm x 4 =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latin typeface="+mj-lt"/>
                <a:cs typeface="Times New Roman" pitchFamily="18" charset="0"/>
              </a:rPr>
              <a:t>   2dm x 9 =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800600" y="2606675"/>
            <a:ext cx="36576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>
                <a:latin typeface="+mj-lt"/>
                <a:cs typeface="Times New Roman" pitchFamily="18" charset="0"/>
              </a:rPr>
              <a:t>   2kg x 5 =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3000" b="1">
                <a:latin typeface="+mj-lt"/>
                <a:cs typeface="Times New Roman" pitchFamily="18" charset="0"/>
              </a:rPr>
              <a:t>   2kg x 7 =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438400" y="2606675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3300"/>
                </a:solidFill>
                <a:latin typeface="+mj-lt"/>
                <a:cs typeface="Times New Roman" pitchFamily="18" charset="0"/>
              </a:rPr>
              <a:t>8cm</a:t>
            </a:r>
            <a:endParaRPr lang="en-US" sz="3000" b="1" dirty="0">
              <a:solidFill>
                <a:srgbClr val="FF33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590800" y="3292476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18dm</a:t>
            </a:r>
            <a:endParaRPr lang="en-US" sz="3000" b="1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6705600" y="2590800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10kg</a:t>
            </a:r>
            <a:endParaRPr lang="en-US" sz="3000" b="1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705600" y="3276600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+mj-lt"/>
              </a:rPr>
              <a:t>14kg</a:t>
            </a:r>
            <a:r>
              <a:rPr lang="en-US" sz="3000" b="1" dirty="0" smtClean="0"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/>
      <p:bldP spid="43021" grpId="0"/>
      <p:bldP spid="43023" grpId="0"/>
      <p:bldP spid="43025" grpId="0"/>
      <p:bldP spid="43026" grpId="0"/>
      <p:bldP spid="43027" grpId="0"/>
      <p:bldP spid="4302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2209800" y="1371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1219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3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362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3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2209800" y="2667000"/>
            <a:ext cx="762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286000" y="4419600"/>
            <a:ext cx="2895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 được lấy 3 lần,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</a:t>
            </a:r>
            <a:endParaRPr lang="en-US" sz="28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2133600" y="42672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1 =  3 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858000" y="29091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858000" y="2481457"/>
            <a:ext cx="144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3 =  9 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58000" y="33663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61175" y="38235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58000" y="42807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858000" y="473797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861175" y="5176126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 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823075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6355081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3511" name="Group 23"/>
          <p:cNvGrpSpPr>
            <a:grpSpLocks/>
          </p:cNvGrpSpPr>
          <p:nvPr/>
        </p:nvGrpSpPr>
        <p:grpSpPr bwMode="auto">
          <a:xfrm>
            <a:off x="266700" y="1466850"/>
            <a:ext cx="1828800" cy="609600"/>
            <a:chOff x="0" y="1056"/>
            <a:chExt cx="1152" cy="384"/>
          </a:xfrm>
        </p:grpSpPr>
        <p:sp>
          <p:nvSpPr>
            <p:cNvPr id="4167" name="Rectangle 2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8" name="Oval 2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9" name="Oval 2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70" name="Oval 2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16" name="Group 28"/>
          <p:cNvGrpSpPr>
            <a:grpSpLocks/>
          </p:cNvGrpSpPr>
          <p:nvPr/>
        </p:nvGrpSpPr>
        <p:grpSpPr bwMode="auto">
          <a:xfrm>
            <a:off x="228600" y="2705100"/>
            <a:ext cx="1828800" cy="609600"/>
            <a:chOff x="0" y="1056"/>
            <a:chExt cx="1152" cy="384"/>
          </a:xfrm>
        </p:grpSpPr>
        <p:sp>
          <p:nvSpPr>
            <p:cNvPr id="4163" name="Rectangle 2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4" name="Oval 3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5" name="Oval 3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6" name="Oval 3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21" name="Group 33"/>
          <p:cNvGrpSpPr>
            <a:grpSpLocks/>
          </p:cNvGrpSpPr>
          <p:nvPr/>
        </p:nvGrpSpPr>
        <p:grpSpPr bwMode="auto">
          <a:xfrm>
            <a:off x="228600" y="3429000"/>
            <a:ext cx="1828800" cy="609600"/>
            <a:chOff x="0" y="1056"/>
            <a:chExt cx="1152" cy="384"/>
          </a:xfrm>
        </p:grpSpPr>
        <p:sp>
          <p:nvSpPr>
            <p:cNvPr id="4159" name="Rectangle 3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0" name="Oval 3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1" name="Oval 3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62" name="Oval 3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26" name="Group 38"/>
          <p:cNvGrpSpPr>
            <a:grpSpLocks/>
          </p:cNvGrpSpPr>
          <p:nvPr/>
        </p:nvGrpSpPr>
        <p:grpSpPr bwMode="auto">
          <a:xfrm>
            <a:off x="228600" y="4267200"/>
            <a:ext cx="1752600" cy="609600"/>
            <a:chOff x="0" y="1056"/>
            <a:chExt cx="1152" cy="384"/>
          </a:xfrm>
        </p:grpSpPr>
        <p:sp>
          <p:nvSpPr>
            <p:cNvPr id="4155" name="Rectangle 3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6" name="Oval 4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7" name="Oval 4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8" name="Oval 4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31" name="Group 43"/>
          <p:cNvGrpSpPr>
            <a:grpSpLocks/>
          </p:cNvGrpSpPr>
          <p:nvPr/>
        </p:nvGrpSpPr>
        <p:grpSpPr bwMode="auto">
          <a:xfrm>
            <a:off x="228600" y="4991100"/>
            <a:ext cx="1752600" cy="609600"/>
            <a:chOff x="0" y="1056"/>
            <a:chExt cx="1152" cy="384"/>
          </a:xfrm>
        </p:grpSpPr>
        <p:sp>
          <p:nvSpPr>
            <p:cNvPr id="4151" name="Rectangle 44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2" name="Oval 45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3" name="Oval 46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4" name="Oval 47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grpSp>
        <p:nvGrpSpPr>
          <p:cNvPr id="63536" name="Group 48"/>
          <p:cNvGrpSpPr>
            <a:grpSpLocks/>
          </p:cNvGrpSpPr>
          <p:nvPr/>
        </p:nvGrpSpPr>
        <p:grpSpPr bwMode="auto">
          <a:xfrm>
            <a:off x="228600" y="5715000"/>
            <a:ext cx="1752600" cy="609600"/>
            <a:chOff x="0" y="1056"/>
            <a:chExt cx="1152" cy="384"/>
          </a:xfrm>
        </p:grpSpPr>
        <p:sp>
          <p:nvSpPr>
            <p:cNvPr id="4147" name="Rectangle 49"/>
            <p:cNvSpPr>
              <a:spLocks noChangeArrowheads="1"/>
            </p:cNvSpPr>
            <p:nvPr/>
          </p:nvSpPr>
          <p:spPr bwMode="auto">
            <a:xfrm>
              <a:off x="0" y="1056"/>
              <a:ext cx="115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48" name="Oval 50"/>
            <p:cNvSpPr>
              <a:spLocks noChangeArrowheads="1"/>
            </p:cNvSpPr>
            <p:nvPr/>
          </p:nvSpPr>
          <p:spPr bwMode="auto">
            <a:xfrm>
              <a:off x="4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49" name="Oval 51"/>
            <p:cNvSpPr>
              <a:spLocks noChangeArrowheads="1"/>
            </p:cNvSpPr>
            <p:nvPr/>
          </p:nvSpPr>
          <p:spPr bwMode="auto">
            <a:xfrm>
              <a:off x="828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4150" name="Oval 52"/>
            <p:cNvSpPr>
              <a:spLocks noChangeArrowheads="1"/>
            </p:cNvSpPr>
            <p:nvPr/>
          </p:nvSpPr>
          <p:spPr bwMode="auto">
            <a:xfrm>
              <a:off x="432" y="1152"/>
              <a:ext cx="240" cy="21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6576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3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6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657600" y="3067050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3 + 3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733800" y="5181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3 + 3 + 3 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819400" y="5715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3 × 3  = 9</a:t>
            </a: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 </a:t>
            </a: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48600" y="563332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3200400" y="1752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3 × 1 =  </a:t>
            </a:r>
            <a:r>
              <a:rPr lang="en-US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818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6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1219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362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3124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3 x 2</a:t>
            </a:r>
            <a:r>
              <a:rPr lang="en-US" dirty="0"/>
              <a:t> </a:t>
            </a:r>
            <a:r>
              <a:rPr lang="en-US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495800" y="3124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=</a:t>
            </a: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876800" y="4419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667000" y="5181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 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486400" y="5181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343400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3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848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866577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78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9569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78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889756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859908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855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87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831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3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2954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838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382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8382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2484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9  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24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6  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624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4  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35052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5052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5052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7620000" y="247971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76200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76200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057400" y="1600200"/>
            <a:ext cx="533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9812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solidFill>
                  <a:srgbClr val="FF3300"/>
                </a:solidFill>
                <a:latin typeface="+mj-lt"/>
              </a:rPr>
              <a:t>15</a:t>
            </a: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46482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21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46482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9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9812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46482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34"/>
          <p:cNvSpPr txBox="1">
            <a:spLocks noChangeArrowheads="1"/>
          </p:cNvSpPr>
          <p:nvPr/>
        </p:nvSpPr>
        <p:spPr bwMode="auto">
          <a:xfrm>
            <a:off x="6248400" y="28956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7620000" y="2875002"/>
            <a:ext cx="76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can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i="1" dirty="0" smtClean="0"/>
              <a:t>l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mắm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9 can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lít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mắm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685800" y="4787603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can:   3lít.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5643265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smtClean="0"/>
              <a:t>27 </a:t>
            </a:r>
            <a:r>
              <a:rPr lang="en-US" sz="2800" smtClean="0"/>
              <a:t>l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603453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42672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2590800" y="3743980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114800" y="3743980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3743980"/>
            <a:ext cx="228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90600" y="4123392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42716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685800" y="5272445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9 can:  ... </a:t>
            </a:r>
            <a:r>
              <a:rPr lang="en-US" sz="2800" dirty="0" err="1" smtClean="0"/>
              <a:t>lít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5186065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x 9 = 27 </a:t>
            </a:r>
            <a:r>
              <a:rPr lang="en-US" sz="2800" smtClean="0"/>
              <a:t>(</a:t>
            </a:r>
            <a:r>
              <a:rPr lang="en-US" sz="2800" smtClean="0"/>
              <a:t>l)</a:t>
            </a:r>
            <a:endParaRPr lang="en-US" sz="2800" dirty="0" smtClean="0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52241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86200" y="4728865"/>
            <a:ext cx="472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lít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mắm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055203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i="1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cam. </a:t>
            </a:r>
            <a:r>
              <a:rPr lang="en-US" dirty="0" err="1" smtClean="0"/>
              <a:t>Hỏi</a:t>
            </a:r>
            <a:r>
              <a:rPr lang="en-US" dirty="0" smtClean="0"/>
              <a:t> 8 </a:t>
            </a:r>
            <a:r>
              <a:rPr lang="en-US" dirty="0" err="1" smtClean="0"/>
              <a:t>đĩa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cam?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422275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 3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410200" y="5078412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24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</a:t>
            </a:r>
            <a:endParaRPr lang="en-US" sz="2800" dirty="0"/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4038600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381571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08248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0" y="3467953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343400" y="3467953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3467953"/>
            <a:ext cx="2286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600" y="3467953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382018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28600" y="4707592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8 </a:t>
            </a:r>
            <a:r>
              <a:rPr lang="en-US" sz="2800" dirty="0" err="1" smtClean="0"/>
              <a:t>đĩa</a:t>
            </a:r>
            <a:r>
              <a:rPr lang="en-US" sz="2800" dirty="0" smtClean="0"/>
              <a:t>:  ...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4621212"/>
            <a:ext cx="3177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x 8 = 24 (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4533106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9122" y="4164012"/>
            <a:ext cx="3607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cam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14400" y="1219200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10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10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814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05600" y="17526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056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581400" y="24384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5000" y="18288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05000" y="25146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24428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105400" y="17570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229600" y="17570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29600" y="24384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914400" y="205581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9144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41148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239000" y="27432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114800" y="20574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39000" y="20574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1070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1070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3074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3074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431613" y="22860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431613" y="16002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1869757" y="18243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869757" y="2514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70157" y="1752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70157" y="24428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8272046" y="175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229600" y="2438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914400" y="3808412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-76200" y="547300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5:         ?</a:t>
            </a:r>
            <a:endParaRPr lang="en-US" b="1" dirty="0"/>
          </a:p>
        </p:txBody>
      </p:sp>
      <p:sp>
        <p:nvSpPr>
          <p:cNvPr id="129" name="Rectangle 128"/>
          <p:cNvSpPr/>
          <p:nvPr/>
        </p:nvSpPr>
        <p:spPr>
          <a:xfrm>
            <a:off x="914400" y="5473005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66800" y="601087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+         = 3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1676400" y="600640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718846" y="60108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29923" y="6015335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x         = 3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4639523" y="601087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90646" y="60108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8" grpId="0"/>
      <p:bldP spid="129" grpId="0" animBg="1"/>
      <p:bldP spid="130" grpId="0"/>
      <p:bldP spid="132" grpId="0" animBg="1"/>
      <p:bldP spid="133" grpId="0"/>
      <p:bldP spid="134" grpId="0"/>
      <p:bldP spid="135" grpId="0" animBg="1"/>
      <p:bldP spid="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461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Nguyen </cp:lastModifiedBy>
  <cp:revision>102</cp:revision>
  <dcterms:created xsi:type="dcterms:W3CDTF">2006-09-07T17:35:34Z</dcterms:created>
  <dcterms:modified xsi:type="dcterms:W3CDTF">2020-04-08T09:40:41Z</dcterms:modified>
</cp:coreProperties>
</file>