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29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438400" y="31242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Bảng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nhân</a:t>
            </a:r>
            <a:r>
              <a:rPr lang="en-US" sz="2800" kern="10" dirty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3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8/4/2020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85800" y="1981200"/>
            <a:ext cx="1752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b="1" dirty="0">
                <a:latin typeface="+mj-lt"/>
                <a:cs typeface="Times New Roman" pitchFamily="18" charset="0"/>
              </a:rPr>
              <a:t>1. </a:t>
            </a:r>
            <a:r>
              <a:rPr lang="en-US" sz="3000" b="1" dirty="0" err="1">
                <a:latin typeface="+mj-lt"/>
                <a:cs typeface="Times New Roman" pitchFamily="18" charset="0"/>
              </a:rPr>
              <a:t>Tính</a:t>
            </a:r>
            <a:r>
              <a:rPr lang="en-US" sz="3000" b="1" dirty="0">
                <a:latin typeface="+mj-lt"/>
                <a:cs typeface="Times New Roman" pitchFamily="18" charset="0"/>
              </a:rPr>
              <a:t>: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09600" y="2606675"/>
            <a:ext cx="36576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>
                <a:latin typeface="+mj-lt"/>
                <a:cs typeface="Times New Roman" pitchFamily="18" charset="0"/>
              </a:rPr>
              <a:t>   2cm x 4 =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>
                <a:latin typeface="+mj-lt"/>
                <a:cs typeface="Times New Roman" pitchFamily="18" charset="0"/>
              </a:rPr>
              <a:t>   2dm x 9 =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4800600" y="2606675"/>
            <a:ext cx="3657600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>
                <a:latin typeface="+mj-lt"/>
                <a:cs typeface="Times New Roman" pitchFamily="18" charset="0"/>
              </a:rPr>
              <a:t>   2kg x 5 =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000" b="1">
                <a:latin typeface="+mj-lt"/>
                <a:cs typeface="Times New Roman" pitchFamily="18" charset="0"/>
              </a:rPr>
              <a:t>   2kg x 7 =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2438400" y="2606675"/>
            <a:ext cx="121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>
                <a:solidFill>
                  <a:srgbClr val="FF3300"/>
                </a:solidFill>
                <a:latin typeface="+mj-lt"/>
                <a:cs typeface="Times New Roman" pitchFamily="18" charset="0"/>
              </a:rPr>
              <a:t>  </a:t>
            </a:r>
            <a:r>
              <a:rPr lang="en-US" sz="3000" b="1" dirty="0" smtClean="0">
                <a:solidFill>
                  <a:srgbClr val="FF3300"/>
                </a:solidFill>
                <a:latin typeface="+mj-lt"/>
                <a:cs typeface="Times New Roman" pitchFamily="18" charset="0"/>
              </a:rPr>
              <a:t>8cm</a:t>
            </a:r>
            <a:endParaRPr lang="en-US" sz="3000" b="1" dirty="0">
              <a:solidFill>
                <a:srgbClr val="FF330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2590800" y="3292476"/>
            <a:ext cx="121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+mj-lt"/>
              </a:rPr>
              <a:t>18dm</a:t>
            </a:r>
            <a:endParaRPr lang="en-US" sz="3000" b="1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6705600" y="2590800"/>
            <a:ext cx="121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+mj-lt"/>
              </a:rPr>
              <a:t>10kg</a:t>
            </a:r>
            <a:endParaRPr lang="en-US" sz="3000" b="1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6705600" y="3276600"/>
            <a:ext cx="1219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+mj-lt"/>
              </a:rPr>
              <a:t>14kg</a:t>
            </a:r>
            <a:r>
              <a:rPr lang="en-US" sz="3000" b="1" dirty="0" smtClean="0">
                <a:latin typeface="+mj-lt"/>
              </a:rPr>
              <a:t> </a:t>
            </a:r>
            <a:endParaRPr lang="en-US" sz="3000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20" grpId="0"/>
      <p:bldP spid="43021" grpId="0"/>
      <p:bldP spid="43023" grpId="0"/>
      <p:bldP spid="43025" grpId="0"/>
      <p:bldP spid="43026" grpId="0"/>
      <p:bldP spid="43027" grpId="0"/>
      <p:bldP spid="43028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AutoShape 7"/>
          <p:cNvSpPr>
            <a:spLocks/>
          </p:cNvSpPr>
          <p:nvPr/>
        </p:nvSpPr>
        <p:spPr bwMode="auto">
          <a:xfrm>
            <a:off x="2209800" y="1371600"/>
            <a:ext cx="76200" cy="838200"/>
          </a:xfrm>
          <a:prstGeom prst="rightBrace">
            <a:avLst>
              <a:gd name="adj1" fmla="val 91667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2209800" y="12192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3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1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>
                <a:solidFill>
                  <a:srgbClr val="0000FF"/>
                </a:solidFill>
              </a:rPr>
              <a:t>, </a:t>
            </a: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2362200" y="23622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3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lấy</a:t>
            </a:r>
            <a:r>
              <a:rPr lang="en-US" sz="2800" dirty="0">
                <a:solidFill>
                  <a:srgbClr val="0000FF"/>
                </a:solidFill>
              </a:rPr>
              <a:t> 2 </a:t>
            </a:r>
            <a:r>
              <a:rPr lang="en-US" sz="2800" dirty="0" err="1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,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3498" name="AutoShape 10"/>
          <p:cNvSpPr>
            <a:spLocks/>
          </p:cNvSpPr>
          <p:nvPr/>
        </p:nvSpPr>
        <p:spPr bwMode="auto">
          <a:xfrm>
            <a:off x="2209800" y="2667000"/>
            <a:ext cx="76200" cy="13716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>
              <a:solidFill>
                <a:srgbClr val="FF3300"/>
              </a:solidFill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2286000" y="4419600"/>
            <a:ext cx="28956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3 được lấy 3 lần, 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   </a:t>
            </a:r>
            <a:endParaRPr lang="en-US" sz="2800" b="1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00" name="AutoShape 12"/>
          <p:cNvSpPr>
            <a:spLocks/>
          </p:cNvSpPr>
          <p:nvPr/>
        </p:nvSpPr>
        <p:spPr bwMode="auto">
          <a:xfrm>
            <a:off x="2133600" y="4267200"/>
            <a:ext cx="152400" cy="2057400"/>
          </a:xfrm>
          <a:prstGeom prst="rightBrace">
            <a:avLst>
              <a:gd name="adj1" fmla="val 112500"/>
              <a:gd name="adj2" fmla="val 50000"/>
            </a:avLst>
          </a:prstGeom>
          <a:noFill/>
          <a:ln w="38100">
            <a:solidFill>
              <a:srgbClr val="CC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vi-VN" sz="1800" b="1"/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6781800" y="1607583"/>
            <a:ext cx="144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× 1 =  3 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6858000" y="29091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4 = 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6858000" y="2481457"/>
            <a:ext cx="1444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× 3 =  9 </a:t>
            </a: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6858000" y="33663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5 = </a:t>
            </a:r>
          </a:p>
        </p:txBody>
      </p:sp>
      <p:sp>
        <p:nvSpPr>
          <p:cNvPr id="63505" name="Rectangle 17"/>
          <p:cNvSpPr>
            <a:spLocks noChangeArrowheads="1"/>
          </p:cNvSpPr>
          <p:nvPr/>
        </p:nvSpPr>
        <p:spPr bwMode="auto">
          <a:xfrm>
            <a:off x="6861175" y="38235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6 = </a:t>
            </a:r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6858000" y="42807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× 7 = </a:t>
            </a:r>
          </a:p>
        </p:txBody>
      </p:sp>
      <p:sp>
        <p:nvSpPr>
          <p:cNvPr id="63507" name="Rectangle 19"/>
          <p:cNvSpPr>
            <a:spLocks noChangeArrowheads="1"/>
          </p:cNvSpPr>
          <p:nvPr/>
        </p:nvSpPr>
        <p:spPr bwMode="auto">
          <a:xfrm>
            <a:off x="6858000" y="473797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8 = </a:t>
            </a:r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6861175" y="5176126"/>
            <a:ext cx="1139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3 × 9 = </a:t>
            </a:r>
          </a:p>
        </p:txBody>
      </p:sp>
      <p:sp>
        <p:nvSpPr>
          <p:cNvPr id="63509" name="Rectangle 21"/>
          <p:cNvSpPr>
            <a:spLocks noChangeArrowheads="1"/>
          </p:cNvSpPr>
          <p:nvPr/>
        </p:nvSpPr>
        <p:spPr bwMode="auto">
          <a:xfrm>
            <a:off x="6823075" y="5652376"/>
            <a:ext cx="1303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× </a:t>
            </a:r>
            <a:r>
              <a:rPr lang="en-US" b="1" dirty="0" smtClean="0">
                <a:solidFill>
                  <a:srgbClr val="FF3300"/>
                </a:solidFill>
              </a:rPr>
              <a:t>10 = </a:t>
            </a:r>
            <a:endParaRPr lang="en-US" b="1" dirty="0">
              <a:solidFill>
                <a:srgbClr val="FF33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6355081" y="1600200"/>
            <a:ext cx="45719" cy="510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3511" name="Group 23"/>
          <p:cNvGrpSpPr>
            <a:grpSpLocks/>
          </p:cNvGrpSpPr>
          <p:nvPr/>
        </p:nvGrpSpPr>
        <p:grpSpPr bwMode="auto">
          <a:xfrm>
            <a:off x="266700" y="1466850"/>
            <a:ext cx="1828800" cy="609600"/>
            <a:chOff x="0" y="1056"/>
            <a:chExt cx="1152" cy="384"/>
          </a:xfrm>
        </p:grpSpPr>
        <p:sp>
          <p:nvSpPr>
            <p:cNvPr id="4167" name="Rectangle 24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8" name="Oval 25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9" name="Oval 26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70" name="Oval 27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16" name="Group 28"/>
          <p:cNvGrpSpPr>
            <a:grpSpLocks/>
          </p:cNvGrpSpPr>
          <p:nvPr/>
        </p:nvGrpSpPr>
        <p:grpSpPr bwMode="auto">
          <a:xfrm>
            <a:off x="228600" y="2705100"/>
            <a:ext cx="1828800" cy="609600"/>
            <a:chOff x="0" y="1056"/>
            <a:chExt cx="1152" cy="384"/>
          </a:xfrm>
        </p:grpSpPr>
        <p:sp>
          <p:nvSpPr>
            <p:cNvPr id="4163" name="Rectangle 29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4" name="Oval 30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5" name="Oval 31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6" name="Oval 32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21" name="Group 33"/>
          <p:cNvGrpSpPr>
            <a:grpSpLocks/>
          </p:cNvGrpSpPr>
          <p:nvPr/>
        </p:nvGrpSpPr>
        <p:grpSpPr bwMode="auto">
          <a:xfrm>
            <a:off x="228600" y="3429000"/>
            <a:ext cx="1828800" cy="609600"/>
            <a:chOff x="0" y="1056"/>
            <a:chExt cx="1152" cy="384"/>
          </a:xfrm>
        </p:grpSpPr>
        <p:sp>
          <p:nvSpPr>
            <p:cNvPr id="4159" name="Rectangle 34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0" name="Oval 35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1" name="Oval 36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62" name="Oval 37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26" name="Group 38"/>
          <p:cNvGrpSpPr>
            <a:grpSpLocks/>
          </p:cNvGrpSpPr>
          <p:nvPr/>
        </p:nvGrpSpPr>
        <p:grpSpPr bwMode="auto">
          <a:xfrm>
            <a:off x="228600" y="4267200"/>
            <a:ext cx="1752600" cy="609600"/>
            <a:chOff x="0" y="1056"/>
            <a:chExt cx="1152" cy="384"/>
          </a:xfrm>
        </p:grpSpPr>
        <p:sp>
          <p:nvSpPr>
            <p:cNvPr id="4155" name="Rectangle 39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6" name="Oval 40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7" name="Oval 41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8" name="Oval 42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31" name="Group 43"/>
          <p:cNvGrpSpPr>
            <a:grpSpLocks/>
          </p:cNvGrpSpPr>
          <p:nvPr/>
        </p:nvGrpSpPr>
        <p:grpSpPr bwMode="auto">
          <a:xfrm>
            <a:off x="228600" y="4991100"/>
            <a:ext cx="1752600" cy="609600"/>
            <a:chOff x="0" y="1056"/>
            <a:chExt cx="1152" cy="384"/>
          </a:xfrm>
        </p:grpSpPr>
        <p:sp>
          <p:nvSpPr>
            <p:cNvPr id="4151" name="Rectangle 44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2" name="Oval 45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3" name="Oval 46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4" name="Oval 47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grpSp>
        <p:nvGrpSpPr>
          <p:cNvPr id="63536" name="Group 48"/>
          <p:cNvGrpSpPr>
            <a:grpSpLocks/>
          </p:cNvGrpSpPr>
          <p:nvPr/>
        </p:nvGrpSpPr>
        <p:grpSpPr bwMode="auto">
          <a:xfrm>
            <a:off x="228600" y="5715000"/>
            <a:ext cx="1752600" cy="609600"/>
            <a:chOff x="0" y="1056"/>
            <a:chExt cx="1152" cy="384"/>
          </a:xfrm>
        </p:grpSpPr>
        <p:sp>
          <p:nvSpPr>
            <p:cNvPr id="4147" name="Rectangle 49"/>
            <p:cNvSpPr>
              <a:spLocks noChangeArrowheads="1"/>
            </p:cNvSpPr>
            <p:nvPr/>
          </p:nvSpPr>
          <p:spPr bwMode="auto">
            <a:xfrm>
              <a:off x="0" y="1056"/>
              <a:ext cx="1152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48" name="Oval 50"/>
            <p:cNvSpPr>
              <a:spLocks noChangeArrowheads="1"/>
            </p:cNvSpPr>
            <p:nvPr/>
          </p:nvSpPr>
          <p:spPr bwMode="auto">
            <a:xfrm>
              <a:off x="4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49" name="Oval 51"/>
            <p:cNvSpPr>
              <a:spLocks noChangeArrowheads="1"/>
            </p:cNvSpPr>
            <p:nvPr/>
          </p:nvSpPr>
          <p:spPr bwMode="auto">
            <a:xfrm>
              <a:off x="828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  <p:sp>
          <p:nvSpPr>
            <p:cNvPr id="4150" name="Oval 52"/>
            <p:cNvSpPr>
              <a:spLocks noChangeArrowheads="1"/>
            </p:cNvSpPr>
            <p:nvPr/>
          </p:nvSpPr>
          <p:spPr bwMode="auto">
            <a:xfrm>
              <a:off x="432" y="1152"/>
              <a:ext cx="240" cy="214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/>
              <a:endParaRPr lang="vi-VN"/>
            </a:p>
          </p:txBody>
        </p:sp>
      </p:grpSp>
      <p:sp>
        <p:nvSpPr>
          <p:cNvPr id="63541" name="Text Box 53"/>
          <p:cNvSpPr txBox="1">
            <a:spLocks noChangeArrowheads="1"/>
          </p:cNvSpPr>
          <p:nvPr/>
        </p:nvSpPr>
        <p:spPr bwMode="auto">
          <a:xfrm>
            <a:off x="2819400" y="3657600"/>
            <a:ext cx="2514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FF3300"/>
                </a:solidFill>
              </a:rPr>
              <a:t>Vậy</a:t>
            </a:r>
            <a:r>
              <a:rPr lang="en-US" sz="2800" b="1" dirty="0">
                <a:solidFill>
                  <a:srgbClr val="FF3300"/>
                </a:solidFill>
              </a:rPr>
              <a:t>: 3 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× 2  =  6</a:t>
            </a: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>
            <a:off x="3657600" y="3067050"/>
            <a:ext cx="95794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3 + 3</a:t>
            </a:r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3733800" y="51816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3 + 3 + 3 = </a:t>
            </a:r>
            <a:endParaRPr lang="en-US" sz="2800" b="1" dirty="0">
              <a:solidFill>
                <a:srgbClr val="FF3300"/>
              </a:solidFill>
              <a:cs typeface="Times New Roman" pitchFamily="18" charset="0"/>
            </a:endParaRP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2819400" y="5715000"/>
            <a:ext cx="2667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b="1" dirty="0" err="1" smtClean="0">
                <a:solidFill>
                  <a:srgbClr val="FF3300"/>
                </a:solidFill>
                <a:cs typeface="Times New Roman" pitchFamily="18" charset="0"/>
              </a:rPr>
              <a:t>Vậy</a:t>
            </a:r>
            <a:r>
              <a:rPr lang="en-US" sz="2800" b="1" dirty="0">
                <a:solidFill>
                  <a:srgbClr val="FF3300"/>
                </a:solidFill>
                <a:cs typeface="Times New Roman" pitchFamily="18" charset="0"/>
              </a:rPr>
              <a:t>: 3 × 3  = 9</a:t>
            </a:r>
          </a:p>
        </p:txBody>
      </p:sp>
      <p:sp>
        <p:nvSpPr>
          <p:cNvPr id="63545" name="Rectangle 57"/>
          <p:cNvSpPr>
            <a:spLocks noChangeArrowheads="1"/>
          </p:cNvSpPr>
          <p:nvPr/>
        </p:nvSpPr>
        <p:spPr bwMode="auto">
          <a:xfrm>
            <a:off x="7772400" y="2909176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12 </a:t>
            </a:r>
          </a:p>
        </p:txBody>
      </p:sp>
      <p:sp>
        <p:nvSpPr>
          <p:cNvPr id="63546" name="Rectangle 58"/>
          <p:cNvSpPr>
            <a:spLocks noChangeArrowheads="1"/>
          </p:cNvSpPr>
          <p:nvPr/>
        </p:nvSpPr>
        <p:spPr bwMode="auto">
          <a:xfrm>
            <a:off x="7791450" y="3366376"/>
            <a:ext cx="514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15</a:t>
            </a:r>
          </a:p>
        </p:txBody>
      </p:sp>
      <p:sp>
        <p:nvSpPr>
          <p:cNvPr id="63547" name="Rectangle 59"/>
          <p:cNvSpPr>
            <a:spLocks noChangeArrowheads="1"/>
          </p:cNvSpPr>
          <p:nvPr/>
        </p:nvSpPr>
        <p:spPr bwMode="auto">
          <a:xfrm>
            <a:off x="7772400" y="382357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3300"/>
                </a:solidFill>
              </a:rPr>
              <a:t>18</a:t>
            </a:r>
          </a:p>
        </p:txBody>
      </p:sp>
      <p:sp>
        <p:nvSpPr>
          <p:cNvPr id="63548" name="Rectangle 60"/>
          <p:cNvSpPr>
            <a:spLocks noChangeArrowheads="1"/>
          </p:cNvSpPr>
          <p:nvPr/>
        </p:nvSpPr>
        <p:spPr bwMode="auto">
          <a:xfrm>
            <a:off x="7810500" y="426172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21</a:t>
            </a:r>
          </a:p>
        </p:txBody>
      </p:sp>
      <p:sp>
        <p:nvSpPr>
          <p:cNvPr id="63549" name="Rectangle 61"/>
          <p:cNvSpPr>
            <a:spLocks noChangeArrowheads="1"/>
          </p:cNvSpPr>
          <p:nvPr/>
        </p:nvSpPr>
        <p:spPr bwMode="auto">
          <a:xfrm>
            <a:off x="7791450" y="473797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63550" name="Rectangle 62"/>
          <p:cNvSpPr>
            <a:spLocks noChangeArrowheads="1"/>
          </p:cNvSpPr>
          <p:nvPr/>
        </p:nvSpPr>
        <p:spPr bwMode="auto">
          <a:xfrm>
            <a:off x="7791450" y="5181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27</a:t>
            </a: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7848600" y="5633326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30</a:t>
            </a:r>
          </a:p>
        </p:txBody>
      </p:sp>
      <p:sp>
        <p:nvSpPr>
          <p:cNvPr id="63552" name="Rectangle 64"/>
          <p:cNvSpPr>
            <a:spLocks noChangeArrowheads="1"/>
          </p:cNvSpPr>
          <p:nvPr/>
        </p:nvSpPr>
        <p:spPr bwMode="auto">
          <a:xfrm>
            <a:off x="3200400" y="17526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3 × 1 =  </a:t>
            </a:r>
            <a:r>
              <a:rPr lang="en-US" b="1" dirty="0">
                <a:solidFill>
                  <a:srgbClr val="FF3300"/>
                </a:solidFill>
              </a:rPr>
              <a:t> 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6781800" y="2057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3 </a:t>
            </a:r>
            <a:r>
              <a:rPr lang="en-US" b="1" dirty="0">
                <a:solidFill>
                  <a:srgbClr val="FF3300"/>
                </a:solidFill>
                <a:cs typeface="Times New Roman" pitchFamily="18" charset="0"/>
              </a:rPr>
              <a:t>× 2 =  6</a:t>
            </a: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4876800" y="12192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viết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4419600" y="1752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63556" name="Text Box 68"/>
          <p:cNvSpPr txBox="1">
            <a:spLocks noChangeArrowheads="1"/>
          </p:cNvSpPr>
          <p:nvPr/>
        </p:nvSpPr>
        <p:spPr bwMode="auto">
          <a:xfrm>
            <a:off x="4876800" y="23622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57" name="Text Box 69"/>
          <p:cNvSpPr txBox="1">
            <a:spLocks noChangeArrowheads="1"/>
          </p:cNvSpPr>
          <p:nvPr/>
        </p:nvSpPr>
        <p:spPr bwMode="auto">
          <a:xfrm>
            <a:off x="2743200" y="31242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3 x 2</a:t>
            </a:r>
            <a:r>
              <a:rPr lang="en-US" dirty="0"/>
              <a:t> </a:t>
            </a:r>
            <a:r>
              <a:rPr lang="en-US" b="1" dirty="0">
                <a:solidFill>
                  <a:srgbClr val="FF3300"/>
                </a:solidFill>
              </a:rPr>
              <a:t>=</a:t>
            </a:r>
          </a:p>
        </p:txBody>
      </p:sp>
      <p:sp>
        <p:nvSpPr>
          <p:cNvPr id="63558" name="Text Box 70"/>
          <p:cNvSpPr txBox="1">
            <a:spLocks noChangeArrowheads="1"/>
          </p:cNvSpPr>
          <p:nvPr/>
        </p:nvSpPr>
        <p:spPr bwMode="auto">
          <a:xfrm>
            <a:off x="4495800" y="3124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FF3300"/>
                </a:solidFill>
              </a:rPr>
              <a:t>=</a:t>
            </a:r>
            <a:r>
              <a:rPr lang="en-US" dirty="0"/>
              <a:t>  </a:t>
            </a:r>
            <a:r>
              <a:rPr lang="en-US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63559" name="Text Box 71"/>
          <p:cNvSpPr txBox="1">
            <a:spLocks noChangeArrowheads="1"/>
          </p:cNvSpPr>
          <p:nvPr/>
        </p:nvSpPr>
        <p:spPr bwMode="auto">
          <a:xfrm>
            <a:off x="4876800" y="44196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0000FF"/>
                </a:solidFill>
              </a:rPr>
              <a:t>ta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có</a:t>
            </a:r>
            <a:r>
              <a:rPr lang="en-US" sz="2800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63560" name="Text Box 72"/>
          <p:cNvSpPr txBox="1">
            <a:spLocks noChangeArrowheads="1"/>
          </p:cNvSpPr>
          <p:nvPr/>
        </p:nvSpPr>
        <p:spPr bwMode="auto">
          <a:xfrm>
            <a:off x="2667000" y="51816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3 x 3 =</a:t>
            </a:r>
          </a:p>
        </p:txBody>
      </p:sp>
      <p:sp>
        <p:nvSpPr>
          <p:cNvPr id="63561" name="Text Box 73"/>
          <p:cNvSpPr txBox="1">
            <a:spLocks noChangeArrowheads="1"/>
          </p:cNvSpPr>
          <p:nvPr/>
        </p:nvSpPr>
        <p:spPr bwMode="auto">
          <a:xfrm>
            <a:off x="5486400" y="5181600"/>
            <a:ext cx="38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87165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7620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3</a:t>
            </a:r>
            <a:endParaRPr lang="en-US" b="1" dirty="0"/>
          </a:p>
        </p:txBody>
      </p:sp>
      <p:grpSp>
        <p:nvGrpSpPr>
          <p:cNvPr id="78" name="Group 18"/>
          <p:cNvGrpSpPr>
            <a:grpSpLocks/>
          </p:cNvGrpSpPr>
          <p:nvPr/>
        </p:nvGrpSpPr>
        <p:grpSpPr bwMode="auto">
          <a:xfrm>
            <a:off x="7848600" y="2978681"/>
            <a:ext cx="450765" cy="401272"/>
            <a:chOff x="672" y="624"/>
            <a:chExt cx="540" cy="528"/>
          </a:xfrm>
        </p:grpSpPr>
        <p:grpSp>
          <p:nvGrpSpPr>
            <p:cNvPr id="79" name="Group 1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81" name="Oval 1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82" name="Group 1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83" name="Oval 1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4" name="Oval 1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5" name="Oval 1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86" name="Oval 1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87" name="Group 19"/>
          <p:cNvGrpSpPr>
            <a:grpSpLocks/>
          </p:cNvGrpSpPr>
          <p:nvPr/>
        </p:nvGrpSpPr>
        <p:grpSpPr bwMode="auto">
          <a:xfrm rot="21274189">
            <a:off x="7866577" y="2077829"/>
            <a:ext cx="450765" cy="401272"/>
            <a:chOff x="672" y="624"/>
            <a:chExt cx="540" cy="528"/>
          </a:xfrm>
        </p:grpSpPr>
        <p:grpSp>
          <p:nvGrpSpPr>
            <p:cNvPr id="88" name="Group 20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0" name="Oval 21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91" name="Group 22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92" name="Oval 23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3" name="Oval 24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4" name="Oval 25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95" name="Oval 26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89" name="Oval 27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96" name="Group 37"/>
          <p:cNvGrpSpPr>
            <a:grpSpLocks/>
          </p:cNvGrpSpPr>
          <p:nvPr/>
        </p:nvGrpSpPr>
        <p:grpSpPr bwMode="auto">
          <a:xfrm rot="573605">
            <a:off x="7878792" y="3871799"/>
            <a:ext cx="450765" cy="401272"/>
            <a:chOff x="672" y="624"/>
            <a:chExt cx="540" cy="528"/>
          </a:xfrm>
        </p:grpSpPr>
        <p:grpSp>
          <p:nvGrpSpPr>
            <p:cNvPr id="97" name="Group 38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99" name="Oval 39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0" name="Group 40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01" name="Oval 41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2" name="Oval 42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3" name="Oval 43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04" name="Oval 44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98" name="Oval 45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05" name="Group 46"/>
          <p:cNvGrpSpPr>
            <a:grpSpLocks/>
          </p:cNvGrpSpPr>
          <p:nvPr/>
        </p:nvGrpSpPr>
        <p:grpSpPr bwMode="auto">
          <a:xfrm rot="20532420">
            <a:off x="7956905" y="5698076"/>
            <a:ext cx="450765" cy="401272"/>
            <a:chOff x="672" y="624"/>
            <a:chExt cx="540" cy="528"/>
          </a:xfrm>
        </p:grpSpPr>
        <p:grpSp>
          <p:nvGrpSpPr>
            <p:cNvPr id="106" name="Group 47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08" name="Oval 48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09" name="Group 49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0" name="Oval 50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1" name="Oval 51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2" name="Oval 52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13" name="Oval 53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07" name="Oval 54"/>
            <p:cNvSpPr>
              <a:spLocks noChangeArrowheads="1"/>
            </p:cNvSpPr>
            <p:nvPr/>
          </p:nvSpPr>
          <p:spPr bwMode="auto">
            <a:xfrm>
              <a:off x="831" y="773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14" name="Group 55"/>
          <p:cNvGrpSpPr>
            <a:grpSpLocks/>
          </p:cNvGrpSpPr>
          <p:nvPr/>
        </p:nvGrpSpPr>
        <p:grpSpPr bwMode="auto">
          <a:xfrm rot="21343385">
            <a:off x="7878924" y="4739368"/>
            <a:ext cx="414428" cy="349295"/>
            <a:chOff x="672" y="624"/>
            <a:chExt cx="540" cy="528"/>
          </a:xfrm>
        </p:grpSpPr>
        <p:grpSp>
          <p:nvGrpSpPr>
            <p:cNvPr id="115" name="Group 56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17" name="Oval 57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18" name="Group 58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19" name="Oval 59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0" name="Oval 60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1" name="Oval 61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2" name="Oval 62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16" name="Oval 63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23" name="Group 64"/>
          <p:cNvGrpSpPr>
            <a:grpSpLocks/>
          </p:cNvGrpSpPr>
          <p:nvPr/>
        </p:nvGrpSpPr>
        <p:grpSpPr bwMode="auto">
          <a:xfrm rot="1036873">
            <a:off x="7889756" y="2457966"/>
            <a:ext cx="450765" cy="457200"/>
            <a:chOff x="672" y="624"/>
            <a:chExt cx="540" cy="528"/>
          </a:xfrm>
        </p:grpSpPr>
        <p:grpSp>
          <p:nvGrpSpPr>
            <p:cNvPr id="124" name="Group 65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26" name="Oval 66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27" name="Group 67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28" name="Oval 68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29" name="Oval 69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0" name="Oval 70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1" name="Oval 71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32" name="Group 73"/>
          <p:cNvGrpSpPr>
            <a:grpSpLocks/>
          </p:cNvGrpSpPr>
          <p:nvPr/>
        </p:nvGrpSpPr>
        <p:grpSpPr bwMode="auto">
          <a:xfrm rot="174203">
            <a:off x="7859908" y="1589953"/>
            <a:ext cx="434603" cy="456733"/>
            <a:chOff x="672" y="624"/>
            <a:chExt cx="540" cy="528"/>
          </a:xfrm>
        </p:grpSpPr>
        <p:grpSp>
          <p:nvGrpSpPr>
            <p:cNvPr id="133" name="Group 74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35" name="Oval 75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36" name="Group 76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37" name="Oval 77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8" name="Oval 78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39" name="Oval 79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0" name="Oval 80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41" name="Group 82"/>
          <p:cNvGrpSpPr>
            <a:grpSpLocks/>
          </p:cNvGrpSpPr>
          <p:nvPr/>
        </p:nvGrpSpPr>
        <p:grpSpPr bwMode="auto">
          <a:xfrm>
            <a:off x="7855035" y="4267200"/>
            <a:ext cx="450765" cy="401272"/>
            <a:chOff x="672" y="624"/>
            <a:chExt cx="540" cy="528"/>
          </a:xfrm>
        </p:grpSpPr>
        <p:grpSp>
          <p:nvGrpSpPr>
            <p:cNvPr id="142" name="Group 83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44" name="Oval 84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45" name="Group 85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46" name="Oval 86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7" name="Oval 87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8" name="Oval 88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49" name="Oval 89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43" name="Oval 90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0" name="Group 91"/>
          <p:cNvGrpSpPr>
            <a:grpSpLocks/>
          </p:cNvGrpSpPr>
          <p:nvPr/>
        </p:nvGrpSpPr>
        <p:grpSpPr bwMode="auto">
          <a:xfrm rot="881706">
            <a:off x="7887711" y="3430565"/>
            <a:ext cx="450765" cy="401272"/>
            <a:chOff x="672" y="624"/>
            <a:chExt cx="540" cy="528"/>
          </a:xfrm>
        </p:grpSpPr>
        <p:grpSp>
          <p:nvGrpSpPr>
            <p:cNvPr id="151" name="Group 92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53" name="Oval 93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54" name="Group 94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55" name="Oval 95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6" name="Oval 96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7" name="Oval 97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58" name="Oval 98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52" name="Oval 99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  <p:grpSp>
        <p:nvGrpSpPr>
          <p:cNvPr id="159" name="Group 100"/>
          <p:cNvGrpSpPr>
            <a:grpSpLocks/>
          </p:cNvGrpSpPr>
          <p:nvPr/>
        </p:nvGrpSpPr>
        <p:grpSpPr bwMode="auto">
          <a:xfrm rot="1321175">
            <a:off x="7831183" y="5188842"/>
            <a:ext cx="450764" cy="401272"/>
            <a:chOff x="672" y="624"/>
            <a:chExt cx="540" cy="528"/>
          </a:xfrm>
        </p:grpSpPr>
        <p:grpSp>
          <p:nvGrpSpPr>
            <p:cNvPr id="160" name="Group 101"/>
            <p:cNvGrpSpPr>
              <a:grpSpLocks/>
            </p:cNvGrpSpPr>
            <p:nvPr/>
          </p:nvGrpSpPr>
          <p:grpSpPr bwMode="auto">
            <a:xfrm>
              <a:off x="672" y="624"/>
              <a:ext cx="540" cy="528"/>
              <a:chOff x="672" y="624"/>
              <a:chExt cx="540" cy="528"/>
            </a:xfrm>
          </p:grpSpPr>
          <p:sp>
            <p:nvSpPr>
              <p:cNvPr id="162" name="Oval 102"/>
              <p:cNvSpPr>
                <a:spLocks noChangeArrowheads="1"/>
              </p:cNvSpPr>
              <p:nvPr/>
            </p:nvSpPr>
            <p:spPr bwMode="auto">
              <a:xfrm>
                <a:off x="1020" y="732"/>
                <a:ext cx="192" cy="192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/>
                <a:endParaRPr lang="vi-VN"/>
              </a:p>
            </p:txBody>
          </p:sp>
          <p:grpSp>
            <p:nvGrpSpPr>
              <p:cNvPr id="163" name="Group 103"/>
              <p:cNvGrpSpPr>
                <a:grpSpLocks/>
              </p:cNvGrpSpPr>
              <p:nvPr/>
            </p:nvGrpSpPr>
            <p:grpSpPr bwMode="auto">
              <a:xfrm>
                <a:off x="672" y="624"/>
                <a:ext cx="516" cy="528"/>
                <a:chOff x="144" y="756"/>
                <a:chExt cx="516" cy="528"/>
              </a:xfrm>
            </p:grpSpPr>
            <p:sp>
              <p:nvSpPr>
                <p:cNvPr id="164" name="Oval 104"/>
                <p:cNvSpPr>
                  <a:spLocks noChangeArrowheads="1"/>
                </p:cNvSpPr>
                <p:nvPr/>
              </p:nvSpPr>
              <p:spPr bwMode="auto">
                <a:xfrm>
                  <a:off x="468" y="1068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5" name="Oval 105"/>
                <p:cNvSpPr>
                  <a:spLocks noChangeArrowheads="1"/>
                </p:cNvSpPr>
                <p:nvPr/>
              </p:nvSpPr>
              <p:spPr bwMode="auto">
                <a:xfrm>
                  <a:off x="300" y="756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6" name="Oval 106"/>
                <p:cNvSpPr>
                  <a:spLocks noChangeArrowheads="1"/>
                </p:cNvSpPr>
                <p:nvPr/>
              </p:nvSpPr>
              <p:spPr bwMode="auto">
                <a:xfrm>
                  <a:off x="144" y="900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  <p:sp>
              <p:nvSpPr>
                <p:cNvPr id="167" name="Oval 107"/>
                <p:cNvSpPr>
                  <a:spLocks noChangeArrowheads="1"/>
                </p:cNvSpPr>
                <p:nvPr/>
              </p:nvSpPr>
              <p:spPr bwMode="auto">
                <a:xfrm>
                  <a:off x="228" y="1092"/>
                  <a:ext cx="192" cy="192"/>
                </a:xfrm>
                <a:prstGeom prst="ellipse">
                  <a:avLst/>
                </a:prstGeom>
                <a:solidFill>
                  <a:srgbClr val="FF00FF"/>
                </a:soli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/>
                  <a:endParaRPr lang="vi-VN"/>
                </a:p>
              </p:txBody>
            </p:sp>
          </p:grpSp>
        </p:grpSp>
        <p:sp>
          <p:nvSpPr>
            <p:cNvPr id="161" name="Oval 108"/>
            <p:cNvSpPr>
              <a:spLocks noChangeArrowheads="1"/>
            </p:cNvSpPr>
            <p:nvPr/>
          </p:nvSpPr>
          <p:spPr bwMode="auto">
            <a:xfrm>
              <a:off x="816" y="768"/>
              <a:ext cx="288" cy="288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vi-VN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3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63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63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6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6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63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6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63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63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500"/>
                                        <p:tgtEl>
                                          <p:spTgt spid="63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0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500"/>
                                        <p:tgtEl>
                                          <p:spTgt spid="63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6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500"/>
                                        <p:tgtEl>
                                          <p:spTgt spid="63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6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8" dur="500"/>
                                        <p:tgtEl>
                                          <p:spTgt spid="63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63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3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63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63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3" dur="5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8" dur="500"/>
                                        <p:tgtEl>
                                          <p:spTgt spid="6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3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8" dur="500"/>
                                        <p:tgtEl>
                                          <p:spTgt spid="63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3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8" dur="500"/>
                                        <p:tgtEl>
                                          <p:spTgt spid="63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5" grpId="0" animBg="1"/>
      <p:bldP spid="63496" grpId="0"/>
      <p:bldP spid="63497" grpId="0"/>
      <p:bldP spid="63498" grpId="0" animBg="1"/>
      <p:bldP spid="63499" grpId="0"/>
      <p:bldP spid="63500" grpId="0" animBg="1"/>
      <p:bldP spid="63501" grpId="0"/>
      <p:bldP spid="63502" grpId="0"/>
      <p:bldP spid="63503" grpId="0"/>
      <p:bldP spid="63504" grpId="0"/>
      <p:bldP spid="63505" grpId="0"/>
      <p:bldP spid="63506" grpId="0"/>
      <p:bldP spid="63507" grpId="0"/>
      <p:bldP spid="63508" grpId="0"/>
      <p:bldP spid="63509" grpId="0"/>
      <p:bldP spid="63510" grpId="0" animBg="1"/>
      <p:bldP spid="63541" grpId="0"/>
      <p:bldP spid="63542" grpId="0"/>
      <p:bldP spid="63543" grpId="0"/>
      <p:bldP spid="63544" grpId="0"/>
      <p:bldP spid="63545" grpId="0"/>
      <p:bldP spid="63546" grpId="0"/>
      <p:bldP spid="63547" grpId="0"/>
      <p:bldP spid="63548" grpId="0"/>
      <p:bldP spid="63549" grpId="0"/>
      <p:bldP spid="63550" grpId="0"/>
      <p:bldP spid="63551" grpId="0"/>
      <p:bldP spid="63552" grpId="0"/>
      <p:bldP spid="63553" grpId="0"/>
      <p:bldP spid="63554" grpId="0"/>
      <p:bldP spid="63556" grpId="0"/>
      <p:bldP spid="63557" grpId="0"/>
      <p:bldP spid="63558" grpId="0"/>
      <p:bldP spid="63560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33800" y="762000"/>
            <a:ext cx="1845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Bảng</a:t>
            </a:r>
            <a:r>
              <a:rPr lang="en-US" b="1" dirty="0" smtClean="0"/>
              <a:t> </a:t>
            </a:r>
            <a:r>
              <a:rPr lang="en-US" b="1" dirty="0" err="1" smtClean="0"/>
              <a:t>nhân</a:t>
            </a:r>
            <a:r>
              <a:rPr lang="en-US" b="1" dirty="0" smtClean="0"/>
              <a:t> 3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761568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662113"/>
            <a:ext cx="2819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1800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2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838200" y="2071687"/>
            <a:ext cx="1828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5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838200" y="2494002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8 =</a:t>
            </a:r>
            <a:endParaRPr lang="en-US" sz="3000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6248400" y="2494002"/>
            <a:ext cx="1447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9   =</a:t>
            </a:r>
            <a:endParaRPr lang="en-US" sz="3000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62484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</a:t>
            </a:r>
            <a:r>
              <a:rPr lang="en-US" sz="3000" dirty="0" smtClean="0">
                <a:latin typeface="+mj-lt"/>
              </a:rPr>
              <a:t>x 6   =</a:t>
            </a:r>
            <a:endParaRPr lang="en-US" sz="3000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62484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4   =</a:t>
            </a:r>
            <a:endParaRPr lang="en-US" sz="3000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505200" y="2508289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7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505200" y="20716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3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505200" y="1614487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1 </a:t>
            </a:r>
            <a:r>
              <a:rPr lang="en-US" sz="3000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7620000" y="2479715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27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76200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18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7620000" y="1614487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12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2057400" y="1600200"/>
            <a:ext cx="533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8" name="Text Box 25"/>
          <p:cNvSpPr txBox="1">
            <a:spLocks noChangeArrowheads="1"/>
          </p:cNvSpPr>
          <p:nvPr/>
        </p:nvSpPr>
        <p:spPr bwMode="auto">
          <a:xfrm>
            <a:off x="1981200" y="2057400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solidFill>
                  <a:srgbClr val="FF3300"/>
                </a:solidFill>
                <a:latin typeface="+mj-lt"/>
              </a:rPr>
              <a:t>15</a:t>
            </a: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648200" y="2508289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21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648200" y="20574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1981200" y="2494002"/>
            <a:ext cx="6858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24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648200" y="1600200"/>
            <a:ext cx="60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3" name="Text Box 34"/>
          <p:cNvSpPr txBox="1">
            <a:spLocks noChangeArrowheads="1"/>
          </p:cNvSpPr>
          <p:nvPr/>
        </p:nvSpPr>
        <p:spPr bwMode="auto">
          <a:xfrm>
            <a:off x="6248400" y="2895600"/>
            <a:ext cx="1676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>
                <a:latin typeface="+mj-lt"/>
              </a:rPr>
              <a:t>3 x </a:t>
            </a:r>
            <a:r>
              <a:rPr lang="en-US" sz="3000" dirty="0" smtClean="0">
                <a:latin typeface="+mj-lt"/>
              </a:rPr>
              <a:t>10 =</a:t>
            </a:r>
            <a:endParaRPr lang="en-US" sz="3000" dirty="0">
              <a:latin typeface="+mj-lt"/>
            </a:endParaRPr>
          </a:p>
        </p:txBody>
      </p:sp>
      <p:sp>
        <p:nvSpPr>
          <p:cNvPr id="84" name="Text Box 35"/>
          <p:cNvSpPr txBox="1">
            <a:spLocks noChangeArrowheads="1"/>
          </p:cNvSpPr>
          <p:nvPr/>
        </p:nvSpPr>
        <p:spPr bwMode="auto">
          <a:xfrm>
            <a:off x="7620000" y="2875002"/>
            <a:ext cx="762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000" dirty="0" smtClean="0">
                <a:solidFill>
                  <a:srgbClr val="FF3300"/>
                </a:solidFill>
                <a:latin typeface="+mj-lt"/>
              </a:rPr>
              <a:t>30</a:t>
            </a:r>
            <a:endParaRPr lang="en-US" sz="3000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33123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can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smtClean="0"/>
              <a:t>3</a:t>
            </a:r>
            <a:r>
              <a:rPr lang="en-US" i="1" dirty="0" smtClean="0"/>
              <a:t>l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mắm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9 can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lít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mắm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85800" y="4787603"/>
            <a:ext cx="205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can:   3lít.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34000" y="5643265"/>
            <a:ext cx="2133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smtClean="0"/>
              <a:t>27 </a:t>
            </a:r>
            <a:r>
              <a:rPr lang="en-US" sz="2800" smtClean="0"/>
              <a:t>l</a:t>
            </a:r>
            <a:endParaRPr lang="en-US" sz="2800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603453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42672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35851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</a:t>
            </a:r>
            <a:endParaRPr lang="en-US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2590800" y="3743980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114800" y="3743980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477000" y="3743980"/>
            <a:ext cx="2286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990600" y="4123392"/>
            <a:ext cx="1676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90600" y="3743980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4271665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85800" y="5272445"/>
            <a:ext cx="220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9 can:  ... </a:t>
            </a:r>
            <a:r>
              <a:rPr lang="en-US" sz="2800" dirty="0" err="1" smtClean="0"/>
              <a:t>lít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5186065"/>
            <a:ext cx="20730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 x 9 = 27 </a:t>
            </a:r>
            <a:r>
              <a:rPr lang="en-US" sz="2800" smtClean="0"/>
              <a:t>(</a:t>
            </a:r>
            <a:r>
              <a:rPr lang="en-US" sz="2800" smtClean="0"/>
              <a:t>l)</a:t>
            </a:r>
            <a:endParaRPr lang="en-US" sz="2800" dirty="0" smtClean="0"/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5224165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886200" y="4728865"/>
            <a:ext cx="4727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lít</a:t>
            </a:r>
            <a:r>
              <a:rPr lang="en-US" sz="2800" dirty="0" smtClean="0"/>
              <a:t> </a:t>
            </a:r>
            <a:r>
              <a:rPr lang="en-US" sz="2800" dirty="0" err="1" smtClean="0"/>
              <a:t>nước</a:t>
            </a:r>
            <a:r>
              <a:rPr lang="en-US" sz="2800" dirty="0" smtClean="0"/>
              <a:t> </a:t>
            </a:r>
            <a:r>
              <a:rPr lang="en-US" sz="2800" dirty="0" err="1" smtClean="0"/>
              <a:t>mắm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6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94635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0"/>
            <a:ext cx="41184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8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2218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41967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76200" y="1219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        ?</a:t>
            </a:r>
            <a:endParaRPr lang="en-US" b="1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3055203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đĩa</a:t>
            </a:r>
            <a:r>
              <a:rPr lang="en-US" dirty="0" smtClean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smtClean="0"/>
              <a:t>3</a:t>
            </a:r>
            <a:r>
              <a:rPr lang="en-US" i="1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cam. </a:t>
            </a:r>
            <a:r>
              <a:rPr lang="en-US" dirty="0" err="1" smtClean="0"/>
              <a:t>Hỏi</a:t>
            </a:r>
            <a:r>
              <a:rPr lang="en-US" dirty="0" smtClean="0"/>
              <a:t> 8 </a:t>
            </a:r>
            <a:r>
              <a:rPr lang="en-US" dirty="0" err="1" smtClean="0"/>
              <a:t>đĩa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/>
              <a:t>tất</a:t>
            </a:r>
            <a:r>
              <a:rPr lang="en-US" dirty="0"/>
              <a:t> </a:t>
            </a:r>
            <a:r>
              <a:rPr lang="en-US" dirty="0" err="1"/>
              <a:t>cả</a:t>
            </a:r>
            <a:r>
              <a:rPr lang="en-US" dirty="0"/>
              <a:t> </a:t>
            </a:r>
            <a:r>
              <a:rPr lang="en-US" dirty="0" err="1"/>
              <a:t>bao</a:t>
            </a:r>
            <a:r>
              <a:rPr lang="en-US" dirty="0"/>
              <a:t> </a:t>
            </a:r>
            <a:r>
              <a:rPr lang="en-US" dirty="0" err="1"/>
              <a:t>nhiêu</a:t>
            </a:r>
            <a:r>
              <a:rPr lang="en-US" dirty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cam?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304800" y="4222750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1 </a:t>
            </a:r>
            <a:r>
              <a:rPr lang="en-US" sz="2800" dirty="0" err="1" smtClean="0"/>
              <a:t>đĩa</a:t>
            </a:r>
            <a:r>
              <a:rPr lang="en-US" sz="2800" dirty="0" smtClean="0"/>
              <a:t>:   3 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cam.</a:t>
            </a:r>
            <a:endParaRPr lang="en-US" sz="2800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410200" y="5078412"/>
            <a:ext cx="335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err="1" smtClean="0"/>
              <a:t>Đáp</a:t>
            </a:r>
            <a:r>
              <a:rPr lang="en-US" sz="2800" dirty="0" smtClean="0"/>
              <a:t> </a:t>
            </a:r>
            <a:r>
              <a:rPr lang="en-US" sz="2800" dirty="0" err="1"/>
              <a:t>số</a:t>
            </a:r>
            <a:r>
              <a:rPr lang="en-US" sz="2800" dirty="0"/>
              <a:t>: </a:t>
            </a:r>
            <a:r>
              <a:rPr lang="en-US" sz="2800" dirty="0" smtClean="0"/>
              <a:t>24 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</a:t>
            </a:r>
            <a:endParaRPr lang="en-US" sz="2800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-228600" y="4038600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381571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3082488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3:</a:t>
            </a:r>
            <a:endParaRPr lang="en-US" b="1" dirty="0"/>
          </a:p>
        </p:txBody>
      </p:sp>
      <p:cxnSp>
        <p:nvCxnSpPr>
          <p:cNvPr id="91" name="Straight Connector 90"/>
          <p:cNvCxnSpPr/>
          <p:nvPr/>
        </p:nvCxnSpPr>
        <p:spPr>
          <a:xfrm>
            <a:off x="2286000" y="3467953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4343400" y="3467953"/>
            <a:ext cx="1295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477000" y="3467953"/>
            <a:ext cx="2286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990600" y="3467953"/>
            <a:ext cx="838200" cy="1588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143000" y="3820180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228600" y="4707592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dirty="0" smtClean="0"/>
              <a:t>8 </a:t>
            </a:r>
            <a:r>
              <a:rPr lang="en-US" sz="2800" dirty="0" err="1" smtClean="0"/>
              <a:t>đĩa</a:t>
            </a:r>
            <a:r>
              <a:rPr lang="en-US" sz="2800" dirty="0" smtClean="0"/>
              <a:t>:  ... 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cam?</a:t>
            </a:r>
            <a:endParaRPr lang="en-US" sz="2800" dirty="0"/>
          </a:p>
        </p:txBody>
      </p:sp>
      <p:sp>
        <p:nvSpPr>
          <p:cNvPr id="98" name="TextBox 97"/>
          <p:cNvSpPr txBox="1"/>
          <p:nvPr/>
        </p:nvSpPr>
        <p:spPr>
          <a:xfrm>
            <a:off x="4660535" y="4621212"/>
            <a:ext cx="31774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3 x 8 = 24 (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2475705" y="4533106"/>
            <a:ext cx="1752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089122" y="4164012"/>
            <a:ext cx="36070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tất</a:t>
            </a:r>
            <a:r>
              <a:rPr lang="en-US" sz="2800" dirty="0" smtClean="0"/>
              <a:t> </a:t>
            </a:r>
            <a:r>
              <a:rPr lang="en-US" sz="2800" dirty="0" err="1" smtClean="0"/>
              <a:t>cả</a:t>
            </a:r>
            <a:r>
              <a:rPr lang="en-US" sz="2800" dirty="0" smtClean="0"/>
              <a:t> </a:t>
            </a:r>
            <a:r>
              <a:rPr lang="en-US" sz="2800" dirty="0" err="1" smtClean="0"/>
              <a:t>số</a:t>
            </a:r>
            <a:r>
              <a:rPr lang="en-US" sz="2800" dirty="0" smtClean="0"/>
              <a:t> </a:t>
            </a:r>
            <a:r>
              <a:rPr lang="en-US" sz="2800" dirty="0" err="1" smtClean="0"/>
              <a:t>quả</a:t>
            </a:r>
            <a:r>
              <a:rPr lang="en-US" sz="2800" dirty="0" smtClean="0"/>
              <a:t> cam </a:t>
            </a:r>
            <a:r>
              <a:rPr lang="en-US" sz="2800" dirty="0" err="1" smtClean="0"/>
              <a:t>là</a:t>
            </a:r>
            <a:r>
              <a:rPr lang="en-US" sz="2800" dirty="0" smtClean="0"/>
              <a:t>:</a:t>
            </a:r>
          </a:p>
        </p:txBody>
      </p:sp>
      <p:sp>
        <p:nvSpPr>
          <p:cNvPr id="47" name="Rectangle 46"/>
          <p:cNvSpPr/>
          <p:nvPr/>
        </p:nvSpPr>
        <p:spPr>
          <a:xfrm>
            <a:off x="914400" y="1219200"/>
            <a:ext cx="609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Số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381000" y="17526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381000" y="24384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3581400" y="17526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6705600" y="17526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6705600" y="24384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3581400" y="2438400"/>
            <a:ext cx="533400" cy="533400"/>
          </a:xfrm>
          <a:prstGeom prst="ellipse">
            <a:avLst/>
          </a:prstGeom>
          <a:noFill/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905000" y="18288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905000" y="25146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5105400" y="24428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105400" y="17570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229600" y="175706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229600" y="243840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03" name="Straight Arrow Connector 102"/>
          <p:cNvCxnSpPr/>
          <p:nvPr/>
        </p:nvCxnSpPr>
        <p:spPr>
          <a:xfrm>
            <a:off x="914400" y="2055812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914400" y="27432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4114800" y="27432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7239000" y="27432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/>
          <p:nvPr/>
        </p:nvCxnSpPr>
        <p:spPr>
          <a:xfrm>
            <a:off x="4114800" y="20574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7239000" y="2057400"/>
            <a:ext cx="990600" cy="1588"/>
          </a:xfrm>
          <a:prstGeom prst="straightConnector1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1107013" y="16002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4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>
            <a:off x="1107013" y="22860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6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4307413" y="16002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7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4307413" y="22860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9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7431613" y="22860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8</a:t>
            </a:r>
            <a:endParaRPr lang="en-US" dirty="0"/>
          </a:p>
        </p:txBody>
      </p:sp>
      <p:sp>
        <p:nvSpPr>
          <p:cNvPr id="114" name="TextBox 113"/>
          <p:cNvSpPr txBox="1"/>
          <p:nvPr/>
        </p:nvSpPr>
        <p:spPr>
          <a:xfrm>
            <a:off x="7431613" y="1600200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 3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1869757" y="182433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12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869757" y="2514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18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5070157" y="17526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5070157" y="24428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27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8272046" y="175260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9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8229600" y="24384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24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>
            <a:off x="914400" y="3808412"/>
            <a:ext cx="5334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-76200" y="5473005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5:         ?</a:t>
            </a:r>
            <a:endParaRPr lang="en-US" b="1" dirty="0"/>
          </a:p>
        </p:txBody>
      </p:sp>
      <p:sp>
        <p:nvSpPr>
          <p:cNvPr id="129" name="Rectangle 128"/>
          <p:cNvSpPr/>
          <p:nvPr/>
        </p:nvSpPr>
        <p:spPr>
          <a:xfrm>
            <a:off x="914400" y="5473005"/>
            <a:ext cx="6096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Số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066800" y="6010870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+         = 3</a:t>
            </a:r>
            <a:endParaRPr lang="en-US" dirty="0"/>
          </a:p>
        </p:txBody>
      </p:sp>
      <p:sp>
        <p:nvSpPr>
          <p:cNvPr id="132" name="Rectangle 131"/>
          <p:cNvSpPr/>
          <p:nvPr/>
        </p:nvSpPr>
        <p:spPr>
          <a:xfrm>
            <a:off x="1676400" y="6006405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718846" y="60108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4029923" y="6015335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x         = 3</a:t>
            </a:r>
            <a:endParaRPr lang="en-US" dirty="0"/>
          </a:p>
        </p:txBody>
      </p:sp>
      <p:sp>
        <p:nvSpPr>
          <p:cNvPr id="135" name="Rectangle 134"/>
          <p:cNvSpPr/>
          <p:nvPr/>
        </p:nvSpPr>
        <p:spPr>
          <a:xfrm>
            <a:off x="4639523" y="6010870"/>
            <a:ext cx="457200" cy="457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690646" y="601087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1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80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5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6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8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2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3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80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8" grpId="0"/>
      <p:bldP spid="129" grpId="0" animBg="1"/>
      <p:bldP spid="130" grpId="0"/>
      <p:bldP spid="132" grpId="0" animBg="1"/>
      <p:bldP spid="133" grpId="0"/>
      <p:bldP spid="134" grpId="0"/>
      <p:bldP spid="135" grpId="0" animBg="1"/>
      <p:bldP spid="1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461</Words>
  <Application>Microsoft Office PowerPoint</Application>
  <PresentationFormat>On-screen Show (4:3)</PresentationFormat>
  <Paragraphs>134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Nguyen </cp:lastModifiedBy>
  <cp:revision>102</cp:revision>
  <dcterms:created xsi:type="dcterms:W3CDTF">2006-09-07T17:35:34Z</dcterms:created>
  <dcterms:modified xsi:type="dcterms:W3CDTF">2020-04-08T09:40:41Z</dcterms:modified>
</cp:coreProperties>
</file>