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29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414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0" i="0" u="none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0" i="0" u="none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685800" y="2971800"/>
            <a:ext cx="7848600" cy="8382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chia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5+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Một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phần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năm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Tháng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5800" y="13716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3 </a:t>
            </a:r>
            <a:r>
              <a:rPr lang="en-US" dirty="0" err="1" smtClean="0"/>
              <a:t>ngày</a:t>
            </a:r>
            <a:r>
              <a:rPr lang="en-US" dirty="0" smtClean="0"/>
              <a:t> 21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057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1. </a:t>
            </a:r>
            <a:r>
              <a:rPr lang="en-US" b="1" dirty="0" err="1" smtClean="0">
                <a:solidFill>
                  <a:srgbClr val="0000FF"/>
                </a:solidFill>
              </a:rPr>
              <a:t>Đọc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bảng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chia</a:t>
            </a:r>
            <a:r>
              <a:rPr lang="en-US" b="1" dirty="0" smtClean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" y="3429000"/>
            <a:ext cx="5533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4. </a:t>
            </a:r>
            <a:r>
              <a:rPr lang="en-US" b="1" dirty="0" err="1" smtClean="0">
                <a:solidFill>
                  <a:srgbClr val="0000FF"/>
                </a:solidFill>
              </a:rPr>
              <a:t>Muốn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tìm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một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thừa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số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làm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thế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nào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62000" y="25101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2. </a:t>
            </a:r>
            <a:r>
              <a:rPr lang="en-US" b="1" dirty="0" err="1" smtClean="0">
                <a:solidFill>
                  <a:srgbClr val="0000FF"/>
                </a:solidFill>
              </a:rPr>
              <a:t>Đọc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bảng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chia</a:t>
            </a:r>
            <a:r>
              <a:rPr lang="en-US" b="1" dirty="0" smtClean="0">
                <a:solidFill>
                  <a:srgbClr val="0000FF"/>
                </a:solidFill>
              </a:rPr>
              <a:t>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29673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3. </a:t>
            </a:r>
            <a:r>
              <a:rPr lang="en-US" b="1" dirty="0" err="1" smtClean="0">
                <a:solidFill>
                  <a:srgbClr val="0000FF"/>
                </a:solidFill>
              </a:rPr>
              <a:t>Đọc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bảng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chia</a:t>
            </a:r>
            <a:r>
              <a:rPr lang="en-US" b="1" dirty="0" smtClean="0">
                <a:solidFill>
                  <a:srgbClr val="0000FF"/>
                </a:solidFill>
              </a:rPr>
              <a:t> 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5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6013504" y="1607583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5 : 5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5867400" y="2891135"/>
            <a:ext cx="1308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 : 5 = 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5867400" y="2438400"/>
            <a:ext cx="1385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15 : 5 =  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5871843" y="33663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25 : 5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5875018" y="38235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 : 5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5871843" y="42807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35 : 5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5871843" y="47379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40 : 5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5875018" y="517612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45 : 5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5836918" y="56523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50 : 5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5334000" y="1524000"/>
            <a:ext cx="45719" cy="472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6938643" y="3366376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6939387" y="382357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6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6957693" y="426172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7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6938643" y="473797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8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6938643" y="51816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9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6868475" y="56333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5791200" y="2057400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cs typeface="Times New Roman" pitchFamily="18" charset="0"/>
              </a:rPr>
              <a:t>10 : 5 </a:t>
            </a:r>
            <a:r>
              <a:rPr lang="en-US" b="1" dirty="0">
                <a:solidFill>
                  <a:srgbClr val="FF3300"/>
                </a:solidFill>
                <a:cs typeface="Times New Roman" pitchFamily="18" charset="0"/>
              </a:rPr>
              <a:t>=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3 </a:t>
            </a:r>
            <a:r>
              <a:rPr lang="en-US" dirty="0" err="1" smtClean="0"/>
              <a:t>ngày</a:t>
            </a:r>
            <a:r>
              <a:rPr lang="en-US" dirty="0" smtClean="0"/>
              <a:t> 21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76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chia</a:t>
            </a:r>
            <a:r>
              <a:rPr lang="en-US" b="1" dirty="0" smtClean="0"/>
              <a:t> 5</a:t>
            </a:r>
            <a:endParaRPr lang="en-US" b="1" dirty="0"/>
          </a:p>
        </p:txBody>
      </p: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6934200" y="2978681"/>
            <a:ext cx="450765" cy="401272"/>
            <a:chOff x="672" y="624"/>
            <a:chExt cx="540" cy="528"/>
          </a:xfrm>
        </p:grpSpPr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81" name="Oval 1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82" name="Group 1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6" name="Oval 1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87" name="Group 19"/>
          <p:cNvGrpSpPr>
            <a:grpSpLocks/>
          </p:cNvGrpSpPr>
          <p:nvPr/>
        </p:nvGrpSpPr>
        <p:grpSpPr bwMode="auto">
          <a:xfrm rot="21274189">
            <a:off x="6908812" y="2077829"/>
            <a:ext cx="450765" cy="401272"/>
            <a:chOff x="672" y="624"/>
            <a:chExt cx="540" cy="528"/>
          </a:xfrm>
        </p:grpSpPr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91" name="Group 2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92" name="Oval 2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3" name="Oval 2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4" name="Oval 2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5" name="Oval 2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96" name="Group 37"/>
          <p:cNvGrpSpPr>
            <a:grpSpLocks/>
          </p:cNvGrpSpPr>
          <p:nvPr/>
        </p:nvGrpSpPr>
        <p:grpSpPr bwMode="auto">
          <a:xfrm rot="573605">
            <a:off x="6964392" y="3871799"/>
            <a:ext cx="450765" cy="401272"/>
            <a:chOff x="672" y="624"/>
            <a:chExt cx="540" cy="528"/>
          </a:xfrm>
        </p:grpSpPr>
        <p:grpSp>
          <p:nvGrpSpPr>
            <p:cNvPr id="97" name="Group 38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9" name="Oval 39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0" name="Group 40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01" name="Oval 41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2" name="Oval 42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3" name="Oval 43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4" name="Oval 44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98" name="Oval 45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05" name="Group 46"/>
          <p:cNvGrpSpPr>
            <a:grpSpLocks/>
          </p:cNvGrpSpPr>
          <p:nvPr/>
        </p:nvGrpSpPr>
        <p:grpSpPr bwMode="auto">
          <a:xfrm rot="20532420">
            <a:off x="6908530" y="5698076"/>
            <a:ext cx="450765" cy="401272"/>
            <a:chOff x="672" y="624"/>
            <a:chExt cx="540" cy="528"/>
          </a:xfrm>
        </p:grpSpPr>
        <p:grpSp>
          <p:nvGrpSpPr>
            <p:cNvPr id="106" name="Group 4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08" name="Oval 48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9" name="Group 49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0" name="Oval 50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1" name="Oval 51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2" name="Oval 52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3" name="Oval 53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831" y="773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14" name="Group 55"/>
          <p:cNvGrpSpPr>
            <a:grpSpLocks/>
          </p:cNvGrpSpPr>
          <p:nvPr/>
        </p:nvGrpSpPr>
        <p:grpSpPr bwMode="auto">
          <a:xfrm rot="21343385">
            <a:off x="6964524" y="4739368"/>
            <a:ext cx="414428" cy="349295"/>
            <a:chOff x="672" y="624"/>
            <a:chExt cx="540" cy="528"/>
          </a:xfrm>
        </p:grpSpPr>
        <p:grpSp>
          <p:nvGrpSpPr>
            <p:cNvPr id="115" name="Group 56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17" name="Oval 57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18" name="Group 58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9" name="Oval 59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0" name="Oval 60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1" name="Oval 61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2" name="Oval 62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16" name="Oval 63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23" name="Group 64"/>
          <p:cNvGrpSpPr>
            <a:grpSpLocks/>
          </p:cNvGrpSpPr>
          <p:nvPr/>
        </p:nvGrpSpPr>
        <p:grpSpPr bwMode="auto">
          <a:xfrm rot="1036873">
            <a:off x="6915735" y="2457966"/>
            <a:ext cx="450765" cy="457200"/>
            <a:chOff x="672" y="624"/>
            <a:chExt cx="540" cy="528"/>
          </a:xfrm>
        </p:grpSpPr>
        <p:grpSp>
          <p:nvGrpSpPr>
            <p:cNvPr id="124" name="Group 65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27" name="Group 67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28" name="Oval 68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9" name="Oval 69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0" name="Oval 70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1" name="Oval 71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32" name="Group 73"/>
          <p:cNvGrpSpPr>
            <a:grpSpLocks/>
          </p:cNvGrpSpPr>
          <p:nvPr/>
        </p:nvGrpSpPr>
        <p:grpSpPr bwMode="auto">
          <a:xfrm rot="174203">
            <a:off x="6945508" y="1589953"/>
            <a:ext cx="434603" cy="456733"/>
            <a:chOff x="672" y="624"/>
            <a:chExt cx="540" cy="528"/>
          </a:xfrm>
        </p:grpSpPr>
        <p:grpSp>
          <p:nvGrpSpPr>
            <p:cNvPr id="133" name="Group 74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35" name="Oval 75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36" name="Group 76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37" name="Oval 77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8" name="Oval 78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9" name="Oval 79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0" name="Oval 80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6940635" y="4267200"/>
            <a:ext cx="450765" cy="401272"/>
            <a:chOff x="672" y="624"/>
            <a:chExt cx="540" cy="528"/>
          </a:xfrm>
        </p:grpSpPr>
        <p:grpSp>
          <p:nvGrpSpPr>
            <p:cNvPr id="142" name="Group 83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44" name="Oval 84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45" name="Group 85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46" name="Oval 86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7" name="Oval 87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8" name="Oval 88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9" name="Oval 89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43" name="Oval 9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0" name="Group 91"/>
          <p:cNvGrpSpPr>
            <a:grpSpLocks/>
          </p:cNvGrpSpPr>
          <p:nvPr/>
        </p:nvGrpSpPr>
        <p:grpSpPr bwMode="auto">
          <a:xfrm rot="881706">
            <a:off x="6973311" y="3430565"/>
            <a:ext cx="450765" cy="401272"/>
            <a:chOff x="672" y="624"/>
            <a:chExt cx="540" cy="528"/>
          </a:xfrm>
        </p:grpSpPr>
        <p:grpSp>
          <p:nvGrpSpPr>
            <p:cNvPr id="151" name="Group 92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53" name="Oval 93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54" name="Group 94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55" name="Oval 95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6" name="Oval 96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7" name="Oval 97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8" name="Oval 98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52" name="Oval 99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9" name="Group 100"/>
          <p:cNvGrpSpPr>
            <a:grpSpLocks/>
          </p:cNvGrpSpPr>
          <p:nvPr/>
        </p:nvGrpSpPr>
        <p:grpSpPr bwMode="auto">
          <a:xfrm rot="1321175">
            <a:off x="6916783" y="5188842"/>
            <a:ext cx="450764" cy="401272"/>
            <a:chOff x="672" y="624"/>
            <a:chExt cx="540" cy="528"/>
          </a:xfrm>
        </p:grpSpPr>
        <p:grpSp>
          <p:nvGrpSpPr>
            <p:cNvPr id="160" name="Group 101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62" name="Oval 102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63" name="Group 103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64" name="Oval 104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6" name="Oval 106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7" name="Oval 107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61" name="Oval 108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sp>
        <p:nvSpPr>
          <p:cNvPr id="182" name="Rectangle 57"/>
          <p:cNvSpPr>
            <a:spLocks noChangeArrowheads="1"/>
          </p:cNvSpPr>
          <p:nvPr/>
        </p:nvSpPr>
        <p:spPr bwMode="auto">
          <a:xfrm>
            <a:off x="6934200" y="16002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83" name="Rectangle 57"/>
          <p:cNvSpPr>
            <a:spLocks noChangeArrowheads="1"/>
          </p:cNvSpPr>
          <p:nvPr/>
        </p:nvSpPr>
        <p:spPr bwMode="auto">
          <a:xfrm>
            <a:off x="6945847" y="2052935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86" name="Rectangle 388"/>
          <p:cNvSpPr>
            <a:spLocks noChangeArrowheads="1"/>
          </p:cNvSpPr>
          <p:nvPr/>
        </p:nvSpPr>
        <p:spPr bwMode="auto">
          <a:xfrm>
            <a:off x="1905000" y="2895600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5 </a:t>
            </a:r>
            <a:r>
              <a:rPr lang="en-US" sz="14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x 4 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=</a:t>
            </a:r>
            <a:r>
              <a:rPr lang="en-US" sz="32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20</a:t>
            </a:r>
            <a:endParaRPr lang="en-US" sz="32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07" name="Rectangle 388"/>
          <p:cNvSpPr>
            <a:spLocks noChangeArrowheads="1"/>
          </p:cNvSpPr>
          <p:nvPr/>
        </p:nvSpPr>
        <p:spPr bwMode="auto">
          <a:xfrm>
            <a:off x="1676400" y="3453825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20 </a:t>
            </a:r>
            <a:r>
              <a:rPr lang="en-US" sz="14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:  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5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=</a:t>
            </a:r>
            <a:r>
              <a:rPr lang="en-US" sz="32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+mj-lt"/>
              </a:rPr>
              <a:t>  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4</a:t>
            </a:r>
            <a:endParaRPr lang="en-US" sz="32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11" name="Rectangle 57"/>
          <p:cNvSpPr>
            <a:spLocks noChangeArrowheads="1"/>
          </p:cNvSpPr>
          <p:nvPr/>
        </p:nvSpPr>
        <p:spPr bwMode="auto">
          <a:xfrm>
            <a:off x="6934200" y="2891135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92" name="Rectangle 57"/>
          <p:cNvSpPr>
            <a:spLocks noChangeArrowheads="1"/>
          </p:cNvSpPr>
          <p:nvPr/>
        </p:nvSpPr>
        <p:spPr bwMode="auto">
          <a:xfrm>
            <a:off x="6934200" y="243393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</a:t>
            </a:r>
            <a:endParaRPr lang="en-US" b="1" dirty="0">
              <a:solidFill>
                <a:srgbClr val="FF3300"/>
              </a:solidFill>
            </a:endParaRPr>
          </a:p>
        </p:txBody>
      </p:sp>
      <p:grpSp>
        <p:nvGrpSpPr>
          <p:cNvPr id="197" name="Group 196"/>
          <p:cNvGrpSpPr/>
          <p:nvPr/>
        </p:nvGrpSpPr>
        <p:grpSpPr>
          <a:xfrm>
            <a:off x="228600" y="1846262"/>
            <a:ext cx="990600" cy="914400"/>
            <a:chOff x="228600" y="1846262"/>
            <a:chExt cx="990600" cy="914400"/>
          </a:xfrm>
        </p:grpSpPr>
        <p:grpSp>
          <p:nvGrpSpPr>
            <p:cNvPr id="168" name="Group 293"/>
            <p:cNvGrpSpPr>
              <a:grpSpLocks/>
            </p:cNvGrpSpPr>
            <p:nvPr/>
          </p:nvGrpSpPr>
          <p:grpSpPr bwMode="auto">
            <a:xfrm>
              <a:off x="228600" y="1846262"/>
              <a:ext cx="990600" cy="914400"/>
              <a:chOff x="2400" y="1776"/>
              <a:chExt cx="912" cy="768"/>
            </a:xfrm>
          </p:grpSpPr>
          <p:sp>
            <p:nvSpPr>
              <p:cNvPr id="169" name="Rectangle 294"/>
              <p:cNvSpPr>
                <a:spLocks noChangeArrowheads="1"/>
              </p:cNvSpPr>
              <p:nvPr/>
            </p:nvSpPr>
            <p:spPr bwMode="auto">
              <a:xfrm>
                <a:off x="2400" y="1776"/>
                <a:ext cx="912" cy="768"/>
              </a:xfrm>
              <a:prstGeom prst="rect">
                <a:avLst/>
              </a:prstGeom>
              <a:solidFill>
                <a:srgbClr val="BDEEB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" name="Oval 295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1" name="Oval 296"/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2" name="Oval 297"/>
              <p:cNvSpPr>
                <a:spLocks noChangeArrowheads="1"/>
              </p:cNvSpPr>
              <p:nvPr/>
            </p:nvSpPr>
            <p:spPr bwMode="auto">
              <a:xfrm>
                <a:off x="2976" y="2256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3" name="Oval 298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240" cy="19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93" name="Oval 296"/>
            <p:cNvSpPr>
              <a:spLocks noChangeArrowheads="1"/>
            </p:cNvSpPr>
            <p:nvPr/>
          </p:nvSpPr>
          <p:spPr bwMode="auto">
            <a:xfrm>
              <a:off x="609600" y="2209800"/>
              <a:ext cx="260684" cy="21550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1485900" y="1846262"/>
            <a:ext cx="990600" cy="914400"/>
            <a:chOff x="1485900" y="1846262"/>
            <a:chExt cx="990600" cy="914400"/>
          </a:xfrm>
        </p:grpSpPr>
        <p:grpSp>
          <p:nvGrpSpPr>
            <p:cNvPr id="174" name="Group 299"/>
            <p:cNvGrpSpPr>
              <a:grpSpLocks/>
            </p:cNvGrpSpPr>
            <p:nvPr/>
          </p:nvGrpSpPr>
          <p:grpSpPr bwMode="auto">
            <a:xfrm>
              <a:off x="1485900" y="1846262"/>
              <a:ext cx="990600" cy="914400"/>
              <a:chOff x="2400" y="1776"/>
              <a:chExt cx="912" cy="768"/>
            </a:xfrm>
          </p:grpSpPr>
          <p:sp>
            <p:nvSpPr>
              <p:cNvPr id="175" name="Rectangle 300"/>
              <p:cNvSpPr>
                <a:spLocks noChangeArrowheads="1"/>
              </p:cNvSpPr>
              <p:nvPr/>
            </p:nvSpPr>
            <p:spPr bwMode="auto">
              <a:xfrm>
                <a:off x="2400" y="1776"/>
                <a:ext cx="912" cy="768"/>
              </a:xfrm>
              <a:prstGeom prst="rect">
                <a:avLst/>
              </a:prstGeom>
              <a:solidFill>
                <a:srgbClr val="BDEEB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6" name="Oval 301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7" name="Oval 302"/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8" name="Oval 303"/>
              <p:cNvSpPr>
                <a:spLocks noChangeArrowheads="1"/>
              </p:cNvSpPr>
              <p:nvPr/>
            </p:nvSpPr>
            <p:spPr bwMode="auto">
              <a:xfrm>
                <a:off x="2976" y="2256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9" name="Oval 304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240" cy="19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94" name="Oval 296"/>
            <p:cNvSpPr>
              <a:spLocks noChangeArrowheads="1"/>
            </p:cNvSpPr>
            <p:nvPr/>
          </p:nvSpPr>
          <p:spPr bwMode="auto">
            <a:xfrm>
              <a:off x="1828800" y="2222897"/>
              <a:ext cx="260684" cy="21550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2743200" y="1828800"/>
            <a:ext cx="990600" cy="914400"/>
            <a:chOff x="2743200" y="1828800"/>
            <a:chExt cx="990600" cy="914400"/>
          </a:xfrm>
        </p:grpSpPr>
        <p:grpSp>
          <p:nvGrpSpPr>
            <p:cNvPr id="180" name="Group 299"/>
            <p:cNvGrpSpPr>
              <a:grpSpLocks/>
            </p:cNvGrpSpPr>
            <p:nvPr/>
          </p:nvGrpSpPr>
          <p:grpSpPr bwMode="auto">
            <a:xfrm>
              <a:off x="2743200" y="1828800"/>
              <a:ext cx="990600" cy="914400"/>
              <a:chOff x="2400" y="1776"/>
              <a:chExt cx="912" cy="768"/>
            </a:xfrm>
          </p:grpSpPr>
          <p:sp>
            <p:nvSpPr>
              <p:cNvPr id="181" name="Rectangle 300"/>
              <p:cNvSpPr>
                <a:spLocks noChangeArrowheads="1"/>
              </p:cNvSpPr>
              <p:nvPr/>
            </p:nvSpPr>
            <p:spPr bwMode="auto">
              <a:xfrm>
                <a:off x="2400" y="1776"/>
                <a:ext cx="912" cy="768"/>
              </a:xfrm>
              <a:prstGeom prst="rect">
                <a:avLst/>
              </a:prstGeom>
              <a:solidFill>
                <a:srgbClr val="BDEEB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5" name="Oval 301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8" name="Oval 302"/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9" name="Oval 303"/>
              <p:cNvSpPr>
                <a:spLocks noChangeArrowheads="1"/>
              </p:cNvSpPr>
              <p:nvPr/>
            </p:nvSpPr>
            <p:spPr bwMode="auto">
              <a:xfrm>
                <a:off x="2976" y="2256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0" name="Oval 304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240" cy="19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95" name="Oval 296"/>
            <p:cNvSpPr>
              <a:spLocks noChangeArrowheads="1"/>
            </p:cNvSpPr>
            <p:nvPr/>
          </p:nvSpPr>
          <p:spPr bwMode="auto">
            <a:xfrm>
              <a:off x="3092116" y="2209800"/>
              <a:ext cx="260684" cy="21550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3962400" y="1828800"/>
            <a:ext cx="990600" cy="914400"/>
            <a:chOff x="3962400" y="1828800"/>
            <a:chExt cx="990600" cy="914400"/>
          </a:xfrm>
        </p:grpSpPr>
        <p:grpSp>
          <p:nvGrpSpPr>
            <p:cNvPr id="184" name="Group 299"/>
            <p:cNvGrpSpPr>
              <a:grpSpLocks/>
            </p:cNvGrpSpPr>
            <p:nvPr/>
          </p:nvGrpSpPr>
          <p:grpSpPr bwMode="auto">
            <a:xfrm>
              <a:off x="3962400" y="1828800"/>
              <a:ext cx="990600" cy="914400"/>
              <a:chOff x="2400" y="1776"/>
              <a:chExt cx="912" cy="768"/>
            </a:xfrm>
          </p:grpSpPr>
          <p:sp>
            <p:nvSpPr>
              <p:cNvPr id="187" name="Rectangle 300"/>
              <p:cNvSpPr>
                <a:spLocks noChangeArrowheads="1"/>
              </p:cNvSpPr>
              <p:nvPr/>
            </p:nvSpPr>
            <p:spPr bwMode="auto">
              <a:xfrm>
                <a:off x="2400" y="1776"/>
                <a:ext cx="912" cy="768"/>
              </a:xfrm>
              <a:prstGeom prst="rect">
                <a:avLst/>
              </a:prstGeom>
              <a:solidFill>
                <a:srgbClr val="BDEEB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8" name="Oval 301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9" name="Oval 302"/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0" name="Oval 303"/>
              <p:cNvSpPr>
                <a:spLocks noChangeArrowheads="1"/>
              </p:cNvSpPr>
              <p:nvPr/>
            </p:nvSpPr>
            <p:spPr bwMode="auto">
              <a:xfrm>
                <a:off x="2976" y="2256"/>
                <a:ext cx="240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1" name="Oval 304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240" cy="19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96" name="Oval 296"/>
            <p:cNvSpPr>
              <a:spLocks noChangeArrowheads="1"/>
            </p:cNvSpPr>
            <p:nvPr/>
          </p:nvSpPr>
          <p:spPr bwMode="auto">
            <a:xfrm>
              <a:off x="4311316" y="2209800"/>
              <a:ext cx="260684" cy="21550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/>
      <p:bldP spid="63502" grpId="0"/>
      <p:bldP spid="63503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 animBg="1"/>
      <p:bldP spid="63546" grpId="0"/>
      <p:bldP spid="63547" grpId="0"/>
      <p:bldP spid="63548" grpId="0"/>
      <p:bldP spid="63549" grpId="0"/>
      <p:bldP spid="63550" grpId="0"/>
      <p:bldP spid="63551" grpId="0"/>
      <p:bldP spid="63553" grpId="0"/>
      <p:bldP spid="77" grpId="0"/>
      <p:bldP spid="182" grpId="0"/>
      <p:bldP spid="183" grpId="0"/>
      <p:bldP spid="186" grpId="0"/>
      <p:bldP spid="207" grpId="0"/>
      <p:bldP spid="211" grpId="0"/>
      <p:bldP spid="1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837768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2954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838200" y="16144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5 : 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685800" y="2071687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10 : 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685800" y="249400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15 : 5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6248400" y="2494002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40 : 5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624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35 : 5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624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30 : 5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3352800" y="2508289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45 : 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352800" y="2071687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25 : 5 =</a:t>
            </a:r>
            <a:endParaRPr lang="en-US" sz="3000" dirty="0">
              <a:latin typeface="+mj-lt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352800" y="1614487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20 : 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7467600" y="2479715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7467600" y="20574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7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7467600" y="1614487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057400" y="16002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46482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9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46482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648200" y="1600200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3" name="Text Box 34"/>
          <p:cNvSpPr txBox="1">
            <a:spLocks noChangeArrowheads="1"/>
          </p:cNvSpPr>
          <p:nvPr/>
        </p:nvSpPr>
        <p:spPr bwMode="auto">
          <a:xfrm>
            <a:off x="6248400" y="2895600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50 : 5 =</a:t>
            </a:r>
            <a:endParaRPr lang="en-US" sz="3000" dirty="0">
              <a:latin typeface="+mj-lt"/>
            </a:endParaRPr>
          </a:p>
        </p:txBody>
      </p: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7467600" y="2875002"/>
            <a:ext cx="76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40743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Có</a:t>
            </a:r>
            <a:r>
              <a:rPr lang="en-US" dirty="0" smtClean="0"/>
              <a:t> 20 </a:t>
            </a:r>
            <a:r>
              <a:rPr lang="en-US" dirty="0" err="1" smtClean="0"/>
              <a:t>tờ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5 </a:t>
            </a:r>
            <a:r>
              <a:rPr lang="en-US" dirty="0" err="1" smtClean="0"/>
              <a:t>tổ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tờ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4945718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5 </a:t>
            </a:r>
            <a:r>
              <a:rPr lang="en-US" sz="2800" dirty="0" err="1" smtClean="0"/>
              <a:t>tổ</a:t>
            </a:r>
            <a:r>
              <a:rPr lang="en-US" sz="2800" dirty="0" smtClean="0"/>
              <a:t>:   20 </a:t>
            </a:r>
            <a:r>
              <a:rPr lang="en-US" sz="2800" dirty="0" err="1" smtClean="0"/>
              <a:t>tờ</a:t>
            </a:r>
            <a:r>
              <a:rPr lang="en-US" sz="2800" dirty="0" smtClean="0"/>
              <a:t> </a:t>
            </a:r>
            <a:r>
              <a:rPr lang="en-US" sz="2800" dirty="0" err="1" smtClean="0"/>
              <a:t>báo</a:t>
            </a:r>
            <a:endParaRPr lang="en-US" sz="2800" i="1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410200" y="587758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4 </a:t>
            </a:r>
            <a:r>
              <a:rPr lang="en-US" sz="2800" dirty="0" err="1" smtClean="0"/>
              <a:t>tờ</a:t>
            </a:r>
            <a:r>
              <a:rPr lang="en-US" sz="2800" dirty="0" smtClean="0"/>
              <a:t> </a:t>
            </a:r>
            <a:r>
              <a:rPr lang="en-US" sz="2800" dirty="0" err="1" smtClean="0"/>
              <a:t>báo</a:t>
            </a:r>
            <a:endParaRPr lang="en-US" sz="2800" i="1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4679653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442531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4347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2" name="Straight Connector 91"/>
          <p:cNvCxnSpPr/>
          <p:nvPr/>
        </p:nvCxnSpPr>
        <p:spPr>
          <a:xfrm>
            <a:off x="4191000" y="3810000"/>
            <a:ext cx="4572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334000" y="3810000"/>
            <a:ext cx="8382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620000" y="3810000"/>
            <a:ext cx="4572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371600" y="38201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4429780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381000" y="5430560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tổ</a:t>
            </a:r>
            <a:r>
              <a:rPr lang="en-US" sz="2800" dirty="0" smtClean="0"/>
              <a:t>:   ...  </a:t>
            </a:r>
            <a:r>
              <a:rPr lang="en-US" sz="2800" dirty="0" err="1" smtClean="0"/>
              <a:t>tờ</a:t>
            </a:r>
            <a:r>
              <a:rPr lang="en-US" sz="2800" dirty="0" smtClean="0"/>
              <a:t> </a:t>
            </a:r>
            <a:r>
              <a:rPr lang="en-US" sz="2800" dirty="0" err="1" smtClean="0"/>
              <a:t>báo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5420380"/>
            <a:ext cx="2789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20 : 5 = 4 (</a:t>
            </a:r>
            <a:r>
              <a:rPr lang="en-US" sz="2800" dirty="0" err="1" smtClean="0"/>
              <a:t>tờ</a:t>
            </a:r>
            <a:r>
              <a:rPr lang="en-US" sz="2800" dirty="0" smtClean="0"/>
              <a:t> </a:t>
            </a:r>
            <a:r>
              <a:rPr lang="en-US" sz="2800" dirty="0" err="1" smtClean="0"/>
              <a:t>báo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5382280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62730" y="4886980"/>
            <a:ext cx="4591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Mỗi</a:t>
            </a:r>
            <a:r>
              <a:rPr lang="en-US" sz="2800" dirty="0" smtClean="0"/>
              <a:t> </a:t>
            </a:r>
            <a:r>
              <a:rPr lang="en-US" sz="2800" dirty="0" err="1" smtClean="0"/>
              <a:t>tỏ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tờ</a:t>
            </a:r>
            <a:r>
              <a:rPr lang="en-US" sz="2800" dirty="0" smtClean="0"/>
              <a:t> </a:t>
            </a:r>
            <a:r>
              <a:rPr lang="en-US" sz="2800" dirty="0" err="1" smtClean="0"/>
              <a:t>báo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3 </a:t>
            </a:r>
            <a:r>
              <a:rPr lang="en-US" dirty="0" err="1" smtClean="0"/>
              <a:t>ngày</a:t>
            </a:r>
            <a:r>
              <a:rPr lang="en-US" dirty="0" smtClean="0"/>
              <a:t> 21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86200" y="76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chia</a:t>
            </a:r>
            <a:r>
              <a:rPr lang="en-US" b="1" dirty="0" smtClean="0"/>
              <a:t> 5</a:t>
            </a:r>
            <a:endParaRPr lang="en-US" b="1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2057400" y="2036802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2057400" y="24384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990600" y="4189412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3 </a:t>
            </a:r>
            <a:r>
              <a:rPr lang="en-US" dirty="0" err="1" smtClean="0"/>
              <a:t>ngày</a:t>
            </a:r>
            <a:r>
              <a:rPr lang="en-US" dirty="0" smtClean="0"/>
              <a:t> 21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657600" y="762000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năm</a:t>
            </a:r>
            <a:endParaRPr lang="en-US" b="1" dirty="0"/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743200" y="1371600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Chia hình vuông thành </a:t>
            </a:r>
            <a:r>
              <a:rPr lang="en-US" b="1" u="none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sz="24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phần bằng nhau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743200" y="1965851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Lấy một phần, được </a:t>
            </a:r>
            <a:r>
              <a:rPr lang="vi-VN" sz="24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phần </a:t>
            </a:r>
            <a:r>
              <a:rPr lang="en-US" sz="2400" b="1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sz="24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hình vuông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743200" y="2438400"/>
            <a:ext cx="5410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vi-VN" sz="2400" b="1" u="none" dirty="0"/>
              <a:t>Một phần </a:t>
            </a:r>
            <a:r>
              <a:rPr lang="en-US" b="1" u="none" dirty="0" err="1" smtClean="0">
                <a:cs typeface="Times New Roman" pitchFamily="18" charset="0"/>
              </a:rPr>
              <a:t>năm</a:t>
            </a:r>
            <a:r>
              <a:rPr lang="vi-VN" sz="24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/>
              <a:t>viết là :</a:t>
            </a:r>
            <a:endParaRPr lang="en-US" sz="2400" b="1" u="none" dirty="0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5848350" y="2372380"/>
            <a:ext cx="476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5848350" y="2743200"/>
            <a:ext cx="37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8" name="Line 8"/>
          <p:cNvSpPr>
            <a:spLocks noChangeShapeType="1"/>
          </p:cNvSpPr>
          <p:nvPr/>
        </p:nvSpPr>
        <p:spPr bwMode="auto">
          <a:xfrm>
            <a:off x="5848350" y="2819400"/>
            <a:ext cx="388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4" name="Group 56"/>
          <p:cNvGrpSpPr>
            <a:grpSpLocks/>
          </p:cNvGrpSpPr>
          <p:nvPr/>
        </p:nvGrpSpPr>
        <p:grpSpPr bwMode="auto">
          <a:xfrm>
            <a:off x="1752600" y="2427288"/>
            <a:ext cx="576147" cy="746785"/>
            <a:chOff x="4053840" y="2808982"/>
            <a:chExt cx="1219200" cy="1077218"/>
          </a:xfrm>
        </p:grpSpPr>
        <p:sp>
          <p:nvSpPr>
            <p:cNvPr id="96" name="TextBox 57"/>
            <p:cNvSpPr txBox="1">
              <a:spLocks noChangeArrowheads="1"/>
            </p:cNvSpPr>
            <p:nvPr/>
          </p:nvSpPr>
          <p:spPr bwMode="auto">
            <a:xfrm>
              <a:off x="4053840" y="2808982"/>
              <a:ext cx="121920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>
                  <a:solidFill>
                    <a:schemeClr val="bg1"/>
                  </a:solidFill>
                  <a:cs typeface="Times New Roman" pitchFamily="18" charset="0"/>
                </a:rPr>
                <a:t>1</a:t>
              </a:r>
              <a:br>
                <a:rPr lang="en-US" altLang="en-US" sz="3200">
                  <a:solidFill>
                    <a:schemeClr val="bg1"/>
                  </a:solidFill>
                  <a:cs typeface="Times New Roman" pitchFamily="18" charset="0"/>
                </a:rPr>
              </a:br>
              <a:r>
                <a:rPr lang="en-US" altLang="en-US" sz="3200">
                  <a:solidFill>
                    <a:schemeClr val="bg1"/>
                  </a:solidFill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4175760" y="3353143"/>
              <a:ext cx="38100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609600" y="1295400"/>
            <a:ext cx="1828800" cy="1752600"/>
            <a:chOff x="228600" y="1447800"/>
            <a:chExt cx="2667000" cy="1599475"/>
          </a:xfrm>
        </p:grpSpPr>
        <p:sp>
          <p:nvSpPr>
            <p:cNvPr id="101" name="Rectangle 100"/>
            <p:cNvSpPr/>
            <p:nvPr/>
          </p:nvSpPr>
          <p:spPr>
            <a:xfrm>
              <a:off x="228600" y="1447800"/>
              <a:ext cx="2667000" cy="15994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>
              <a:off x="496357" y="2246843"/>
              <a:ext cx="1599475" cy="139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1029757" y="2246843"/>
              <a:ext cx="1599475" cy="139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1563157" y="2246843"/>
              <a:ext cx="1599475" cy="139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-37042" y="2246843"/>
              <a:ext cx="1599475" cy="139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Rectangle 108"/>
          <p:cNvSpPr/>
          <p:nvPr/>
        </p:nvSpPr>
        <p:spPr>
          <a:xfrm>
            <a:off x="609600" y="1295400"/>
            <a:ext cx="381000" cy="17526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609600" y="1676400"/>
            <a:ext cx="1676400" cy="838200"/>
            <a:chOff x="609600" y="1828800"/>
            <a:chExt cx="1676400" cy="838200"/>
          </a:xfrm>
        </p:grpSpPr>
        <p:sp>
          <p:nvSpPr>
            <p:cNvPr id="111" name="Text Box 6"/>
            <p:cNvSpPr txBox="1">
              <a:spLocks noChangeArrowheads="1"/>
            </p:cNvSpPr>
            <p:nvPr/>
          </p:nvSpPr>
          <p:spPr bwMode="auto">
            <a:xfrm>
              <a:off x="609600" y="1828800"/>
              <a:ext cx="305912" cy="44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2" name="Text Box 7"/>
            <p:cNvSpPr txBox="1">
              <a:spLocks noChangeArrowheads="1"/>
            </p:cNvSpPr>
            <p:nvPr/>
          </p:nvSpPr>
          <p:spPr bwMode="auto">
            <a:xfrm>
              <a:off x="609600" y="2221054"/>
              <a:ext cx="243710" cy="44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3" name="Line 8"/>
            <p:cNvSpPr>
              <a:spLocks noChangeShapeType="1"/>
            </p:cNvSpPr>
            <p:nvPr/>
          </p:nvSpPr>
          <p:spPr bwMode="auto">
            <a:xfrm>
              <a:off x="664571" y="2286000"/>
              <a:ext cx="24982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6"/>
            <p:cNvSpPr txBox="1">
              <a:spLocks noChangeArrowheads="1"/>
            </p:cNvSpPr>
            <p:nvPr/>
          </p:nvSpPr>
          <p:spPr bwMode="auto">
            <a:xfrm>
              <a:off x="939985" y="1828800"/>
              <a:ext cx="305912" cy="44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5" name="Text Box 7"/>
            <p:cNvSpPr txBox="1">
              <a:spLocks noChangeArrowheads="1"/>
            </p:cNvSpPr>
            <p:nvPr/>
          </p:nvSpPr>
          <p:spPr bwMode="auto">
            <a:xfrm>
              <a:off x="939985" y="2221054"/>
              <a:ext cx="243710" cy="44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6" name="Line 8"/>
            <p:cNvSpPr>
              <a:spLocks noChangeShapeType="1"/>
            </p:cNvSpPr>
            <p:nvPr/>
          </p:nvSpPr>
          <p:spPr bwMode="auto">
            <a:xfrm>
              <a:off x="990600" y="2286000"/>
              <a:ext cx="24982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6"/>
            <p:cNvSpPr txBox="1">
              <a:spLocks noChangeArrowheads="1"/>
            </p:cNvSpPr>
            <p:nvPr/>
          </p:nvSpPr>
          <p:spPr bwMode="auto">
            <a:xfrm>
              <a:off x="1282607" y="1828800"/>
              <a:ext cx="305912" cy="44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8" name="Text Box 7"/>
            <p:cNvSpPr txBox="1">
              <a:spLocks noChangeArrowheads="1"/>
            </p:cNvSpPr>
            <p:nvPr/>
          </p:nvSpPr>
          <p:spPr bwMode="auto">
            <a:xfrm>
              <a:off x="1282607" y="2221054"/>
              <a:ext cx="243710" cy="44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9" name="Line 8"/>
            <p:cNvSpPr>
              <a:spLocks noChangeShapeType="1"/>
            </p:cNvSpPr>
            <p:nvPr/>
          </p:nvSpPr>
          <p:spPr bwMode="auto">
            <a:xfrm>
              <a:off x="1350371" y="2286000"/>
              <a:ext cx="24982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Text Box 6"/>
            <p:cNvSpPr txBox="1">
              <a:spLocks noChangeArrowheads="1"/>
            </p:cNvSpPr>
            <p:nvPr/>
          </p:nvSpPr>
          <p:spPr bwMode="auto">
            <a:xfrm>
              <a:off x="1637466" y="1828800"/>
              <a:ext cx="305912" cy="44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1" name="Text Box 7"/>
            <p:cNvSpPr txBox="1">
              <a:spLocks noChangeArrowheads="1"/>
            </p:cNvSpPr>
            <p:nvPr/>
          </p:nvSpPr>
          <p:spPr bwMode="auto">
            <a:xfrm>
              <a:off x="1637466" y="2221054"/>
              <a:ext cx="243710" cy="44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>
              <a:off x="1676400" y="2286000"/>
              <a:ext cx="24982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Text Box 6"/>
            <p:cNvSpPr txBox="1">
              <a:spLocks noChangeArrowheads="1"/>
            </p:cNvSpPr>
            <p:nvPr/>
          </p:nvSpPr>
          <p:spPr bwMode="auto">
            <a:xfrm>
              <a:off x="1980088" y="1828800"/>
              <a:ext cx="305912" cy="44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4" name="Text Box 7"/>
            <p:cNvSpPr txBox="1">
              <a:spLocks noChangeArrowheads="1"/>
            </p:cNvSpPr>
            <p:nvPr/>
          </p:nvSpPr>
          <p:spPr bwMode="auto">
            <a:xfrm>
              <a:off x="1980088" y="2221054"/>
              <a:ext cx="243710" cy="44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25" name="Line 8"/>
            <p:cNvSpPr>
              <a:spLocks noChangeShapeType="1"/>
            </p:cNvSpPr>
            <p:nvPr/>
          </p:nvSpPr>
          <p:spPr bwMode="auto">
            <a:xfrm>
              <a:off x="2036171" y="2286000"/>
              <a:ext cx="24982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0" y="35814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Khoanh</a:t>
            </a:r>
            <a:r>
              <a:rPr lang="en-US" b="1" dirty="0" smtClean="0"/>
              <a:t> </a:t>
            </a:r>
            <a:r>
              <a:rPr lang="en-US" b="1" dirty="0" err="1" smtClean="0"/>
              <a:t>vào</a:t>
            </a:r>
            <a:r>
              <a:rPr lang="en-US" b="1" dirty="0" smtClean="0"/>
              <a:t> </a:t>
            </a:r>
            <a:r>
              <a:rPr lang="en-US" b="1" dirty="0" err="1" smtClean="0"/>
              <a:t>chữ</a:t>
            </a:r>
            <a:r>
              <a:rPr lang="en-US" b="1" dirty="0" smtClean="0"/>
              <a:t> </a:t>
            </a:r>
            <a:r>
              <a:rPr lang="en-US" b="1" dirty="0" err="1" smtClean="0"/>
              <a:t>đặt</a:t>
            </a:r>
            <a:r>
              <a:rPr lang="en-US" b="1" dirty="0" smtClean="0"/>
              <a:t> </a:t>
            </a:r>
            <a:r>
              <a:rPr lang="en-US" b="1" dirty="0" err="1" smtClean="0"/>
              <a:t>dưới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đã</a:t>
            </a:r>
            <a:r>
              <a:rPr lang="en-US" b="1" dirty="0" smtClean="0"/>
              <a:t> </a:t>
            </a:r>
            <a:r>
              <a:rPr lang="en-US" b="1" dirty="0" err="1" smtClean="0"/>
              <a:t>tô</a:t>
            </a:r>
            <a:r>
              <a:rPr lang="en-US" b="1" dirty="0" smtClean="0"/>
              <a:t> </a:t>
            </a:r>
            <a:r>
              <a:rPr lang="en-US" b="1" dirty="0" err="1" smtClean="0"/>
              <a:t>đậm</a:t>
            </a:r>
            <a:r>
              <a:rPr lang="en-US" b="1" dirty="0" smtClean="0"/>
              <a:t>     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đó</a:t>
            </a:r>
            <a:r>
              <a:rPr lang="en-US" b="1" dirty="0" smtClean="0"/>
              <a:t>:      </a:t>
            </a:r>
            <a:endParaRPr lang="en-US" b="1" dirty="0"/>
          </a:p>
        </p:txBody>
      </p:sp>
      <p:grpSp>
        <p:nvGrpSpPr>
          <p:cNvPr id="47" name="Group 68"/>
          <p:cNvGrpSpPr/>
          <p:nvPr/>
        </p:nvGrpSpPr>
        <p:grpSpPr>
          <a:xfrm>
            <a:off x="6926094" y="3483114"/>
            <a:ext cx="312906" cy="707886"/>
            <a:chOff x="7154694" y="685800"/>
            <a:chExt cx="312906" cy="707886"/>
          </a:xfrm>
        </p:grpSpPr>
        <p:sp>
          <p:nvSpPr>
            <p:cNvPr id="48" name="TextBox 47"/>
            <p:cNvSpPr txBox="1"/>
            <p:nvPr/>
          </p:nvSpPr>
          <p:spPr>
            <a:xfrm>
              <a:off x="7154694" y="685800"/>
              <a:ext cx="3129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</a:t>
              </a:r>
            </a:p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49" name="Straight Connector 48"/>
            <p:cNvCxnSpPr>
              <a:stCxn id="48" idx="1"/>
              <a:endCxn id="48" idx="3"/>
            </p:cNvCxnSpPr>
            <p:nvPr/>
          </p:nvCxnSpPr>
          <p:spPr>
            <a:xfrm rot="10800000" flipH="1">
              <a:off x="7154694" y="1039743"/>
              <a:ext cx="312906" cy="1588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742950" y="60198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endParaRPr lang="en-US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86150" y="59436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</a:t>
            </a:r>
            <a:endParaRPr lang="en-US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15000" y="59436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</a:t>
            </a:r>
            <a:endParaRPr lang="en-US" dirty="0">
              <a:latin typeface="+mj-lt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685800" y="6024265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638800" y="5948065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Line 40"/>
          <p:cNvSpPr>
            <a:spLocks noChangeShapeType="1"/>
          </p:cNvSpPr>
          <p:nvPr/>
        </p:nvSpPr>
        <p:spPr bwMode="auto">
          <a:xfrm>
            <a:off x="1728048" y="3481567"/>
            <a:ext cx="285044" cy="45719"/>
          </a:xfrm>
          <a:prstGeom prst="line">
            <a:avLst/>
          </a:prstGeom>
          <a:noFill/>
          <a:ln w="3175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3048000" y="4419600"/>
            <a:ext cx="1371600" cy="1371600"/>
            <a:chOff x="3962400" y="4419600"/>
            <a:chExt cx="1371600" cy="1371600"/>
          </a:xfrm>
        </p:grpSpPr>
        <p:sp>
          <p:nvSpPr>
            <p:cNvPr id="57" name="AutoShape 29"/>
            <p:cNvSpPr>
              <a:spLocks noChangeArrowheads="1"/>
            </p:cNvSpPr>
            <p:nvPr/>
          </p:nvSpPr>
          <p:spPr bwMode="auto">
            <a:xfrm>
              <a:off x="3962400" y="4419600"/>
              <a:ext cx="1371600" cy="1371600"/>
            </a:xfrm>
            <a:prstGeom prst="flowChartOr">
              <a:avLst/>
            </a:prstGeom>
            <a:solidFill>
              <a:srgbClr val="FFFFFF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PubPieSlice"/>
            <p:cNvSpPr>
              <a:spLocks noEditPoints="1" noChangeArrowheads="1"/>
            </p:cNvSpPr>
            <p:nvPr/>
          </p:nvSpPr>
          <p:spPr bwMode="auto">
            <a:xfrm>
              <a:off x="3962400" y="4419600"/>
              <a:ext cx="1371600" cy="13716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3163 w 21600"/>
                <a:gd name="T10" fmla="*/ 3163 h 21600"/>
                <a:gd name="T11" fmla="*/ 18437 w 21600"/>
                <a:gd name="T12" fmla="*/ 18437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21600"/>
                  </a:moveTo>
                  <a:cubicBezTo>
                    <a:pt x="16764" y="21599"/>
                    <a:pt x="21600" y="16764"/>
                    <a:pt x="21600" y="10800"/>
                  </a:cubicBezTo>
                  <a:lnTo>
                    <a:pt x="108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848600" y="59436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D</a:t>
            </a:r>
            <a:endParaRPr lang="en-US" dirty="0">
              <a:latin typeface="+mj-lt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04800" y="4953000"/>
            <a:ext cx="2286000" cy="457200"/>
            <a:chOff x="304800" y="4953000"/>
            <a:chExt cx="2286000" cy="457200"/>
          </a:xfrm>
        </p:grpSpPr>
        <p:sp>
          <p:nvSpPr>
            <p:cNvPr id="70" name="Rectangle 69"/>
            <p:cNvSpPr/>
            <p:nvPr/>
          </p:nvSpPr>
          <p:spPr>
            <a:xfrm>
              <a:off x="304800" y="4953000"/>
              <a:ext cx="457200" cy="457200"/>
            </a:xfrm>
            <a:prstGeom prst="rect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62000" y="4953000"/>
              <a:ext cx="457200" cy="457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219200" y="4953000"/>
              <a:ext cx="457200" cy="457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676400" y="4953000"/>
              <a:ext cx="457200" cy="457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133600" y="4953000"/>
              <a:ext cx="457200" cy="457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086600" y="4572000"/>
            <a:ext cx="1828800" cy="1066800"/>
            <a:chOff x="6096000" y="4343400"/>
            <a:chExt cx="2057400" cy="1219200"/>
          </a:xfrm>
        </p:grpSpPr>
        <p:sp>
          <p:nvSpPr>
            <p:cNvPr id="76" name="Isosceles Triangle 75"/>
            <p:cNvSpPr/>
            <p:nvPr/>
          </p:nvSpPr>
          <p:spPr>
            <a:xfrm>
              <a:off x="6096000" y="4343400"/>
              <a:ext cx="2057400" cy="1219200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lowchart: Merge 76"/>
            <p:cNvSpPr/>
            <p:nvPr/>
          </p:nvSpPr>
          <p:spPr>
            <a:xfrm rot="10800000">
              <a:off x="6096000" y="5105400"/>
              <a:ext cx="2057400" cy="457200"/>
            </a:xfrm>
            <a:prstGeom prst="flowChartMerg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>
              <a:stCxn id="76" idx="0"/>
              <a:endCxn id="77" idx="2"/>
            </p:cNvCxnSpPr>
            <p:nvPr/>
          </p:nvCxnSpPr>
          <p:spPr>
            <a:xfrm rot="16200000" flipH="1">
              <a:off x="6743700" y="4724400"/>
              <a:ext cx="762000" cy="1588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5105400" y="4245114"/>
            <a:ext cx="1752600" cy="1524000"/>
            <a:chOff x="5105400" y="4191000"/>
            <a:chExt cx="1752600" cy="1524000"/>
          </a:xfrm>
        </p:grpSpPr>
        <p:sp>
          <p:nvSpPr>
            <p:cNvPr id="80" name="5-Point Star 79"/>
            <p:cNvSpPr/>
            <p:nvPr/>
          </p:nvSpPr>
          <p:spPr>
            <a:xfrm>
              <a:off x="5105400" y="4191000"/>
              <a:ext cx="1752600" cy="1524000"/>
            </a:xfrm>
            <a:prstGeom prst="star5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158"/>
            <p:cNvGrpSpPr/>
            <p:nvPr/>
          </p:nvGrpSpPr>
          <p:grpSpPr>
            <a:xfrm>
              <a:off x="5753385" y="4210721"/>
              <a:ext cx="479788" cy="894679"/>
              <a:chOff x="5753385" y="4210721"/>
              <a:chExt cx="479788" cy="968991"/>
            </a:xfrm>
          </p:grpSpPr>
          <p:sp>
            <p:nvSpPr>
              <p:cNvPr id="85" name="AutoShape 126"/>
              <p:cNvSpPr>
                <a:spLocks noChangeArrowheads="1"/>
              </p:cNvSpPr>
              <p:nvPr/>
            </p:nvSpPr>
            <p:spPr bwMode="auto">
              <a:xfrm rot="21572870">
                <a:off x="5767363" y="4210721"/>
                <a:ext cx="453133" cy="590221"/>
              </a:xfrm>
              <a:prstGeom prst="flowChartExtra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127"/>
              <p:cNvSpPr>
                <a:spLocks noChangeArrowheads="1"/>
              </p:cNvSpPr>
              <p:nvPr/>
            </p:nvSpPr>
            <p:spPr bwMode="auto">
              <a:xfrm rot="21572870">
                <a:off x="5753385" y="4793609"/>
                <a:ext cx="479788" cy="386103"/>
              </a:xfrm>
              <a:prstGeom prst="flowChartMerg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82" name="Straight Connector 81"/>
            <p:cNvCxnSpPr>
              <a:stCxn id="86" idx="2"/>
            </p:cNvCxnSpPr>
            <p:nvPr/>
          </p:nvCxnSpPr>
          <p:spPr>
            <a:xfrm rot="16200000" flipH="1">
              <a:off x="6159641" y="4940439"/>
              <a:ext cx="6" cy="32991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86" idx="2"/>
            </p:cNvCxnSpPr>
            <p:nvPr/>
          </p:nvCxnSpPr>
          <p:spPr>
            <a:xfrm rot="16200000" flipH="1">
              <a:off x="5857677" y="5242402"/>
              <a:ext cx="299130" cy="25113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endCxn id="86" idx="2"/>
            </p:cNvCxnSpPr>
            <p:nvPr/>
          </p:nvCxnSpPr>
          <p:spPr>
            <a:xfrm flipV="1">
              <a:off x="5638800" y="5105394"/>
              <a:ext cx="355886" cy="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0" grpId="0"/>
      <p:bldP spid="62" grpId="0"/>
      <p:bldP spid="66" grpId="0"/>
      <p:bldP spid="67" grpId="0"/>
      <p:bldP spid="68" grpId="0" animBg="1"/>
      <p:bldP spid="109" grpId="0" animBg="1"/>
      <p:bldP spid="46" grpId="0"/>
      <p:bldP spid="50" grpId="0"/>
      <p:bldP spid="51" grpId="0"/>
      <p:bldP spid="52" grpId="0"/>
      <p:bldP spid="53" grpId="0" animBg="1"/>
      <p:bldP spid="54" grpId="0" animBg="1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99&quot;/&gt;&lt;/object&gt;&lt;object type=&quot;3&quot; unique_id=&quot;10004&quot;&gt;&lt;property id=&quot;20148&quot; value=&quot;5&quot;/&gt;&lt;property id=&quot;20300&quot; value=&quot;Slide 2&quot;/&gt;&lt;property id=&quot;20307&quot; value=&quot;284&quot;/&gt;&lt;/object&gt;&lt;object type=&quot;3&quot; unique_id=&quot;10005&quot;&gt;&lt;property id=&quot;20148&quot; value=&quot;5&quot;/&gt;&lt;property id=&quot;20300&quot; value=&quot;Slide 3&quot;/&gt;&lt;property id=&quot;20307&quot; value=&quot;298&quot;/&gt;&lt;/object&gt;&lt;object type=&quot;3&quot; unique_id=&quot;10006&quot;&gt;&lt;property id=&quot;20148&quot; value=&quot;5&quot;/&gt;&lt;property id=&quot;20300&quot; value=&quot;Slide 4&quot;/&gt;&lt;property id=&quot;20307&quot; value=&quot;301&quot;/&gt;&lt;/object&gt;&lt;object type=&quot;3&quot; unique_id=&quot;10007&quot;&gt;&lt;property id=&quot;20148&quot; value=&quot;5&quot;/&gt;&lt;property id=&quot;20300&quot; value=&quot;Slide 5&quot;/&gt;&lt;property id=&quot;20307&quot; value=&quot;302&quot;/&gt;&lt;/object&gt;&lt;object type=&quot;3&quot; unique_id=&quot;10008&quot;&gt;&lt;property id=&quot;20148&quot; value=&quot;5&quot;/&gt;&lt;property id=&quot;20300&quot; value=&quot;Slide 6&quot;/&gt;&lt;property id=&quot;20307&quot; value=&quot;292&quot;/&gt;&lt;/object&gt;&lt;/object&gt;&lt;object type=&quot;8&quot; unique_id=&quot;10016&quot;&gt;&lt;/object&gt;&lt;/object&gt;&lt;/database&gt;"/>
  <p:tag name="SECTOMILLISECCONVERTED" val="1"/>
  <p:tag name="MMPROD_NEXTUNIQUEID" val="1000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359</Words>
  <Application>Microsoft Office PowerPoint</Application>
  <PresentationFormat>On-screen Show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Ms Dung</cp:lastModifiedBy>
  <cp:revision>232</cp:revision>
  <dcterms:created xsi:type="dcterms:W3CDTF">2006-09-07T17:35:34Z</dcterms:created>
  <dcterms:modified xsi:type="dcterms:W3CDTF">2020-04-22T14:19:55Z</dcterms:modified>
</cp:coreProperties>
</file>