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3" r:id="rId7"/>
    <p:sldId id="29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685800" y="2971800"/>
            <a:ext cx="78486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chia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3+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Một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phần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+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Luyện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tập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Tháng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3716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5 </a:t>
            </a:r>
            <a:r>
              <a:rPr lang="en-US" err="1" smtClean="0"/>
              <a:t>ngày</a:t>
            </a:r>
            <a:r>
              <a:rPr lang="en-US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2057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" y="2743200"/>
            <a:ext cx="60692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2. </a:t>
            </a:r>
            <a:r>
              <a:rPr lang="en-US" b="1" dirty="0" err="1" smtClean="0">
                <a:solidFill>
                  <a:srgbClr val="0000FF"/>
                </a:solidFill>
              </a:rPr>
              <a:t>Nêu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tên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gọi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các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thành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phần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của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phép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b="1" dirty="0" smtClean="0"/>
              <a:t>    14 : 2 = 7			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9600" y="327660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8 : 2 = 4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5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013504" y="1607583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 : 3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5867400" y="2891135"/>
            <a:ext cx="14622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12 : 3 = 4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6013504" y="2510135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9 : 3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5871843" y="33663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15 : 3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5875018" y="38235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18 : 3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5871843" y="42807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21 : 3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5871843" y="47379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24 : 3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5875018" y="517612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27 : 3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5836918" y="56523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 : 3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5334000" y="1524000"/>
            <a:ext cx="45719" cy="4724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6938643" y="3366376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6939387" y="382357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6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6957693" y="426172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7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6938643" y="473797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8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6938643" y="51816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9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6868475" y="56333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5989318" y="2057400"/>
            <a:ext cx="1042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  <a:cs typeface="Times New Roman" pitchFamily="18" charset="0"/>
              </a:rPr>
              <a:t>6 : 3 </a:t>
            </a:r>
            <a:r>
              <a:rPr lang="en-US" b="1" dirty="0">
                <a:solidFill>
                  <a:srgbClr val="FF3300"/>
                </a:solidFill>
                <a:cs typeface="Times New Roman" pitchFamily="18" charset="0"/>
              </a:rPr>
              <a:t>=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5 </a:t>
            </a:r>
            <a:r>
              <a:rPr lang="en-US" err="1" smtClean="0"/>
              <a:t>ngày</a:t>
            </a:r>
            <a:r>
              <a:rPr lang="en-US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762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3</a:t>
            </a:r>
            <a:endParaRPr lang="en-US" b="1" dirty="0"/>
          </a:p>
        </p:txBody>
      </p: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6934200" y="2978681"/>
            <a:ext cx="450765" cy="401272"/>
            <a:chOff x="672" y="624"/>
            <a:chExt cx="540" cy="528"/>
          </a:xfrm>
        </p:grpSpPr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81" name="Oval 1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82" name="Group 1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6" name="Oval 1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87" name="Group 19"/>
          <p:cNvGrpSpPr>
            <a:grpSpLocks/>
          </p:cNvGrpSpPr>
          <p:nvPr/>
        </p:nvGrpSpPr>
        <p:grpSpPr bwMode="auto">
          <a:xfrm rot="21274189">
            <a:off x="6952177" y="2077829"/>
            <a:ext cx="450765" cy="401272"/>
            <a:chOff x="672" y="624"/>
            <a:chExt cx="540" cy="528"/>
          </a:xfrm>
        </p:grpSpPr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0" name="Oval 2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91" name="Group 2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92" name="Oval 2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3" name="Oval 2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4" name="Oval 2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5" name="Oval 2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96" name="Group 37"/>
          <p:cNvGrpSpPr>
            <a:grpSpLocks/>
          </p:cNvGrpSpPr>
          <p:nvPr/>
        </p:nvGrpSpPr>
        <p:grpSpPr bwMode="auto">
          <a:xfrm rot="573605">
            <a:off x="6964392" y="3871799"/>
            <a:ext cx="450765" cy="401272"/>
            <a:chOff x="672" y="624"/>
            <a:chExt cx="540" cy="528"/>
          </a:xfrm>
        </p:grpSpPr>
        <p:grpSp>
          <p:nvGrpSpPr>
            <p:cNvPr id="97" name="Group 38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9" name="Oval 39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0" name="Group 40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01" name="Oval 41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2" name="Oval 42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3" name="Oval 43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4" name="Oval 44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98" name="Oval 45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05" name="Group 46"/>
          <p:cNvGrpSpPr>
            <a:grpSpLocks/>
          </p:cNvGrpSpPr>
          <p:nvPr/>
        </p:nvGrpSpPr>
        <p:grpSpPr bwMode="auto">
          <a:xfrm rot="20532420">
            <a:off x="6908530" y="5698076"/>
            <a:ext cx="450765" cy="401272"/>
            <a:chOff x="672" y="624"/>
            <a:chExt cx="540" cy="528"/>
          </a:xfrm>
        </p:grpSpPr>
        <p:grpSp>
          <p:nvGrpSpPr>
            <p:cNvPr id="106" name="Group 4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08" name="Oval 48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9" name="Group 49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0" name="Oval 50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1" name="Oval 51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2" name="Oval 52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3" name="Oval 53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07" name="Oval 54"/>
            <p:cNvSpPr>
              <a:spLocks noChangeArrowheads="1"/>
            </p:cNvSpPr>
            <p:nvPr/>
          </p:nvSpPr>
          <p:spPr bwMode="auto">
            <a:xfrm>
              <a:off x="831" y="773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14" name="Group 55"/>
          <p:cNvGrpSpPr>
            <a:grpSpLocks/>
          </p:cNvGrpSpPr>
          <p:nvPr/>
        </p:nvGrpSpPr>
        <p:grpSpPr bwMode="auto">
          <a:xfrm rot="21343385">
            <a:off x="6964524" y="4739368"/>
            <a:ext cx="414428" cy="349295"/>
            <a:chOff x="672" y="624"/>
            <a:chExt cx="540" cy="528"/>
          </a:xfrm>
        </p:grpSpPr>
        <p:grpSp>
          <p:nvGrpSpPr>
            <p:cNvPr id="115" name="Group 56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17" name="Oval 57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18" name="Group 58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9" name="Oval 59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0" name="Oval 60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1" name="Oval 61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2" name="Oval 62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16" name="Oval 63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23" name="Group 64"/>
          <p:cNvGrpSpPr>
            <a:grpSpLocks/>
          </p:cNvGrpSpPr>
          <p:nvPr/>
        </p:nvGrpSpPr>
        <p:grpSpPr bwMode="auto">
          <a:xfrm rot="1036873">
            <a:off x="6959100" y="2457966"/>
            <a:ext cx="450765" cy="457200"/>
            <a:chOff x="672" y="624"/>
            <a:chExt cx="540" cy="528"/>
          </a:xfrm>
        </p:grpSpPr>
        <p:grpSp>
          <p:nvGrpSpPr>
            <p:cNvPr id="124" name="Group 65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27" name="Group 67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28" name="Oval 68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9" name="Oval 69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0" name="Oval 70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1" name="Oval 71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32" name="Group 73"/>
          <p:cNvGrpSpPr>
            <a:grpSpLocks/>
          </p:cNvGrpSpPr>
          <p:nvPr/>
        </p:nvGrpSpPr>
        <p:grpSpPr bwMode="auto">
          <a:xfrm rot="174203">
            <a:off x="6929252" y="1589953"/>
            <a:ext cx="434603" cy="456733"/>
            <a:chOff x="672" y="624"/>
            <a:chExt cx="540" cy="528"/>
          </a:xfrm>
        </p:grpSpPr>
        <p:grpSp>
          <p:nvGrpSpPr>
            <p:cNvPr id="133" name="Group 74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35" name="Oval 75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36" name="Group 76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37" name="Oval 77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8" name="Oval 78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9" name="Oval 79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0" name="Oval 80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41" name="Group 82"/>
          <p:cNvGrpSpPr>
            <a:grpSpLocks/>
          </p:cNvGrpSpPr>
          <p:nvPr/>
        </p:nvGrpSpPr>
        <p:grpSpPr bwMode="auto">
          <a:xfrm>
            <a:off x="6940635" y="4267200"/>
            <a:ext cx="450765" cy="401272"/>
            <a:chOff x="672" y="624"/>
            <a:chExt cx="540" cy="528"/>
          </a:xfrm>
        </p:grpSpPr>
        <p:grpSp>
          <p:nvGrpSpPr>
            <p:cNvPr id="142" name="Group 83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44" name="Oval 84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45" name="Group 85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46" name="Oval 86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7" name="Oval 87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8" name="Oval 88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9" name="Oval 89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43" name="Oval 9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0" name="Group 91"/>
          <p:cNvGrpSpPr>
            <a:grpSpLocks/>
          </p:cNvGrpSpPr>
          <p:nvPr/>
        </p:nvGrpSpPr>
        <p:grpSpPr bwMode="auto">
          <a:xfrm rot="881706">
            <a:off x="6973311" y="3430565"/>
            <a:ext cx="450765" cy="401272"/>
            <a:chOff x="672" y="624"/>
            <a:chExt cx="540" cy="528"/>
          </a:xfrm>
        </p:grpSpPr>
        <p:grpSp>
          <p:nvGrpSpPr>
            <p:cNvPr id="151" name="Group 92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53" name="Oval 93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54" name="Group 94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55" name="Oval 95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6" name="Oval 96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7" name="Oval 97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8" name="Oval 98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52" name="Oval 99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9" name="Group 100"/>
          <p:cNvGrpSpPr>
            <a:grpSpLocks/>
          </p:cNvGrpSpPr>
          <p:nvPr/>
        </p:nvGrpSpPr>
        <p:grpSpPr bwMode="auto">
          <a:xfrm rot="1321175">
            <a:off x="6916783" y="5188842"/>
            <a:ext cx="450764" cy="401272"/>
            <a:chOff x="672" y="624"/>
            <a:chExt cx="540" cy="528"/>
          </a:xfrm>
        </p:grpSpPr>
        <p:grpSp>
          <p:nvGrpSpPr>
            <p:cNvPr id="160" name="Group 101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62" name="Oval 102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63" name="Group 103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64" name="Oval 104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6" name="Oval 106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7" name="Oval 107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61" name="Oval 108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sp>
        <p:nvSpPr>
          <p:cNvPr id="182" name="Rectangle 57"/>
          <p:cNvSpPr>
            <a:spLocks noChangeArrowheads="1"/>
          </p:cNvSpPr>
          <p:nvPr/>
        </p:nvSpPr>
        <p:spPr bwMode="auto">
          <a:xfrm>
            <a:off x="6934200" y="1600200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83" name="Rectangle 57"/>
          <p:cNvSpPr>
            <a:spLocks noChangeArrowheads="1"/>
          </p:cNvSpPr>
          <p:nvPr/>
        </p:nvSpPr>
        <p:spPr bwMode="auto">
          <a:xfrm>
            <a:off x="6904145" y="2052935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84" name="Rectangle 57"/>
          <p:cNvSpPr>
            <a:spLocks noChangeArrowheads="1"/>
          </p:cNvSpPr>
          <p:nvPr/>
        </p:nvSpPr>
        <p:spPr bwMode="auto">
          <a:xfrm>
            <a:off x="6934200" y="2467078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86" name="Rectangle 388"/>
          <p:cNvSpPr>
            <a:spLocks noChangeArrowheads="1"/>
          </p:cNvSpPr>
          <p:nvPr/>
        </p:nvSpPr>
        <p:spPr bwMode="auto">
          <a:xfrm>
            <a:off x="1905000" y="3352800"/>
            <a:ext cx="205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3 </a:t>
            </a:r>
            <a:r>
              <a:rPr lang="en-US" sz="14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x 4 </a:t>
            </a:r>
            <a:r>
              <a:rPr lang="en-US" sz="3200" b="1" dirty="0">
                <a:solidFill>
                  <a:srgbClr val="0000FF"/>
                </a:solidFill>
                <a:latin typeface="+mj-lt"/>
              </a:rPr>
              <a:t>=</a:t>
            </a:r>
            <a:r>
              <a:rPr lang="en-US" sz="32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12</a:t>
            </a:r>
            <a:endParaRPr lang="en-US" sz="3200" b="1" dirty="0">
              <a:solidFill>
                <a:srgbClr val="0000FF"/>
              </a:solidFill>
              <a:latin typeface="+mj-lt"/>
            </a:endParaRPr>
          </a:p>
        </p:txBody>
      </p:sp>
      <p:grpSp>
        <p:nvGrpSpPr>
          <p:cNvPr id="187" name="Group 399"/>
          <p:cNvGrpSpPr>
            <a:grpSpLocks/>
          </p:cNvGrpSpPr>
          <p:nvPr/>
        </p:nvGrpSpPr>
        <p:grpSpPr bwMode="auto">
          <a:xfrm>
            <a:off x="685800" y="1447801"/>
            <a:ext cx="762000" cy="1600200"/>
            <a:chOff x="1527" y="1392"/>
            <a:chExt cx="585" cy="1344"/>
          </a:xfrm>
        </p:grpSpPr>
        <p:sp>
          <p:nvSpPr>
            <p:cNvPr id="188" name="Rectangle 296"/>
            <p:cNvSpPr>
              <a:spLocks noChangeArrowheads="1"/>
            </p:cNvSpPr>
            <p:nvPr/>
          </p:nvSpPr>
          <p:spPr bwMode="auto">
            <a:xfrm rot="5400000">
              <a:off x="1148" y="1771"/>
              <a:ext cx="1344" cy="58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Oval 297"/>
            <p:cNvSpPr>
              <a:spLocks noChangeArrowheads="1"/>
            </p:cNvSpPr>
            <p:nvPr/>
          </p:nvSpPr>
          <p:spPr bwMode="auto">
            <a:xfrm rot="5400000">
              <a:off x="1704" y="1494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190" name="Oval 397"/>
            <p:cNvSpPr>
              <a:spLocks noChangeArrowheads="1"/>
            </p:cNvSpPr>
            <p:nvPr/>
          </p:nvSpPr>
          <p:spPr bwMode="auto">
            <a:xfrm rot="5400000">
              <a:off x="1700" y="1935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191" name="Oval 398"/>
            <p:cNvSpPr>
              <a:spLocks noChangeArrowheads="1"/>
            </p:cNvSpPr>
            <p:nvPr/>
          </p:nvSpPr>
          <p:spPr bwMode="auto">
            <a:xfrm rot="5400000">
              <a:off x="1698" y="2370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192" name="Group 400"/>
          <p:cNvGrpSpPr>
            <a:grpSpLocks/>
          </p:cNvGrpSpPr>
          <p:nvPr/>
        </p:nvGrpSpPr>
        <p:grpSpPr bwMode="auto">
          <a:xfrm>
            <a:off x="1752600" y="1447801"/>
            <a:ext cx="762000" cy="1600200"/>
            <a:chOff x="1527" y="1392"/>
            <a:chExt cx="585" cy="1344"/>
          </a:xfrm>
        </p:grpSpPr>
        <p:sp>
          <p:nvSpPr>
            <p:cNvPr id="193" name="Rectangle 401"/>
            <p:cNvSpPr>
              <a:spLocks noChangeArrowheads="1"/>
            </p:cNvSpPr>
            <p:nvPr/>
          </p:nvSpPr>
          <p:spPr bwMode="auto">
            <a:xfrm rot="5400000">
              <a:off x="1148" y="1771"/>
              <a:ext cx="1344" cy="58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Oval 402"/>
            <p:cNvSpPr>
              <a:spLocks noChangeArrowheads="1"/>
            </p:cNvSpPr>
            <p:nvPr/>
          </p:nvSpPr>
          <p:spPr bwMode="auto">
            <a:xfrm rot="5400000">
              <a:off x="1704" y="1494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195" name="Oval 403"/>
            <p:cNvSpPr>
              <a:spLocks noChangeArrowheads="1"/>
            </p:cNvSpPr>
            <p:nvPr/>
          </p:nvSpPr>
          <p:spPr bwMode="auto">
            <a:xfrm rot="5400000">
              <a:off x="1700" y="1935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196" name="Oval 404"/>
            <p:cNvSpPr>
              <a:spLocks noChangeArrowheads="1"/>
            </p:cNvSpPr>
            <p:nvPr/>
          </p:nvSpPr>
          <p:spPr bwMode="auto">
            <a:xfrm rot="5400000">
              <a:off x="1698" y="2370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Group 405"/>
          <p:cNvGrpSpPr>
            <a:grpSpLocks/>
          </p:cNvGrpSpPr>
          <p:nvPr/>
        </p:nvGrpSpPr>
        <p:grpSpPr bwMode="auto">
          <a:xfrm>
            <a:off x="2819400" y="1447801"/>
            <a:ext cx="762000" cy="1600200"/>
            <a:chOff x="1527" y="1392"/>
            <a:chExt cx="585" cy="1344"/>
          </a:xfrm>
        </p:grpSpPr>
        <p:sp>
          <p:nvSpPr>
            <p:cNvPr id="198" name="Rectangle 406"/>
            <p:cNvSpPr>
              <a:spLocks noChangeArrowheads="1"/>
            </p:cNvSpPr>
            <p:nvPr/>
          </p:nvSpPr>
          <p:spPr bwMode="auto">
            <a:xfrm rot="5400000">
              <a:off x="1148" y="1771"/>
              <a:ext cx="1344" cy="58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Oval 407"/>
            <p:cNvSpPr>
              <a:spLocks noChangeArrowheads="1"/>
            </p:cNvSpPr>
            <p:nvPr/>
          </p:nvSpPr>
          <p:spPr bwMode="auto">
            <a:xfrm rot="5400000">
              <a:off x="1704" y="1494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200" name="Oval 408"/>
            <p:cNvSpPr>
              <a:spLocks noChangeArrowheads="1"/>
            </p:cNvSpPr>
            <p:nvPr/>
          </p:nvSpPr>
          <p:spPr bwMode="auto">
            <a:xfrm rot="5400000">
              <a:off x="1700" y="1935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201" name="Oval 409"/>
            <p:cNvSpPr>
              <a:spLocks noChangeArrowheads="1"/>
            </p:cNvSpPr>
            <p:nvPr/>
          </p:nvSpPr>
          <p:spPr bwMode="auto">
            <a:xfrm rot="5400000">
              <a:off x="1698" y="2370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202" name="Group 410"/>
          <p:cNvGrpSpPr>
            <a:grpSpLocks/>
          </p:cNvGrpSpPr>
          <p:nvPr/>
        </p:nvGrpSpPr>
        <p:grpSpPr bwMode="auto">
          <a:xfrm>
            <a:off x="3886200" y="1447801"/>
            <a:ext cx="762000" cy="1600200"/>
            <a:chOff x="1527" y="1392"/>
            <a:chExt cx="585" cy="1344"/>
          </a:xfrm>
        </p:grpSpPr>
        <p:sp>
          <p:nvSpPr>
            <p:cNvPr id="203" name="Rectangle 411"/>
            <p:cNvSpPr>
              <a:spLocks noChangeArrowheads="1"/>
            </p:cNvSpPr>
            <p:nvPr/>
          </p:nvSpPr>
          <p:spPr bwMode="auto">
            <a:xfrm rot="5400000">
              <a:off x="1148" y="1771"/>
              <a:ext cx="1344" cy="58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Oval 412"/>
            <p:cNvSpPr>
              <a:spLocks noChangeArrowheads="1"/>
            </p:cNvSpPr>
            <p:nvPr/>
          </p:nvSpPr>
          <p:spPr bwMode="auto">
            <a:xfrm rot="5400000">
              <a:off x="1704" y="1494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205" name="Oval 413"/>
            <p:cNvSpPr>
              <a:spLocks noChangeArrowheads="1"/>
            </p:cNvSpPr>
            <p:nvPr/>
          </p:nvSpPr>
          <p:spPr bwMode="auto">
            <a:xfrm rot="5400000">
              <a:off x="1700" y="1935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  <p:sp>
          <p:nvSpPr>
            <p:cNvPr id="206" name="Oval 414"/>
            <p:cNvSpPr>
              <a:spLocks noChangeArrowheads="1"/>
            </p:cNvSpPr>
            <p:nvPr/>
          </p:nvSpPr>
          <p:spPr bwMode="auto">
            <a:xfrm rot="5400000">
              <a:off x="1698" y="2370"/>
              <a:ext cx="280" cy="260"/>
            </a:xfrm>
            <a:prstGeom prst="ellipse">
              <a:avLst/>
            </a:prstGeom>
            <a:solidFill>
              <a:srgbClr val="FF33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/>
            </a:p>
          </p:txBody>
        </p:sp>
      </p:grpSp>
      <p:sp>
        <p:nvSpPr>
          <p:cNvPr id="207" name="Rectangle 388"/>
          <p:cNvSpPr>
            <a:spLocks noChangeArrowheads="1"/>
          </p:cNvSpPr>
          <p:nvPr/>
        </p:nvSpPr>
        <p:spPr bwMode="auto">
          <a:xfrm>
            <a:off x="1676400" y="3911025"/>
            <a:ext cx="220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+mj-lt"/>
              </a:rPr>
              <a:t>12 </a:t>
            </a:r>
            <a:r>
              <a:rPr lang="en-US" sz="14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:  </a:t>
            </a:r>
            <a:r>
              <a:rPr lang="en-US" sz="3200" b="1" dirty="0">
                <a:solidFill>
                  <a:srgbClr val="0000FF"/>
                </a:solidFill>
                <a:latin typeface="+mj-lt"/>
              </a:rPr>
              <a:t>3 =</a:t>
            </a:r>
            <a:r>
              <a:rPr lang="en-US" sz="32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+mj-lt"/>
              </a:rPr>
              <a:t> 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4</a:t>
            </a:r>
            <a:endParaRPr lang="en-US" sz="3200" b="1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5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1" grpId="0"/>
      <p:bldP spid="63502" grpId="0"/>
      <p:bldP spid="63503" grpId="0"/>
      <p:bldP spid="63504" grpId="0"/>
      <p:bldP spid="63505" grpId="0"/>
      <p:bldP spid="63506" grpId="0"/>
      <p:bldP spid="63507" grpId="0"/>
      <p:bldP spid="63508" grpId="0"/>
      <p:bldP spid="63509" grpId="0"/>
      <p:bldP spid="63510" grpId="0" animBg="1"/>
      <p:bldP spid="63546" grpId="0"/>
      <p:bldP spid="63547" grpId="0"/>
      <p:bldP spid="63548" grpId="0"/>
      <p:bldP spid="63549" grpId="0"/>
      <p:bldP spid="63550" grpId="0"/>
      <p:bldP spid="63551" grpId="0"/>
      <p:bldP spid="63553" grpId="0"/>
      <p:bldP spid="77" grpId="0"/>
      <p:bldP spid="182" grpId="0"/>
      <p:bldP spid="183" grpId="0"/>
      <p:bldP spid="184" grpId="0"/>
      <p:bldP spid="186" grpId="0"/>
      <p:bldP spid="2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837768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6144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9 : 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38200" y="20716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 : 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685800" y="249400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12 : 3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6248400" y="2494002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27 : 3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624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24 : 3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624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18 : 3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352800" y="2508289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21 : 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352800" y="2071687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15 : 3 =</a:t>
            </a:r>
            <a:endParaRPr lang="en-US" sz="3000" dirty="0">
              <a:latin typeface="+mj-lt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505200" y="16144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6 : 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7467600" y="2479715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7467600" y="20574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7467600" y="1614487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2057400" y="16002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6482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6482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6482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6248400" y="28956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30 : 3 =</a:t>
            </a:r>
            <a:endParaRPr lang="en-US" sz="3000" dirty="0">
              <a:latin typeface="+mj-lt"/>
            </a:endParaRPr>
          </a:p>
        </p:txBody>
      </p:sp>
      <p:sp>
        <p:nvSpPr>
          <p:cNvPr id="84" name="Text Box 35"/>
          <p:cNvSpPr txBox="1">
            <a:spLocks noChangeArrowheads="1"/>
          </p:cNvSpPr>
          <p:nvPr/>
        </p:nvSpPr>
        <p:spPr bwMode="auto">
          <a:xfrm>
            <a:off x="7467600" y="2875002"/>
            <a:ext cx="76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407430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Có</a:t>
            </a:r>
            <a:r>
              <a:rPr lang="en-US" dirty="0" smtClean="0"/>
              <a:t> 18 </a:t>
            </a:r>
            <a:r>
              <a:rPr lang="en-US" dirty="0" err="1" smtClean="0"/>
              <a:t>lít</a:t>
            </a:r>
            <a:r>
              <a:rPr lang="en-US" dirty="0" smtClean="0"/>
              <a:t> </a:t>
            </a:r>
            <a:r>
              <a:rPr lang="en-US" dirty="0" err="1" smtClean="0"/>
              <a:t>mật</a:t>
            </a:r>
            <a:r>
              <a:rPr lang="en-US" dirty="0" smtClean="0"/>
              <a:t> </a:t>
            </a:r>
            <a:r>
              <a:rPr lang="en-US" dirty="0" err="1" smtClean="0"/>
              <a:t>ong</a:t>
            </a:r>
            <a:r>
              <a:rPr lang="en-US" dirty="0" smtClean="0"/>
              <a:t>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3 </a:t>
            </a:r>
            <a:r>
              <a:rPr lang="en-US" dirty="0" err="1" smtClean="0"/>
              <a:t>bình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lít</a:t>
            </a:r>
            <a:r>
              <a:rPr lang="en-US" dirty="0" smtClean="0"/>
              <a:t> </a:t>
            </a:r>
            <a:r>
              <a:rPr lang="en-US" dirty="0" err="1" smtClean="0"/>
              <a:t>mật</a:t>
            </a:r>
            <a:r>
              <a:rPr lang="en-US" dirty="0" smtClean="0"/>
              <a:t> </a:t>
            </a:r>
            <a:r>
              <a:rPr lang="en-US" dirty="0" err="1" smtClean="0"/>
              <a:t>ong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85800" y="4945718"/>
            <a:ext cx="220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3 </a:t>
            </a:r>
            <a:r>
              <a:rPr lang="en-US" sz="2800" dirty="0" err="1" smtClean="0"/>
              <a:t>bình</a:t>
            </a:r>
            <a:r>
              <a:rPr lang="en-US" sz="2800" dirty="0" smtClean="0"/>
              <a:t>:   18 </a:t>
            </a:r>
            <a:r>
              <a:rPr lang="en-US" sz="2800" i="1" dirty="0" smtClean="0"/>
              <a:t>l</a:t>
            </a:r>
            <a:endParaRPr lang="en-US" sz="2800" i="1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410200" y="587758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6 </a:t>
            </a:r>
            <a:r>
              <a:rPr lang="en-US" sz="2800" i="1" dirty="0" smtClean="0"/>
              <a:t>l</a:t>
            </a:r>
            <a:endParaRPr lang="en-US" sz="2800" i="1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4679653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442531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4347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4800600" y="3810000"/>
            <a:ext cx="6858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6400800" y="3810000"/>
            <a:ext cx="9144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914400" y="4191000"/>
            <a:ext cx="1447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90600" y="38201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4429780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85800" y="543056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bình</a:t>
            </a:r>
            <a:r>
              <a:rPr lang="en-US" sz="2800" dirty="0" smtClean="0"/>
              <a:t>:   ... </a:t>
            </a:r>
            <a:r>
              <a:rPr lang="en-US" sz="2800" i="1" dirty="0" smtClean="0"/>
              <a:t>l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5420380"/>
            <a:ext cx="1992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18 : 3 = 6 (</a:t>
            </a:r>
            <a:r>
              <a:rPr lang="en-US" sz="2800" i="1" dirty="0" smtClean="0"/>
              <a:t>l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5382280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62730" y="4886980"/>
            <a:ext cx="3709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Mỗi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lít</a:t>
            </a:r>
            <a:r>
              <a:rPr lang="en-US" sz="2800" dirty="0" smtClean="0"/>
              <a:t> </a:t>
            </a:r>
            <a:r>
              <a:rPr lang="en-US" sz="2800" dirty="0" err="1" smtClean="0"/>
              <a:t>mật</a:t>
            </a:r>
            <a:r>
              <a:rPr lang="en-US" sz="2800" dirty="0" smtClean="0"/>
              <a:t> </a:t>
            </a:r>
            <a:r>
              <a:rPr lang="en-US" sz="2800" dirty="0" err="1" smtClean="0"/>
              <a:t>ong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5 </a:t>
            </a:r>
            <a:r>
              <a:rPr lang="en-US" err="1" smtClean="0"/>
              <a:t>ngày</a:t>
            </a:r>
            <a:r>
              <a:rPr lang="en-US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886200" y="762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3</a:t>
            </a:r>
            <a:endParaRPr lang="en-US" b="1" dirty="0"/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2057400" y="2036802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2057400" y="24384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5 </a:t>
            </a:r>
            <a:r>
              <a:rPr lang="en-US" err="1" smtClean="0"/>
              <a:t>ngày</a:t>
            </a:r>
            <a:r>
              <a:rPr lang="en-US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886200" y="762000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ba</a:t>
            </a:r>
            <a:endParaRPr lang="en-US" b="1" dirty="0"/>
          </a:p>
        </p:txBody>
      </p:sp>
      <p:sp>
        <p:nvSpPr>
          <p:cNvPr id="59" name="Rectangle 58"/>
          <p:cNvSpPr/>
          <p:nvPr/>
        </p:nvSpPr>
        <p:spPr>
          <a:xfrm>
            <a:off x="228600" y="1524000"/>
            <a:ext cx="2057400" cy="17526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1371600"/>
            <a:ext cx="6095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Chia hình vuông thành </a:t>
            </a:r>
            <a:r>
              <a:rPr lang="en-US" sz="2400" b="1" u="none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 phần bằng nhau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667000" y="1965851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Lấy một phần, được </a:t>
            </a:r>
            <a:r>
              <a:rPr lang="vi-VN" sz="24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phần </a:t>
            </a:r>
            <a:r>
              <a:rPr lang="en-US" sz="2400" b="1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vi-VN" sz="24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hình vuông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667000" y="2438400"/>
            <a:ext cx="54102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r>
              <a:rPr lang="vi-VN" sz="2400" b="1" u="none" dirty="0"/>
              <a:t>Một phần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/>
              <a:t>viết là :</a:t>
            </a:r>
            <a:endParaRPr lang="en-US" sz="2400" b="1" u="none" dirty="0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5562600" y="2372380"/>
            <a:ext cx="4762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5562600" y="2819400"/>
            <a:ext cx="379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8" name="Line 8"/>
          <p:cNvSpPr>
            <a:spLocks noChangeShapeType="1"/>
          </p:cNvSpPr>
          <p:nvPr/>
        </p:nvSpPr>
        <p:spPr bwMode="auto">
          <a:xfrm>
            <a:off x="5562600" y="2819400"/>
            <a:ext cx="3889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914400" y="1524000"/>
            <a:ext cx="685800" cy="17526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28600" y="1524000"/>
            <a:ext cx="685800" cy="17526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228600" y="1524000"/>
            <a:ext cx="685800" cy="1752600"/>
          </a:xfrm>
          <a:prstGeom prst="rect">
            <a:avLst/>
          </a:prstGeom>
          <a:solidFill>
            <a:srgbClr val="0070C0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39"/>
          <p:cNvGrpSpPr>
            <a:grpSpLocks/>
          </p:cNvGrpSpPr>
          <p:nvPr/>
        </p:nvGrpSpPr>
        <p:grpSpPr bwMode="auto">
          <a:xfrm>
            <a:off x="400050" y="1905000"/>
            <a:ext cx="514350" cy="924719"/>
            <a:chOff x="816" y="1495"/>
            <a:chExt cx="324" cy="699"/>
          </a:xfrm>
        </p:grpSpPr>
        <p:sp>
          <p:nvSpPr>
            <p:cNvPr id="73" name="Line 13"/>
            <p:cNvSpPr>
              <a:spLocks noChangeShapeType="1"/>
            </p:cNvSpPr>
            <p:nvPr/>
          </p:nvSpPr>
          <p:spPr bwMode="auto">
            <a:xfrm>
              <a:off x="861" y="1846"/>
              <a:ext cx="17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Text Box 14"/>
            <p:cNvSpPr txBox="1">
              <a:spLocks noChangeArrowheads="1"/>
            </p:cNvSpPr>
            <p:nvPr/>
          </p:nvSpPr>
          <p:spPr bwMode="auto">
            <a:xfrm>
              <a:off x="816" y="1495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auto">
            <a:xfrm>
              <a:off x="826" y="1798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grpSp>
        <p:nvGrpSpPr>
          <p:cNvPr id="76" name="Group 39"/>
          <p:cNvGrpSpPr>
            <a:grpSpLocks/>
          </p:cNvGrpSpPr>
          <p:nvPr/>
        </p:nvGrpSpPr>
        <p:grpSpPr bwMode="auto">
          <a:xfrm>
            <a:off x="1066800" y="1894681"/>
            <a:ext cx="514350" cy="924719"/>
            <a:chOff x="816" y="1495"/>
            <a:chExt cx="324" cy="699"/>
          </a:xfrm>
        </p:grpSpPr>
        <p:sp>
          <p:nvSpPr>
            <p:cNvPr id="77" name="Line 13"/>
            <p:cNvSpPr>
              <a:spLocks noChangeShapeType="1"/>
            </p:cNvSpPr>
            <p:nvPr/>
          </p:nvSpPr>
          <p:spPr bwMode="auto">
            <a:xfrm>
              <a:off x="861" y="1846"/>
              <a:ext cx="17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Text Box 14"/>
            <p:cNvSpPr txBox="1">
              <a:spLocks noChangeArrowheads="1"/>
            </p:cNvSpPr>
            <p:nvPr/>
          </p:nvSpPr>
          <p:spPr bwMode="auto">
            <a:xfrm>
              <a:off x="816" y="1495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79" name="Text Box 15"/>
            <p:cNvSpPr txBox="1">
              <a:spLocks noChangeArrowheads="1"/>
            </p:cNvSpPr>
            <p:nvPr/>
          </p:nvSpPr>
          <p:spPr bwMode="auto">
            <a:xfrm>
              <a:off x="826" y="1798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grpSp>
        <p:nvGrpSpPr>
          <p:cNvPr id="80" name="Group 39"/>
          <p:cNvGrpSpPr>
            <a:grpSpLocks/>
          </p:cNvGrpSpPr>
          <p:nvPr/>
        </p:nvGrpSpPr>
        <p:grpSpPr bwMode="auto">
          <a:xfrm>
            <a:off x="1771650" y="1894681"/>
            <a:ext cx="514350" cy="924719"/>
            <a:chOff x="816" y="1495"/>
            <a:chExt cx="324" cy="699"/>
          </a:xfrm>
        </p:grpSpPr>
        <p:sp>
          <p:nvSpPr>
            <p:cNvPr id="81" name="Line 13"/>
            <p:cNvSpPr>
              <a:spLocks noChangeShapeType="1"/>
            </p:cNvSpPr>
            <p:nvPr/>
          </p:nvSpPr>
          <p:spPr bwMode="auto">
            <a:xfrm>
              <a:off x="861" y="1846"/>
              <a:ext cx="17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Text Box 14"/>
            <p:cNvSpPr txBox="1">
              <a:spLocks noChangeArrowheads="1"/>
            </p:cNvSpPr>
            <p:nvPr/>
          </p:nvSpPr>
          <p:spPr bwMode="auto">
            <a:xfrm>
              <a:off x="816" y="1495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83" name="Text Box 15"/>
            <p:cNvSpPr txBox="1">
              <a:spLocks noChangeArrowheads="1"/>
            </p:cNvSpPr>
            <p:nvPr/>
          </p:nvSpPr>
          <p:spPr bwMode="auto">
            <a:xfrm>
              <a:off x="826" y="1798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graphicFrame>
        <p:nvGraphicFramePr>
          <p:cNvPr id="161" name="Table 160"/>
          <p:cNvGraphicFramePr>
            <a:graphicFrameLocks noGrp="1"/>
          </p:cNvGraphicFramePr>
          <p:nvPr/>
        </p:nvGraphicFramePr>
        <p:xfrm>
          <a:off x="228600" y="3557826"/>
          <a:ext cx="86868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62" name="TextBox 161"/>
          <p:cNvSpPr txBox="1"/>
          <p:nvPr/>
        </p:nvSpPr>
        <p:spPr>
          <a:xfrm>
            <a:off x="1219200" y="43960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219200" y="58438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cxnSp>
        <p:nvCxnSpPr>
          <p:cNvPr id="164" name="Straight Connector 163"/>
          <p:cNvCxnSpPr/>
          <p:nvPr/>
        </p:nvCxnSpPr>
        <p:spPr>
          <a:xfrm>
            <a:off x="1143000" y="5386626"/>
            <a:ext cx="838200" cy="23574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4800600" y="43960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4800600" y="58438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cxnSp>
        <p:nvCxnSpPr>
          <p:cNvPr id="167" name="Straight Connector 166"/>
          <p:cNvCxnSpPr/>
          <p:nvPr/>
        </p:nvCxnSpPr>
        <p:spPr>
          <a:xfrm>
            <a:off x="4572000" y="5410200"/>
            <a:ext cx="914400" cy="1588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0" y="3581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Khoanh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chữ</a:t>
            </a:r>
            <a:r>
              <a:rPr lang="en-US" b="1" dirty="0" smtClean="0"/>
              <a:t> </a:t>
            </a:r>
            <a:r>
              <a:rPr lang="en-US" b="1" dirty="0" err="1" smtClean="0"/>
              <a:t>đặt</a:t>
            </a:r>
            <a:r>
              <a:rPr lang="en-US" b="1" dirty="0" smtClean="0"/>
              <a:t> </a:t>
            </a:r>
            <a:r>
              <a:rPr lang="en-US" b="1" dirty="0" err="1" smtClean="0"/>
              <a:t>dưới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đã</a:t>
            </a:r>
            <a:r>
              <a:rPr lang="en-US" b="1" dirty="0" smtClean="0"/>
              <a:t> </a:t>
            </a:r>
            <a:r>
              <a:rPr lang="en-US" b="1" dirty="0" err="1" smtClean="0"/>
              <a:t>tô</a:t>
            </a:r>
            <a:r>
              <a:rPr lang="en-US" b="1" dirty="0" smtClean="0"/>
              <a:t> </a:t>
            </a:r>
            <a:r>
              <a:rPr lang="en-US" b="1" dirty="0" err="1" smtClean="0"/>
              <a:t>đậm</a:t>
            </a:r>
            <a:r>
              <a:rPr lang="en-US" b="1" dirty="0" smtClean="0"/>
              <a:t>     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đó</a:t>
            </a:r>
            <a:r>
              <a:rPr lang="en-US" b="1" dirty="0" smtClean="0"/>
              <a:t>:      </a:t>
            </a:r>
            <a:endParaRPr lang="en-US" b="1" dirty="0"/>
          </a:p>
        </p:txBody>
      </p:sp>
      <p:grpSp>
        <p:nvGrpSpPr>
          <p:cNvPr id="194" name="Group 68"/>
          <p:cNvGrpSpPr/>
          <p:nvPr/>
        </p:nvGrpSpPr>
        <p:grpSpPr>
          <a:xfrm>
            <a:off x="6926094" y="3483114"/>
            <a:ext cx="312906" cy="707886"/>
            <a:chOff x="7154694" y="685800"/>
            <a:chExt cx="312906" cy="707886"/>
          </a:xfrm>
        </p:grpSpPr>
        <p:sp>
          <p:nvSpPr>
            <p:cNvPr id="195" name="TextBox 194"/>
            <p:cNvSpPr txBox="1"/>
            <p:nvPr/>
          </p:nvSpPr>
          <p:spPr>
            <a:xfrm>
              <a:off x="7154694" y="685800"/>
              <a:ext cx="3129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</a:t>
              </a:r>
            </a:p>
            <a:p>
              <a:r>
                <a:rPr lang="en-US" sz="2000" b="1" dirty="0" smtClean="0"/>
                <a:t>3</a:t>
              </a:r>
              <a:endParaRPr lang="en-US" sz="2000" b="1" dirty="0"/>
            </a:p>
          </p:txBody>
        </p:sp>
        <p:cxnSp>
          <p:nvCxnSpPr>
            <p:cNvPr id="196" name="Straight Connector 195"/>
            <p:cNvCxnSpPr>
              <a:stCxn id="195" idx="1"/>
              <a:endCxn id="195" idx="3"/>
            </p:cNvCxnSpPr>
            <p:nvPr/>
          </p:nvCxnSpPr>
          <p:spPr>
            <a:xfrm rot="10800000" flipH="1">
              <a:off x="7154694" y="1039743"/>
              <a:ext cx="312906" cy="1588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7" name="Group 90"/>
          <p:cNvGrpSpPr/>
          <p:nvPr/>
        </p:nvGrpSpPr>
        <p:grpSpPr>
          <a:xfrm>
            <a:off x="762000" y="4419600"/>
            <a:ext cx="1905000" cy="1447800"/>
            <a:chOff x="381000" y="4267200"/>
            <a:chExt cx="1447800" cy="914400"/>
          </a:xfrm>
        </p:grpSpPr>
        <p:sp>
          <p:nvSpPr>
            <p:cNvPr id="198" name="Rectangle 197"/>
            <p:cNvSpPr/>
            <p:nvPr/>
          </p:nvSpPr>
          <p:spPr>
            <a:xfrm>
              <a:off x="381000" y="4572000"/>
              <a:ext cx="1447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381000" y="4876800"/>
              <a:ext cx="14478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81000" y="4267200"/>
              <a:ext cx="1447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1" name="Group 129"/>
          <p:cNvGrpSpPr/>
          <p:nvPr/>
        </p:nvGrpSpPr>
        <p:grpSpPr>
          <a:xfrm>
            <a:off x="3733800" y="4495800"/>
            <a:ext cx="1447800" cy="1447800"/>
            <a:chOff x="3352800" y="4419600"/>
            <a:chExt cx="914400" cy="914400"/>
          </a:xfrm>
        </p:grpSpPr>
        <p:sp>
          <p:nvSpPr>
            <p:cNvPr id="202" name="Rectangle 201"/>
            <p:cNvSpPr/>
            <p:nvPr/>
          </p:nvSpPr>
          <p:spPr>
            <a:xfrm>
              <a:off x="3581400" y="4419600"/>
              <a:ext cx="457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3810000" y="487680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352800" y="4876800"/>
              <a:ext cx="457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5" name="Group 154"/>
          <p:cNvGrpSpPr/>
          <p:nvPr/>
        </p:nvGrpSpPr>
        <p:grpSpPr>
          <a:xfrm>
            <a:off x="6248400" y="4343400"/>
            <a:ext cx="1607245" cy="1602483"/>
            <a:chOff x="4107754" y="4112517"/>
            <a:chExt cx="2750245" cy="2682262"/>
          </a:xfrm>
        </p:grpSpPr>
        <p:sp>
          <p:nvSpPr>
            <p:cNvPr id="206" name="Flowchart: Connector 205"/>
            <p:cNvSpPr/>
            <p:nvPr/>
          </p:nvSpPr>
          <p:spPr>
            <a:xfrm flipV="1">
              <a:off x="4107754" y="4146004"/>
              <a:ext cx="2750245" cy="2590800"/>
            </a:xfrm>
            <a:prstGeom prst="flowChartConnector">
              <a:avLst/>
            </a:prstGeom>
            <a:solidFill>
              <a:schemeClr val="l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vi-VN"/>
            </a:p>
          </p:txBody>
        </p:sp>
        <p:cxnSp>
          <p:nvCxnSpPr>
            <p:cNvPr id="207" name="Straight Connector 206"/>
            <p:cNvCxnSpPr/>
            <p:nvPr/>
          </p:nvCxnSpPr>
          <p:spPr>
            <a:xfrm>
              <a:off x="5496817" y="5471566"/>
              <a:ext cx="1132583" cy="700634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 flipH="1">
              <a:off x="4298254" y="5441404"/>
              <a:ext cx="1255713" cy="65405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9" name="Pie 208"/>
            <p:cNvSpPr/>
            <p:nvPr/>
          </p:nvSpPr>
          <p:spPr>
            <a:xfrm rot="6617421">
              <a:off x="4183369" y="4121563"/>
              <a:ext cx="2682262" cy="2664170"/>
            </a:xfrm>
            <a:prstGeom prst="pie">
              <a:avLst>
                <a:gd name="adj1" fmla="val 9531756"/>
                <a:gd name="adj2" fmla="val 16921337"/>
              </a:avLst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vi-VN">
                <a:solidFill>
                  <a:schemeClr val="tx1"/>
                </a:solidFill>
              </a:endParaRPr>
            </a:p>
          </p:txBody>
        </p:sp>
        <p:cxnSp>
          <p:nvCxnSpPr>
            <p:cNvPr id="210" name="Straight Connector 209"/>
            <p:cNvCxnSpPr/>
            <p:nvPr/>
          </p:nvCxnSpPr>
          <p:spPr>
            <a:xfrm flipH="1">
              <a:off x="4355404" y="5481091"/>
              <a:ext cx="1141413" cy="60325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1" name="TextBox 210"/>
          <p:cNvSpPr txBox="1"/>
          <p:nvPr/>
        </p:nvSpPr>
        <p:spPr>
          <a:xfrm>
            <a:off x="1504950" y="60153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endParaRPr lang="en-US" dirty="0">
              <a:latin typeface="+mj-l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4343400" y="60153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B</a:t>
            </a:r>
            <a:endParaRPr lang="en-US" dirty="0">
              <a:latin typeface="+mj-lt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6858000" y="60153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</a:t>
            </a:r>
            <a:endParaRPr lang="en-US" dirty="0">
              <a:latin typeface="+mj-lt"/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1447800" y="60198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6781800" y="60198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8955  0.125 0.19989  C 0.125 0.31023  0.069 0.39978  0 0.39978  C -0.069 0.39978  -0.125 0.31023  -0.125 0.19989  C -0.125 0.08955  -0.069 0  0 0  Z" pathEditMode="relative" ptsTypes="">
                                      <p:cBhvr>
                                        <p:cTn id="4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59" grpId="0" animBg="1"/>
      <p:bldP spid="60" grpId="0"/>
      <p:bldP spid="62" grpId="0"/>
      <p:bldP spid="66" grpId="0"/>
      <p:bldP spid="67" grpId="0"/>
      <p:bldP spid="68" grpId="0" animBg="1"/>
      <p:bldP spid="69" grpId="0" animBg="1"/>
      <p:bldP spid="70" grpId="0" animBg="1"/>
      <p:bldP spid="71" grpId="0" animBg="1"/>
      <p:bldP spid="71" grpId="1" animBg="1"/>
      <p:bldP spid="162" grpId="0"/>
      <p:bldP spid="162" grpId="1"/>
      <p:bldP spid="163" grpId="0"/>
      <p:bldP spid="163" grpId="1"/>
      <p:bldP spid="165" grpId="0"/>
      <p:bldP spid="165" grpId="1"/>
      <p:bldP spid="166" grpId="0"/>
      <p:bldP spid="166" grpId="1"/>
      <p:bldP spid="193" grpId="0"/>
      <p:bldP spid="211" grpId="0"/>
      <p:bldP spid="212" grpId="0"/>
      <p:bldP spid="213" grpId="0"/>
      <p:bldP spid="214" grpId="0" animBg="1"/>
      <p:bldP spid="2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152400" y="5392200"/>
            <a:ext cx="3276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b="1" dirty="0"/>
          </a:p>
          <a:p>
            <a:pPr algn="ctr" eaLnBrk="1" hangingPunct="1">
              <a:spcBef>
                <a:spcPct val="50000"/>
              </a:spcBef>
            </a:pPr>
            <a:r>
              <a:rPr lang="en-US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11430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585913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538287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3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38200" y="186368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6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838200" y="2233017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9 : 3 =</a:t>
            </a:r>
            <a:endParaRPr lang="en-US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5410200" y="2228552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24 : 3 =</a:t>
            </a:r>
            <a:endParaRPr lang="en-US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5410200" y="186368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21 : 3 =</a:t>
            </a:r>
            <a:endParaRPr lang="en-US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5410200" y="1538287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18 : 3 =</a:t>
            </a:r>
            <a:endParaRPr lang="en-US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048000" y="2242839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27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048000" y="186368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15 : 3 =</a:t>
            </a:r>
            <a:endParaRPr lang="en-US" dirty="0">
              <a:latin typeface="+mj-lt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048000" y="1538287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12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6400800" y="221426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6400800" y="1849398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7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6400800" y="1538287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752600" y="15240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114800" y="224283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114800" y="184939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114800" y="1524000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4307185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Có</a:t>
            </a:r>
            <a:r>
              <a:rPr lang="en-US" dirty="0" smtClean="0"/>
              <a:t> 30 kg </a:t>
            </a:r>
            <a:r>
              <a:rPr lang="en-US" dirty="0" err="1" smtClean="0"/>
              <a:t>kẹo</a:t>
            </a:r>
            <a:r>
              <a:rPr lang="en-US" dirty="0" smtClean="0"/>
              <a:t>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3 </a:t>
            </a:r>
            <a:r>
              <a:rPr lang="en-US" dirty="0" err="1" smtClean="0"/>
              <a:t>thùng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thùng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nhiêu</a:t>
            </a:r>
            <a:r>
              <a:rPr lang="en-US" dirty="0" smtClean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kẹo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09600" y="5521423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3 </a:t>
            </a:r>
            <a:r>
              <a:rPr lang="en-US" dirty="0" err="1" smtClean="0"/>
              <a:t>thùng</a:t>
            </a:r>
            <a:r>
              <a:rPr lang="en-US" dirty="0" smtClean="0"/>
              <a:t>:   30 kg</a:t>
            </a:r>
            <a:endParaRPr lang="en-US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97865" y="6243935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/>
              <a:t>số</a:t>
            </a:r>
            <a:r>
              <a:rPr lang="en-US" dirty="0"/>
              <a:t>: </a:t>
            </a:r>
            <a:r>
              <a:rPr lang="en-US" dirty="0" smtClean="0"/>
              <a:t>10 kg </a:t>
            </a:r>
            <a:r>
              <a:rPr lang="en-US" dirty="0" err="1" smtClean="0"/>
              <a:t>kẹo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152400" y="5193803"/>
            <a:ext cx="419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b="1" dirty="0"/>
          </a:p>
          <a:p>
            <a:pPr algn="ctr" eaLnBrk="1" hangingPunct="1">
              <a:spcBef>
                <a:spcPct val="50000"/>
              </a:spcBef>
            </a:pPr>
            <a:r>
              <a:rPr lang="en-US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5068688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433447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err="1" smtClean="0"/>
              <a:t>Bài</a:t>
            </a:r>
            <a:r>
              <a:rPr lang="en-US" b="1" smtClean="0"/>
              <a:t> </a:t>
            </a:r>
            <a:r>
              <a:rPr lang="en-US" b="1" smtClean="0"/>
              <a:t>4:</a:t>
            </a:r>
            <a:endParaRPr lang="en-US" b="1" dirty="0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4267200" y="4709755"/>
            <a:ext cx="6858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5943600" y="4709755"/>
            <a:ext cx="9144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7543800" y="4711343"/>
            <a:ext cx="1219200" cy="859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371600" y="4719935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524000" y="506948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09600" y="5934670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1 </a:t>
            </a:r>
            <a:r>
              <a:rPr lang="en-US" dirty="0" err="1" smtClean="0"/>
              <a:t>thùng</a:t>
            </a:r>
            <a:r>
              <a:rPr lang="en-US" dirty="0" smtClean="0"/>
              <a:t> :   ... kg?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724400" y="5848290"/>
            <a:ext cx="2109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: 3 = 10 (kg)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3010942" y="5898405"/>
            <a:ext cx="1444129" cy="158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267200" y="5462685"/>
            <a:ext cx="4386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thùng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kẹo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5 </a:t>
            </a:r>
            <a:r>
              <a:rPr lang="en-US" err="1" smtClean="0"/>
              <a:t>ngày</a:t>
            </a:r>
            <a:r>
              <a:rPr lang="en-US" smtClean="0"/>
              <a:t> 16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886200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1752600" y="18288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1752600" y="217295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76200" y="2630150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       ?</a:t>
            </a:r>
            <a:endParaRPr lang="en-US" b="1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4572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62" name="Rectangle 61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32258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110" name="Rectangle 109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61214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121" name="Rectangle 120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2" name="Text Box 24"/>
          <p:cNvSpPr txBox="1">
            <a:spLocks noChangeArrowheads="1"/>
          </p:cNvSpPr>
          <p:nvPr/>
        </p:nvSpPr>
        <p:spPr bwMode="auto">
          <a:xfrm>
            <a:off x="4572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43" name="Text Box 24"/>
          <p:cNvSpPr txBox="1">
            <a:spLocks noChangeArrowheads="1"/>
          </p:cNvSpPr>
          <p:nvPr/>
        </p:nvSpPr>
        <p:spPr bwMode="auto">
          <a:xfrm>
            <a:off x="9906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44" name="Text Box 24"/>
          <p:cNvSpPr txBox="1">
            <a:spLocks noChangeArrowheads="1"/>
          </p:cNvSpPr>
          <p:nvPr/>
        </p:nvSpPr>
        <p:spPr bwMode="auto">
          <a:xfrm>
            <a:off x="14478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5</a:t>
            </a:r>
            <a:endParaRPr lang="en-US" dirty="0">
              <a:latin typeface="+mj-lt"/>
            </a:endParaRPr>
          </a:p>
        </p:txBody>
      </p:sp>
      <p:sp>
        <p:nvSpPr>
          <p:cNvPr id="145" name="Text Box 24"/>
          <p:cNvSpPr txBox="1">
            <a:spLocks noChangeArrowheads="1"/>
          </p:cNvSpPr>
          <p:nvPr/>
        </p:nvSpPr>
        <p:spPr bwMode="auto">
          <a:xfrm>
            <a:off x="19050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46" name="Text Box 24"/>
          <p:cNvSpPr txBox="1">
            <a:spLocks noChangeArrowheads="1"/>
          </p:cNvSpPr>
          <p:nvPr/>
        </p:nvSpPr>
        <p:spPr bwMode="auto">
          <a:xfrm>
            <a:off x="23622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15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7" name="Text Box 24"/>
          <p:cNvSpPr txBox="1">
            <a:spLocks noChangeArrowheads="1"/>
          </p:cNvSpPr>
          <p:nvPr/>
        </p:nvSpPr>
        <p:spPr bwMode="auto">
          <a:xfrm>
            <a:off x="457200" y="37293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15</a:t>
            </a:r>
            <a:endParaRPr lang="en-US" dirty="0">
              <a:latin typeface="+mj-lt"/>
            </a:endParaRPr>
          </a:p>
        </p:txBody>
      </p:sp>
      <p:sp>
        <p:nvSpPr>
          <p:cNvPr id="148" name="Text Box 24"/>
          <p:cNvSpPr txBox="1">
            <a:spLocks noChangeArrowheads="1"/>
          </p:cNvSpPr>
          <p:nvPr/>
        </p:nvSpPr>
        <p:spPr bwMode="auto">
          <a:xfrm>
            <a:off x="9906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49" name="Text Box 24"/>
          <p:cNvSpPr txBox="1">
            <a:spLocks noChangeArrowheads="1"/>
          </p:cNvSpPr>
          <p:nvPr/>
        </p:nvSpPr>
        <p:spPr bwMode="auto">
          <a:xfrm>
            <a:off x="14478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50" name="Text Box 24"/>
          <p:cNvSpPr txBox="1">
            <a:spLocks noChangeArrowheads="1"/>
          </p:cNvSpPr>
          <p:nvPr/>
        </p:nvSpPr>
        <p:spPr bwMode="auto">
          <a:xfrm>
            <a:off x="19050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51" name="Text Box 24"/>
          <p:cNvSpPr txBox="1">
            <a:spLocks noChangeArrowheads="1"/>
          </p:cNvSpPr>
          <p:nvPr/>
        </p:nvSpPr>
        <p:spPr bwMode="auto">
          <a:xfrm>
            <a:off x="2362200" y="372933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5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2" name="Text Box 24"/>
          <p:cNvSpPr txBox="1"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53" name="Text Box 24"/>
          <p:cNvSpPr txBox="1">
            <a:spLocks noChangeArrowheads="1"/>
          </p:cNvSpPr>
          <p:nvPr/>
        </p:nvSpPr>
        <p:spPr bwMode="auto">
          <a:xfrm>
            <a:off x="37338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54" name="Text Box 24"/>
          <p:cNvSpPr txBox="1">
            <a:spLocks noChangeArrowheads="1"/>
          </p:cNvSpPr>
          <p:nvPr/>
        </p:nvSpPr>
        <p:spPr bwMode="auto">
          <a:xfrm>
            <a:off x="41910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7</a:t>
            </a:r>
            <a:endParaRPr lang="en-US" dirty="0">
              <a:latin typeface="+mj-lt"/>
            </a:endParaRPr>
          </a:p>
        </p:txBody>
      </p:sp>
      <p:sp>
        <p:nvSpPr>
          <p:cNvPr id="155" name="Text Box 24"/>
          <p:cNvSpPr txBox="1">
            <a:spLocks noChangeArrowheads="1"/>
          </p:cNvSpPr>
          <p:nvPr/>
        </p:nvSpPr>
        <p:spPr bwMode="auto">
          <a:xfrm>
            <a:off x="46482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56" name="Text Box 24"/>
          <p:cNvSpPr txBox="1">
            <a:spLocks noChangeArrowheads="1"/>
          </p:cNvSpPr>
          <p:nvPr/>
        </p:nvSpPr>
        <p:spPr bwMode="auto">
          <a:xfrm>
            <a:off x="51054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21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7" name="Text Box 24"/>
          <p:cNvSpPr txBox="1">
            <a:spLocks noChangeArrowheads="1"/>
          </p:cNvSpPr>
          <p:nvPr/>
        </p:nvSpPr>
        <p:spPr bwMode="auto">
          <a:xfrm>
            <a:off x="3200400" y="37293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21</a:t>
            </a:r>
            <a:endParaRPr lang="en-US" dirty="0">
              <a:latin typeface="+mj-lt"/>
            </a:endParaRPr>
          </a:p>
        </p:txBody>
      </p:sp>
      <p:sp>
        <p:nvSpPr>
          <p:cNvPr id="158" name="Text Box 24"/>
          <p:cNvSpPr txBox="1">
            <a:spLocks noChangeArrowheads="1"/>
          </p:cNvSpPr>
          <p:nvPr/>
        </p:nvSpPr>
        <p:spPr bwMode="auto">
          <a:xfrm>
            <a:off x="37338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59" name="Text Box 24"/>
          <p:cNvSpPr txBox="1">
            <a:spLocks noChangeArrowheads="1"/>
          </p:cNvSpPr>
          <p:nvPr/>
        </p:nvSpPr>
        <p:spPr bwMode="auto">
          <a:xfrm>
            <a:off x="41910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60" name="Text Box 24"/>
          <p:cNvSpPr txBox="1">
            <a:spLocks noChangeArrowheads="1"/>
          </p:cNvSpPr>
          <p:nvPr/>
        </p:nvSpPr>
        <p:spPr bwMode="auto">
          <a:xfrm>
            <a:off x="46482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61" name="Text Box 24"/>
          <p:cNvSpPr txBox="1">
            <a:spLocks noChangeArrowheads="1"/>
          </p:cNvSpPr>
          <p:nvPr/>
        </p:nvSpPr>
        <p:spPr bwMode="auto">
          <a:xfrm>
            <a:off x="5105400" y="372933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7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2" name="Text Box 24"/>
          <p:cNvSpPr txBox="1">
            <a:spLocks noChangeArrowheads="1"/>
          </p:cNvSpPr>
          <p:nvPr/>
        </p:nvSpPr>
        <p:spPr bwMode="auto">
          <a:xfrm>
            <a:off x="60960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63" name="Text Box 24"/>
          <p:cNvSpPr txBox="1">
            <a:spLocks noChangeArrowheads="1"/>
          </p:cNvSpPr>
          <p:nvPr/>
        </p:nvSpPr>
        <p:spPr bwMode="auto">
          <a:xfrm>
            <a:off x="66294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64" name="Text Box 24"/>
          <p:cNvSpPr txBox="1">
            <a:spLocks noChangeArrowheads="1"/>
          </p:cNvSpPr>
          <p:nvPr/>
        </p:nvSpPr>
        <p:spPr bwMode="auto">
          <a:xfrm>
            <a:off x="70866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8</a:t>
            </a:r>
            <a:endParaRPr lang="en-US" dirty="0">
              <a:latin typeface="+mj-lt"/>
            </a:endParaRPr>
          </a:p>
        </p:txBody>
      </p:sp>
      <p:sp>
        <p:nvSpPr>
          <p:cNvPr id="165" name="Text Box 24"/>
          <p:cNvSpPr txBox="1">
            <a:spLocks noChangeArrowheads="1"/>
          </p:cNvSpPr>
          <p:nvPr/>
        </p:nvSpPr>
        <p:spPr bwMode="auto">
          <a:xfrm>
            <a:off x="75438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66" name="Text Box 24"/>
          <p:cNvSpPr txBox="1">
            <a:spLocks noChangeArrowheads="1"/>
          </p:cNvSpPr>
          <p:nvPr/>
        </p:nvSpPr>
        <p:spPr bwMode="auto">
          <a:xfrm>
            <a:off x="80010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24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7" name="Text Box 24"/>
          <p:cNvSpPr txBox="1">
            <a:spLocks noChangeArrowheads="1"/>
          </p:cNvSpPr>
          <p:nvPr/>
        </p:nvSpPr>
        <p:spPr bwMode="auto">
          <a:xfrm>
            <a:off x="6096000" y="372933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24</a:t>
            </a:r>
            <a:endParaRPr lang="en-US" dirty="0">
              <a:latin typeface="+mj-lt"/>
            </a:endParaRPr>
          </a:p>
        </p:txBody>
      </p:sp>
      <p:sp>
        <p:nvSpPr>
          <p:cNvPr id="168" name="Text Box 24"/>
          <p:cNvSpPr txBox="1">
            <a:spLocks noChangeArrowheads="1"/>
          </p:cNvSpPr>
          <p:nvPr/>
        </p:nvSpPr>
        <p:spPr bwMode="auto">
          <a:xfrm>
            <a:off x="66294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69" name="Text Box 24"/>
          <p:cNvSpPr txBox="1">
            <a:spLocks noChangeArrowheads="1"/>
          </p:cNvSpPr>
          <p:nvPr/>
        </p:nvSpPr>
        <p:spPr bwMode="auto">
          <a:xfrm>
            <a:off x="70866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70" name="Text Box 24"/>
          <p:cNvSpPr txBox="1">
            <a:spLocks noChangeArrowheads="1"/>
          </p:cNvSpPr>
          <p:nvPr/>
        </p:nvSpPr>
        <p:spPr bwMode="auto">
          <a:xfrm>
            <a:off x="75438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71" name="Text Box 24"/>
          <p:cNvSpPr txBox="1">
            <a:spLocks noChangeArrowheads="1"/>
          </p:cNvSpPr>
          <p:nvPr/>
        </p:nvSpPr>
        <p:spPr bwMode="auto">
          <a:xfrm>
            <a:off x="8001000" y="372933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8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 flipV="1">
            <a:off x="990600" y="5100935"/>
            <a:ext cx="1600200" cy="859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861524" y="2662535"/>
            <a:ext cx="510076" cy="461665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Số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2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7" grpId="0"/>
      <p:bldP spid="48" grpId="0"/>
      <p:bldP spid="49" grpId="0"/>
      <p:bldP spid="50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547</Words>
  <Application>Microsoft Office PowerPoint</Application>
  <PresentationFormat>On-screen Show (4:3)</PresentationFormat>
  <Paragraphs>165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Nguyen </cp:lastModifiedBy>
  <cp:revision>175</cp:revision>
  <dcterms:created xsi:type="dcterms:W3CDTF">2006-09-07T17:35:34Z</dcterms:created>
  <dcterms:modified xsi:type="dcterms:W3CDTF">2020-04-16T13:40:46Z</dcterms:modified>
</cp:coreProperties>
</file>