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9" r:id="rId2"/>
    <p:sldId id="284" r:id="rId3"/>
    <p:sldId id="298" r:id="rId4"/>
    <p:sldId id="301" r:id="rId5"/>
    <p:sldId id="302" r:id="rId6"/>
    <p:sldId id="306" r:id="rId7"/>
    <p:sldId id="305" r:id="rId8"/>
    <p:sldId id="303" r:id="rId9"/>
    <p:sldId id="292" r:id="rId10"/>
    <p:sldId id="307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00FF"/>
    <a:srgbClr val="66FFFF"/>
    <a:srgbClr val="F290F4"/>
    <a:srgbClr val="4FFB91"/>
    <a:srgbClr val="66FF33"/>
    <a:srgbClr val="00FF00"/>
    <a:srgbClr val="FF33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081" autoAdjust="0"/>
    <p:restoredTop sz="94660"/>
  </p:normalViewPr>
  <p:slideViewPr>
    <p:cSldViewPr>
      <p:cViewPr>
        <p:scale>
          <a:sx n="78" d="100"/>
          <a:sy n="78" d="100"/>
        </p:scale>
        <p:origin x="-570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A60A0-5F4B-4D6E-AAD5-23B372A7BE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EECDAF-13C1-4FA9-9C77-C3CB89EBFE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E6743C-5306-43C3-BAE0-12DF06246F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D04832-3CA7-4A41-88F1-3FD1F207EC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8F7F4D-6393-4029-85AD-A32169E37C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501D4-F166-409B-869F-28860AAB42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4D370-20FE-4C92-B976-52A4228652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85FCF3-F3BD-47A4-9A8F-95CA88C2F2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B82CF8-FDC5-49A3-9BA6-303BB48DFC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D367B8-80ED-49C5-B0AB-7443817EC1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9D3A5-3D1D-4706-8723-A3FB6FEC95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7FBB70-830C-4A47-B824-8C810D512B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FFFF"/>
            </a:gs>
            <a:gs pos="50000">
              <a:schemeClr val="bg1"/>
            </a:gs>
            <a:gs pos="100000">
              <a:srgbClr val="66FF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BB3BC574-82E9-4CD9-BA8D-4216024994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kern="1200">
          <a:solidFill>
            <a:srgbClr val="FF33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400" kern="1200">
          <a:solidFill>
            <a:srgbClr val="0000F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 kern="1200">
          <a:solidFill>
            <a:srgbClr val="0000FF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WordArt 3" descr="thin bar2"/>
          <p:cNvSpPr>
            <a:spLocks noChangeArrowheads="1" noChangeShapeType="1" noTextEdit="1"/>
          </p:cNvSpPr>
          <p:nvPr/>
        </p:nvSpPr>
        <p:spPr bwMode="auto">
          <a:xfrm>
            <a:off x="-13095" y="0"/>
            <a:ext cx="8915401" cy="7092951"/>
          </a:xfrm>
          <a:prstGeom prst="rect">
            <a:avLst/>
          </a:prstGeom>
        </p:spPr>
        <p:txBody>
          <a:bodyPr wrap="none" lIns="68580" tIns="34290" rIns="68580" bIns="34290" fromWordArt="1">
            <a:prstTxWarp prst="textArchUpPour">
              <a:avLst>
                <a:gd name="adj1" fmla="val 10977332"/>
                <a:gd name="adj2" fmla="val 64352"/>
              </a:avLst>
            </a:prstTxWarp>
          </a:bodyPr>
          <a:lstStyle/>
          <a:p>
            <a:pPr>
              <a:defRPr/>
            </a:pPr>
            <a:endParaRPr lang="en-US" sz="2700" i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effectLst>
                <a:outerShdw dist="107763" dir="2700000" algn="ctr" rotWithShape="0">
                  <a:srgbClr val="868686">
                    <a:alpha val="50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3077" name="WordArt 6"/>
          <p:cNvSpPr>
            <a:spLocks noChangeArrowheads="1" noChangeShapeType="1" noTextEdit="1"/>
          </p:cNvSpPr>
          <p:nvPr/>
        </p:nvSpPr>
        <p:spPr bwMode="auto">
          <a:xfrm>
            <a:off x="1828800" y="1600200"/>
            <a:ext cx="5105400" cy="866775"/>
          </a:xfrm>
          <a:prstGeom prst="rect">
            <a:avLst/>
          </a:prstGeom>
        </p:spPr>
        <p:txBody>
          <a:bodyPr wrap="none" lIns="68580" tIns="34290" rIns="68580" bIns="34290" fromWordArt="1">
            <a:prstTxWarp prst="textPlain">
              <a:avLst>
                <a:gd name="adj" fmla="val 50000"/>
              </a:avLst>
            </a:prstTxWarp>
          </a:bodyPr>
          <a:lstStyle/>
          <a:p>
            <a:pPr>
              <a:defRPr/>
            </a:pPr>
            <a:r>
              <a:rPr lang="vi-VN" sz="30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Môn: </a:t>
            </a:r>
            <a:r>
              <a:rPr lang="en-US" sz="3000" b="1" kern="10" dirty="0" err="1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Toán</a:t>
            </a:r>
            <a:r>
              <a:rPr lang="en-US" sz="30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 </a:t>
            </a:r>
            <a:r>
              <a:rPr lang="en-US" sz="30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-</a:t>
            </a:r>
            <a:r>
              <a:rPr lang="en-US" sz="30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Times New Roman" pitchFamily="18" charset="0"/>
              </a:rPr>
              <a:t> </a:t>
            </a:r>
            <a:r>
              <a:rPr lang="vi-VN" sz="30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Lớp 2</a:t>
            </a:r>
            <a:endParaRPr lang="en-US" sz="3000" b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00FF"/>
              </a:solidFill>
              <a:latin typeface="+mj-lt"/>
              <a:cs typeface="Arial"/>
            </a:endParaRPr>
          </a:p>
        </p:txBody>
      </p:sp>
      <p:sp>
        <p:nvSpPr>
          <p:cNvPr id="3078" name="WordArt 6"/>
          <p:cNvSpPr>
            <a:spLocks noChangeArrowheads="1" noChangeShapeType="1" noTextEdit="1"/>
          </p:cNvSpPr>
          <p:nvPr/>
        </p:nvSpPr>
        <p:spPr bwMode="auto">
          <a:xfrm>
            <a:off x="685800" y="2971800"/>
            <a:ext cx="7848600" cy="838200"/>
          </a:xfrm>
          <a:prstGeom prst="rect">
            <a:avLst/>
          </a:prstGeom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68580" tIns="34290" rIns="68580" bIns="34290" fromWordArt="1">
            <a:prstTxWarp prst="textPlain">
              <a:avLst>
                <a:gd name="adj" fmla="val 50167"/>
              </a:avLst>
            </a:prstTxWarp>
          </a:bodyPr>
          <a:lstStyle/>
          <a:p>
            <a:pPr>
              <a:defRPr/>
            </a:pP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Bảng</a:t>
            </a: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 </a:t>
            </a: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chia</a:t>
            </a: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 2+ </a:t>
            </a: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Một</a:t>
            </a: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 </a:t>
            </a: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phần</a:t>
            </a: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 </a:t>
            </a: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hai</a:t>
            </a: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 + </a:t>
            </a: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Luyện</a:t>
            </a: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 </a:t>
            </a: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tập</a:t>
            </a:r>
            <a:endParaRPr lang="en-US" sz="2800" kern="10" dirty="0">
              <a:ln w="6350">
                <a:solidFill>
                  <a:srgbClr val="FFFFFF"/>
                </a:solidFill>
                <a:round/>
                <a:headEnd/>
                <a:tailEnd/>
              </a:ln>
              <a:solidFill>
                <a:srgbClr val="FF0000"/>
              </a:solidFill>
              <a:latin typeface="+mj-lt"/>
              <a:cs typeface="Arial"/>
            </a:endParaRPr>
          </a:p>
        </p:txBody>
      </p:sp>
      <p:pic>
        <p:nvPicPr>
          <p:cNvPr id="2055" name="Picture 7" descr="ANd9GcRqtrxiT_vZGJytNBhszI31l3leUpRBnQ1CSZyeqnpj58MkW5G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372100"/>
            <a:ext cx="1260475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8" descr="ANd9GcRqtrxiT_vZGJytNBhszI31l3leUpRBnQ1CSZyeqnpj58MkW5G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83525" y="5372100"/>
            <a:ext cx="1260475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WordArt 6"/>
          <p:cNvSpPr>
            <a:spLocks noChangeArrowheads="1" noChangeShapeType="1" noTextEdit="1"/>
          </p:cNvSpPr>
          <p:nvPr/>
        </p:nvSpPr>
        <p:spPr bwMode="auto">
          <a:xfrm>
            <a:off x="2438400" y="4419600"/>
            <a:ext cx="3962400" cy="838200"/>
          </a:xfrm>
          <a:prstGeom prst="rect">
            <a:avLst/>
          </a:prstGeom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68580" tIns="34290" rIns="68580" bIns="34290" fromWordArt="1">
            <a:prstTxWarp prst="textPlain">
              <a:avLst>
                <a:gd name="adj" fmla="val 50167"/>
              </a:avLst>
            </a:prstTxWarp>
          </a:bodyPr>
          <a:lstStyle/>
          <a:p>
            <a:pPr>
              <a:defRPr/>
            </a:pP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Online – </a:t>
            </a: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Covid</a:t>
            </a:r>
            <a:endParaRPr lang="en-US" sz="2800" kern="10" dirty="0">
              <a:ln w="6350">
                <a:solidFill>
                  <a:srgbClr val="FFFFFF"/>
                </a:solidFill>
                <a:round/>
                <a:headEnd/>
                <a:tailEnd/>
              </a:ln>
              <a:solidFill>
                <a:srgbClr val="FF0000"/>
              </a:solidFill>
              <a:latin typeface="+mj-lt"/>
              <a:cs typeface="Arial"/>
            </a:endParaRPr>
          </a:p>
        </p:txBody>
      </p:sp>
      <p:sp>
        <p:nvSpPr>
          <p:cNvPr id="11" name="WordArt 6"/>
          <p:cNvSpPr>
            <a:spLocks noChangeArrowheads="1" noChangeShapeType="1" noTextEdit="1"/>
          </p:cNvSpPr>
          <p:nvPr/>
        </p:nvSpPr>
        <p:spPr bwMode="auto">
          <a:xfrm>
            <a:off x="2971800" y="5638800"/>
            <a:ext cx="2514600" cy="304800"/>
          </a:xfrm>
          <a:prstGeom prst="rect">
            <a:avLst/>
          </a:prstGeom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68580" tIns="34290" rIns="68580" bIns="34290" fromWordArt="1">
            <a:prstTxWarp prst="textPlain">
              <a:avLst>
                <a:gd name="adj" fmla="val 50167"/>
              </a:avLst>
            </a:prstTxWarp>
          </a:bodyPr>
          <a:lstStyle/>
          <a:p>
            <a:pPr>
              <a:defRPr/>
            </a:pP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Tháng4/2020</a:t>
            </a:r>
            <a:endParaRPr lang="en-US" sz="2800" kern="10" dirty="0">
              <a:ln w="6350">
                <a:solidFill>
                  <a:srgbClr val="FFFFFF"/>
                </a:solidFill>
                <a:round/>
                <a:headEnd/>
                <a:tailEnd/>
              </a:ln>
              <a:solidFill>
                <a:srgbClr val="FF0000"/>
              </a:solidFill>
              <a:latin typeface="+mj-lt"/>
              <a:cs typeface="Aria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1" name="Text Box 2"/>
          <p:cNvSpPr txBox="1">
            <a:spLocks noChangeArrowheads="1"/>
          </p:cNvSpPr>
          <p:nvPr/>
        </p:nvSpPr>
        <p:spPr bwMode="auto">
          <a:xfrm>
            <a:off x="1219200" y="0"/>
            <a:ext cx="6858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3200" b="1">
              <a:solidFill>
                <a:srgbClr val="0000FF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343400" y="376535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2587165" y="0"/>
            <a:ext cx="4272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4 </a:t>
            </a:r>
            <a:r>
              <a:rPr lang="en-US" dirty="0" err="1" smtClean="0"/>
              <a:t>ngày</a:t>
            </a:r>
            <a:r>
              <a:rPr lang="en-US" dirty="0" smtClean="0"/>
              <a:t> 15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3886200" y="762000"/>
            <a:ext cx="19639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Một</a:t>
            </a:r>
            <a:r>
              <a:rPr lang="en-US" b="1" dirty="0" smtClean="0"/>
              <a:t> </a:t>
            </a:r>
            <a:r>
              <a:rPr lang="en-US" b="1" dirty="0" err="1" smtClean="0"/>
              <a:t>phần</a:t>
            </a:r>
            <a:r>
              <a:rPr lang="en-US" b="1" dirty="0" smtClean="0"/>
              <a:t> </a:t>
            </a:r>
            <a:r>
              <a:rPr lang="en-US" b="1" dirty="0" err="1" smtClean="0"/>
              <a:t>hai</a:t>
            </a:r>
            <a:endParaRPr lang="en-US" b="1" dirty="0"/>
          </a:p>
        </p:txBody>
      </p:sp>
      <p:sp>
        <p:nvSpPr>
          <p:cNvPr id="19" name="Rectangle 18"/>
          <p:cNvSpPr/>
          <p:nvPr/>
        </p:nvSpPr>
        <p:spPr>
          <a:xfrm>
            <a:off x="570473" y="1472863"/>
            <a:ext cx="1828800" cy="1676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>
            <a:stCxn id="23" idx="2"/>
          </p:cNvCxnSpPr>
          <p:nvPr/>
        </p:nvCxnSpPr>
        <p:spPr>
          <a:xfrm rot="16200000" flipH="1" flipV="1">
            <a:off x="646673" y="1396663"/>
            <a:ext cx="1676400" cy="1828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307833" y="990600"/>
            <a:ext cx="5486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ym typeface="Wingdings 2"/>
              </a:rPr>
              <a:t></a:t>
            </a:r>
            <a:endParaRPr lang="en-US" sz="3600" dirty="0" smtClean="0"/>
          </a:p>
          <a:p>
            <a:endParaRPr lang="en-US" dirty="0"/>
          </a:p>
        </p:txBody>
      </p:sp>
      <p:graphicFrame>
        <p:nvGraphicFramePr>
          <p:cNvPr id="22" name="Object 4"/>
          <p:cNvGraphicFramePr>
            <a:graphicFrameLocks noChangeAspect="1"/>
          </p:cNvGraphicFramePr>
          <p:nvPr/>
        </p:nvGraphicFramePr>
        <p:xfrm>
          <a:off x="1865873" y="2234863"/>
          <a:ext cx="228600" cy="771093"/>
        </p:xfrm>
        <a:graphic>
          <a:graphicData uri="http://schemas.openxmlformats.org/presentationml/2006/ole">
            <p:oleObj spid="_x0000_s20482" name="Equation" r:id="rId3" imgW="241200" imgH="825480" progId="Equation.3">
              <p:embed/>
            </p:oleObj>
          </a:graphicData>
        </a:graphic>
      </p:graphicFrame>
      <p:sp>
        <p:nvSpPr>
          <p:cNvPr id="23" name="Isosceles Triangle 22"/>
          <p:cNvSpPr/>
          <p:nvPr/>
        </p:nvSpPr>
        <p:spPr>
          <a:xfrm rot="10800000">
            <a:off x="570473" y="1472863"/>
            <a:ext cx="1828800" cy="1676400"/>
          </a:xfrm>
          <a:prstGeom prst="triangle">
            <a:avLst>
              <a:gd name="adj" fmla="val 100000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/>
        </p:nvGraphicFramePr>
        <p:xfrm>
          <a:off x="951474" y="1777664"/>
          <a:ext cx="205739" cy="685799"/>
        </p:xfrm>
        <a:graphic>
          <a:graphicData uri="http://schemas.openxmlformats.org/presentationml/2006/ole">
            <p:oleObj spid="_x0000_s20483" name="Equation" r:id="rId4" imgW="241200" imgH="825480" progId="Equation.3">
              <p:embed/>
            </p:oleObj>
          </a:graphicData>
        </a:graphic>
      </p:graphicFrame>
      <p:sp>
        <p:nvSpPr>
          <p:cNvPr id="28" name="Isosceles Triangle 27"/>
          <p:cNvSpPr/>
          <p:nvPr/>
        </p:nvSpPr>
        <p:spPr>
          <a:xfrm>
            <a:off x="609598" y="3843992"/>
            <a:ext cx="1981200" cy="160020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/>
          <p:cNvCxnSpPr>
            <a:endCxn id="32" idx="2"/>
          </p:cNvCxnSpPr>
          <p:nvPr/>
        </p:nvCxnSpPr>
        <p:spPr>
          <a:xfrm rot="16200000" flipH="1">
            <a:off x="800099" y="4644091"/>
            <a:ext cx="1600200" cy="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523999" y="3276600"/>
            <a:ext cx="5333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ym typeface="Wingdings 2"/>
              </a:rPr>
              <a:t></a:t>
            </a:r>
            <a:endParaRPr lang="en-US" sz="3600" dirty="0" smtClean="0"/>
          </a:p>
          <a:p>
            <a:endParaRPr lang="en-US" dirty="0"/>
          </a:p>
        </p:txBody>
      </p:sp>
      <p:graphicFrame>
        <p:nvGraphicFramePr>
          <p:cNvPr id="31" name="Object 3"/>
          <p:cNvGraphicFramePr>
            <a:graphicFrameLocks noChangeAspect="1"/>
          </p:cNvGraphicFramePr>
          <p:nvPr/>
        </p:nvGraphicFramePr>
        <p:xfrm>
          <a:off x="1219198" y="4673263"/>
          <a:ext cx="246063" cy="519005"/>
        </p:xfrm>
        <a:graphic>
          <a:graphicData uri="http://schemas.openxmlformats.org/presentationml/2006/ole">
            <p:oleObj spid="_x0000_s20484" name="Equation" r:id="rId5" imgW="241200" imgH="825480" progId="Equation.3">
              <p:embed/>
            </p:oleObj>
          </a:graphicData>
        </a:graphic>
      </p:graphicFrame>
      <p:sp>
        <p:nvSpPr>
          <p:cNvPr id="32" name="Isosceles Triangle 31"/>
          <p:cNvSpPr/>
          <p:nvPr/>
        </p:nvSpPr>
        <p:spPr>
          <a:xfrm>
            <a:off x="1600200" y="3843992"/>
            <a:ext cx="990600" cy="1600200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3" name="Object 2"/>
          <p:cNvGraphicFramePr>
            <a:graphicFrameLocks noChangeAspect="1"/>
          </p:cNvGraphicFramePr>
          <p:nvPr/>
        </p:nvGraphicFramePr>
        <p:xfrm>
          <a:off x="1828798" y="4673263"/>
          <a:ext cx="246063" cy="519005"/>
        </p:xfrm>
        <a:graphic>
          <a:graphicData uri="http://schemas.openxmlformats.org/presentationml/2006/ole">
            <p:oleObj spid="_x0000_s20485" name="Equation" r:id="rId6" imgW="241200" imgH="825480" progId="Equation.3">
              <p:embed/>
            </p:oleObj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3008872" y="1396663"/>
            <a:ext cx="55483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Chia</a:t>
            </a:r>
            <a:r>
              <a:rPr lang="en-US" dirty="0" smtClean="0"/>
              <a:t> </a:t>
            </a:r>
            <a:r>
              <a:rPr lang="en-US" dirty="0" err="1" smtClean="0"/>
              <a:t>hình</a:t>
            </a:r>
            <a:r>
              <a:rPr lang="en-US" dirty="0" smtClean="0"/>
              <a:t> </a:t>
            </a:r>
            <a:r>
              <a:rPr lang="en-US" dirty="0" err="1" smtClean="0"/>
              <a:t>vuông</a:t>
            </a:r>
            <a:r>
              <a:rPr lang="en-US" dirty="0" smtClean="0"/>
              <a:t> </a:t>
            </a:r>
            <a:r>
              <a:rPr lang="en-US" dirty="0" err="1" smtClean="0"/>
              <a:t>thành</a:t>
            </a:r>
            <a:r>
              <a:rPr lang="en-US" dirty="0" smtClean="0"/>
              <a:t> </a:t>
            </a:r>
            <a:r>
              <a:rPr lang="en-US" dirty="0" err="1" smtClean="0"/>
              <a:t>hai</a:t>
            </a:r>
            <a:r>
              <a:rPr lang="en-US" dirty="0" smtClean="0"/>
              <a:t> </a:t>
            </a:r>
            <a:r>
              <a:rPr lang="en-US" dirty="0" err="1" smtClean="0"/>
              <a:t>phần</a:t>
            </a:r>
            <a:r>
              <a:rPr lang="en-US" dirty="0" smtClean="0"/>
              <a:t> </a:t>
            </a:r>
            <a:r>
              <a:rPr lang="en-US" dirty="0" err="1" smtClean="0"/>
              <a:t>bằng</a:t>
            </a:r>
            <a:r>
              <a:rPr lang="en-US" dirty="0" smtClean="0"/>
              <a:t> </a:t>
            </a:r>
            <a:r>
              <a:rPr lang="en-US" dirty="0" err="1" smtClean="0"/>
              <a:t>nhau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3008872" y="1853863"/>
            <a:ext cx="59827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Lấy</a:t>
            </a:r>
            <a:r>
              <a:rPr lang="en-US" dirty="0" smtClean="0"/>
              <a:t> </a:t>
            </a: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phần</a:t>
            </a:r>
            <a:r>
              <a:rPr lang="en-US" dirty="0" smtClean="0"/>
              <a:t>,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b="1" i="1" dirty="0" err="1" smtClean="0"/>
              <a:t>một</a:t>
            </a:r>
            <a:r>
              <a:rPr lang="en-US" b="1" i="1" dirty="0" smtClean="0"/>
              <a:t> </a:t>
            </a:r>
            <a:r>
              <a:rPr lang="en-US" b="1" i="1" dirty="0" err="1" smtClean="0"/>
              <a:t>phần</a:t>
            </a:r>
            <a:r>
              <a:rPr lang="en-US" b="1" i="1" dirty="0" smtClean="0"/>
              <a:t> </a:t>
            </a:r>
            <a:r>
              <a:rPr lang="en-US" b="1" i="1" dirty="0" err="1" smtClean="0"/>
              <a:t>hai</a:t>
            </a:r>
            <a:r>
              <a:rPr lang="en-US" b="1" i="1" dirty="0" smtClean="0"/>
              <a:t> </a:t>
            </a:r>
            <a:r>
              <a:rPr lang="en-US" dirty="0" err="1" smtClean="0"/>
              <a:t>hình</a:t>
            </a:r>
            <a:r>
              <a:rPr lang="en-US" dirty="0" smtClean="0"/>
              <a:t> </a:t>
            </a:r>
            <a:r>
              <a:rPr lang="en-US" dirty="0" err="1" smtClean="0"/>
              <a:t>vuông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3008872" y="2353270"/>
            <a:ext cx="27366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phần</a:t>
            </a:r>
            <a:r>
              <a:rPr lang="en-US" dirty="0" smtClean="0"/>
              <a:t> </a:t>
            </a:r>
            <a:r>
              <a:rPr lang="en-US" dirty="0" err="1" smtClean="0"/>
              <a:t>hai</a:t>
            </a:r>
            <a:r>
              <a:rPr lang="en-US" dirty="0" smtClean="0"/>
              <a:t> </a:t>
            </a:r>
            <a:r>
              <a:rPr lang="en-US" dirty="0" err="1" smtClean="0"/>
              <a:t>viết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3008872" y="2819400"/>
            <a:ext cx="42787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phần</a:t>
            </a:r>
            <a:r>
              <a:rPr lang="en-US" dirty="0" smtClean="0"/>
              <a:t> </a:t>
            </a:r>
            <a:r>
              <a:rPr lang="en-US" dirty="0" err="1" smtClean="0"/>
              <a:t>hai</a:t>
            </a:r>
            <a:r>
              <a:rPr lang="en-US" dirty="0" smtClean="0"/>
              <a:t> </a:t>
            </a:r>
            <a:r>
              <a:rPr lang="en-US" dirty="0" err="1" smtClean="0"/>
              <a:t>còn</a:t>
            </a:r>
            <a:r>
              <a:rPr lang="en-US" dirty="0" smtClean="0"/>
              <a:t> </a:t>
            </a:r>
            <a:r>
              <a:rPr lang="en-US" dirty="0" err="1" smtClean="0"/>
              <a:t>gọi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nửa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96" name="TextBox 95"/>
          <p:cNvSpPr txBox="1"/>
          <p:nvPr/>
        </p:nvSpPr>
        <p:spPr>
          <a:xfrm>
            <a:off x="0" y="3603486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Bài</a:t>
            </a:r>
            <a:r>
              <a:rPr lang="en-US" b="1" dirty="0" smtClean="0"/>
              <a:t> 2: </a:t>
            </a:r>
            <a:r>
              <a:rPr lang="en-US" b="1" dirty="0" err="1" smtClean="0"/>
              <a:t>Khoanh</a:t>
            </a:r>
            <a:r>
              <a:rPr lang="en-US" b="1" dirty="0" smtClean="0"/>
              <a:t> </a:t>
            </a:r>
            <a:r>
              <a:rPr lang="en-US" b="1" dirty="0" err="1" smtClean="0"/>
              <a:t>vào</a:t>
            </a:r>
            <a:r>
              <a:rPr lang="en-US" b="1" dirty="0" smtClean="0"/>
              <a:t> </a:t>
            </a:r>
            <a:r>
              <a:rPr lang="en-US" b="1" dirty="0" err="1" smtClean="0"/>
              <a:t>chữ</a:t>
            </a:r>
            <a:r>
              <a:rPr lang="en-US" b="1" dirty="0" smtClean="0"/>
              <a:t> </a:t>
            </a:r>
            <a:r>
              <a:rPr lang="en-US" b="1" dirty="0" err="1" smtClean="0"/>
              <a:t>đặt</a:t>
            </a:r>
            <a:r>
              <a:rPr lang="en-US" b="1" dirty="0" smtClean="0"/>
              <a:t> </a:t>
            </a:r>
            <a:r>
              <a:rPr lang="en-US" b="1" dirty="0" err="1" smtClean="0"/>
              <a:t>dưới</a:t>
            </a:r>
            <a:r>
              <a:rPr lang="en-US" b="1" dirty="0" smtClean="0"/>
              <a:t> </a:t>
            </a:r>
            <a:r>
              <a:rPr lang="en-US" b="1" dirty="0" err="1" smtClean="0"/>
              <a:t>các</a:t>
            </a:r>
            <a:r>
              <a:rPr lang="en-US" b="1" dirty="0" smtClean="0"/>
              <a:t> </a:t>
            </a:r>
            <a:r>
              <a:rPr lang="en-US" b="1" dirty="0" err="1" smtClean="0"/>
              <a:t>hình</a:t>
            </a:r>
            <a:r>
              <a:rPr lang="en-US" b="1" dirty="0" smtClean="0"/>
              <a:t> </a:t>
            </a:r>
            <a:r>
              <a:rPr lang="en-US" b="1" dirty="0" err="1" smtClean="0"/>
              <a:t>đã</a:t>
            </a:r>
            <a:r>
              <a:rPr lang="en-US" b="1" dirty="0" smtClean="0"/>
              <a:t> </a:t>
            </a:r>
            <a:r>
              <a:rPr lang="en-US" b="1" dirty="0" err="1" smtClean="0"/>
              <a:t>tô</a:t>
            </a:r>
            <a:r>
              <a:rPr lang="en-US" b="1" dirty="0" smtClean="0"/>
              <a:t> </a:t>
            </a:r>
            <a:r>
              <a:rPr lang="en-US" b="1" dirty="0" err="1" smtClean="0"/>
              <a:t>đậm</a:t>
            </a:r>
            <a:r>
              <a:rPr lang="en-US" b="1" dirty="0" smtClean="0"/>
              <a:t>      </a:t>
            </a:r>
            <a:r>
              <a:rPr lang="en-US" b="1" dirty="0" err="1" smtClean="0"/>
              <a:t>hình</a:t>
            </a:r>
            <a:r>
              <a:rPr lang="en-US" b="1" dirty="0" smtClean="0"/>
              <a:t> </a:t>
            </a:r>
            <a:r>
              <a:rPr lang="en-US" b="1" dirty="0" err="1" smtClean="0"/>
              <a:t>đó</a:t>
            </a:r>
            <a:r>
              <a:rPr lang="en-US" b="1" dirty="0" smtClean="0"/>
              <a:t>      </a:t>
            </a:r>
            <a:endParaRPr lang="en-US" b="1" dirty="0"/>
          </a:p>
        </p:txBody>
      </p:sp>
      <p:grpSp>
        <p:nvGrpSpPr>
          <p:cNvPr id="2" name="Group 68"/>
          <p:cNvGrpSpPr/>
          <p:nvPr/>
        </p:nvGrpSpPr>
        <p:grpSpPr>
          <a:xfrm>
            <a:off x="6926094" y="3581400"/>
            <a:ext cx="312906" cy="707886"/>
            <a:chOff x="7154694" y="762000"/>
            <a:chExt cx="312906" cy="707886"/>
          </a:xfrm>
        </p:grpSpPr>
        <p:sp>
          <p:nvSpPr>
            <p:cNvPr id="98" name="TextBox 97"/>
            <p:cNvSpPr txBox="1"/>
            <p:nvPr/>
          </p:nvSpPr>
          <p:spPr>
            <a:xfrm>
              <a:off x="7154694" y="762000"/>
              <a:ext cx="312906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</a:t>
              </a:r>
            </a:p>
            <a:p>
              <a:r>
                <a:rPr lang="en-US" sz="2000" b="1" dirty="0" smtClean="0"/>
                <a:t>2</a:t>
              </a:r>
              <a:endParaRPr lang="en-US" sz="2000" b="1" dirty="0"/>
            </a:p>
          </p:txBody>
        </p:sp>
        <p:cxnSp>
          <p:nvCxnSpPr>
            <p:cNvPr id="99" name="Straight Connector 98"/>
            <p:cNvCxnSpPr>
              <a:stCxn id="98" idx="1"/>
              <a:endCxn id="98" idx="3"/>
            </p:cNvCxnSpPr>
            <p:nvPr/>
          </p:nvCxnSpPr>
          <p:spPr>
            <a:xfrm rot="10800000" flipH="1">
              <a:off x="7154694" y="1115943"/>
              <a:ext cx="312906" cy="1588"/>
            </a:xfrm>
            <a:prstGeom prst="line">
              <a:avLst/>
            </a:prstGeom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5" name="Oval 114"/>
          <p:cNvSpPr/>
          <p:nvPr/>
        </p:nvSpPr>
        <p:spPr>
          <a:xfrm>
            <a:off x="457200" y="5791200"/>
            <a:ext cx="533400" cy="4572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TextBox 115"/>
          <p:cNvSpPr txBox="1"/>
          <p:nvPr/>
        </p:nvSpPr>
        <p:spPr>
          <a:xfrm>
            <a:off x="523875" y="5791200"/>
            <a:ext cx="400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A</a:t>
            </a:r>
            <a:endParaRPr lang="en-US" dirty="0">
              <a:latin typeface="+mj-lt"/>
            </a:endParaRPr>
          </a:p>
        </p:txBody>
      </p:sp>
      <p:grpSp>
        <p:nvGrpSpPr>
          <p:cNvPr id="3" name="Group 82"/>
          <p:cNvGrpSpPr/>
          <p:nvPr/>
        </p:nvGrpSpPr>
        <p:grpSpPr>
          <a:xfrm>
            <a:off x="152400" y="4595594"/>
            <a:ext cx="1295400" cy="814605"/>
            <a:chOff x="381000" y="4671794"/>
            <a:chExt cx="1295400" cy="814605"/>
          </a:xfrm>
        </p:grpSpPr>
        <p:sp>
          <p:nvSpPr>
            <p:cNvPr id="118" name="Rectangle 117"/>
            <p:cNvSpPr/>
            <p:nvPr/>
          </p:nvSpPr>
          <p:spPr>
            <a:xfrm rot="5400000">
              <a:off x="621647" y="4431647"/>
              <a:ext cx="814605" cy="12949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Rectangle 118"/>
            <p:cNvSpPr/>
            <p:nvPr/>
          </p:nvSpPr>
          <p:spPr>
            <a:xfrm rot="5400000">
              <a:off x="824798" y="4254298"/>
              <a:ext cx="407303" cy="12949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0" name="Straight Connector 119"/>
            <p:cNvCxnSpPr>
              <a:stCxn id="118" idx="0"/>
              <a:endCxn id="118" idx="2"/>
            </p:cNvCxnSpPr>
            <p:nvPr/>
          </p:nvCxnSpPr>
          <p:spPr>
            <a:xfrm flipH="1">
              <a:off x="381000" y="5078943"/>
              <a:ext cx="1294900" cy="60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120"/>
          <p:cNvGrpSpPr/>
          <p:nvPr/>
        </p:nvGrpSpPr>
        <p:grpSpPr>
          <a:xfrm>
            <a:off x="4876800" y="4519395"/>
            <a:ext cx="990600" cy="890805"/>
            <a:chOff x="5486400" y="1295401"/>
            <a:chExt cx="1600200" cy="1523999"/>
          </a:xfrm>
        </p:grpSpPr>
        <p:sp>
          <p:nvSpPr>
            <p:cNvPr id="122" name="Rectangle 121"/>
            <p:cNvSpPr/>
            <p:nvPr/>
          </p:nvSpPr>
          <p:spPr>
            <a:xfrm>
              <a:off x="5486401" y="1295401"/>
              <a:ext cx="1600199" cy="1523999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" name="Group 97"/>
            <p:cNvGrpSpPr/>
            <p:nvPr/>
          </p:nvGrpSpPr>
          <p:grpSpPr>
            <a:xfrm>
              <a:off x="5486400" y="1295401"/>
              <a:ext cx="1524000" cy="1523999"/>
              <a:chOff x="5486400" y="1295401"/>
              <a:chExt cx="2057400" cy="2057400"/>
            </a:xfrm>
          </p:grpSpPr>
          <p:cxnSp>
            <p:nvCxnSpPr>
              <p:cNvPr id="124" name="Straight Connector 123"/>
              <p:cNvCxnSpPr/>
              <p:nvPr/>
            </p:nvCxnSpPr>
            <p:spPr>
              <a:xfrm rot="16200000" flipH="1">
                <a:off x="5486400" y="1295401"/>
                <a:ext cx="2057400" cy="205740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5" name="Isosceles Triangle 124"/>
              <p:cNvSpPr/>
              <p:nvPr/>
            </p:nvSpPr>
            <p:spPr>
              <a:xfrm>
                <a:off x="5486400" y="1295401"/>
                <a:ext cx="2057400" cy="2057400"/>
              </a:xfrm>
              <a:prstGeom prst="triangle">
                <a:avLst>
                  <a:gd name="adj" fmla="val 402"/>
                </a:avLst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6" name="Group 125"/>
          <p:cNvGrpSpPr/>
          <p:nvPr/>
        </p:nvGrpSpPr>
        <p:grpSpPr>
          <a:xfrm>
            <a:off x="7772400" y="4800601"/>
            <a:ext cx="1066800" cy="457200"/>
            <a:chOff x="1676400" y="2133600"/>
            <a:chExt cx="2133600" cy="2058194"/>
          </a:xfrm>
        </p:grpSpPr>
        <p:sp>
          <p:nvSpPr>
            <p:cNvPr id="127" name="Rectangle 126"/>
            <p:cNvSpPr/>
            <p:nvPr/>
          </p:nvSpPr>
          <p:spPr>
            <a:xfrm>
              <a:off x="1676400" y="2133600"/>
              <a:ext cx="2133600" cy="20574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Rectangle 127"/>
            <p:cNvSpPr/>
            <p:nvPr/>
          </p:nvSpPr>
          <p:spPr>
            <a:xfrm>
              <a:off x="1676400" y="2133600"/>
              <a:ext cx="1066800" cy="20574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9" name="Straight Connector 128"/>
            <p:cNvCxnSpPr>
              <a:stCxn id="127" idx="0"/>
              <a:endCxn id="127" idx="2"/>
            </p:cNvCxnSpPr>
            <p:nvPr/>
          </p:nvCxnSpPr>
          <p:spPr>
            <a:xfrm rot="16200000" flipH="1">
              <a:off x="1714500" y="3162300"/>
              <a:ext cx="20574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58"/>
          <p:cNvGrpSpPr/>
          <p:nvPr/>
        </p:nvGrpSpPr>
        <p:grpSpPr>
          <a:xfrm>
            <a:off x="6248400" y="4419600"/>
            <a:ext cx="1066800" cy="1066800"/>
            <a:chOff x="4724400" y="0"/>
            <a:chExt cx="914400" cy="915988"/>
          </a:xfrm>
        </p:grpSpPr>
        <p:sp>
          <p:nvSpPr>
            <p:cNvPr id="60" name="Oval 59"/>
            <p:cNvSpPr/>
            <p:nvPr/>
          </p:nvSpPr>
          <p:spPr>
            <a:xfrm>
              <a:off x="4724400" y="0"/>
              <a:ext cx="914400" cy="9144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Pie 60"/>
            <p:cNvSpPr/>
            <p:nvPr/>
          </p:nvSpPr>
          <p:spPr>
            <a:xfrm>
              <a:off x="4724400" y="0"/>
              <a:ext cx="914400" cy="914400"/>
            </a:xfrm>
            <a:prstGeom prst="pie">
              <a:avLst/>
            </a:prstGeom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62" name="Straight Connector 61"/>
            <p:cNvCxnSpPr>
              <a:stCxn id="61" idx="2"/>
              <a:endCxn id="61" idx="0"/>
            </p:cNvCxnSpPr>
            <p:nvPr/>
          </p:nvCxnSpPr>
          <p:spPr>
            <a:xfrm rot="10800000" flipH="1">
              <a:off x="4724400" y="457200"/>
              <a:ext cx="914400" cy="1588"/>
            </a:xfrm>
            <a:prstGeom prst="line">
              <a:avLst/>
            </a:prstGeom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>
              <a:stCxn id="61" idx="3"/>
            </p:cNvCxnSpPr>
            <p:nvPr/>
          </p:nvCxnSpPr>
          <p:spPr>
            <a:xfrm rot="16200000" flipH="1">
              <a:off x="4724003" y="457597"/>
              <a:ext cx="915194" cy="1588"/>
            </a:xfrm>
            <a:prstGeom prst="line">
              <a:avLst/>
            </a:prstGeom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1"/>
          <p:cNvGrpSpPr/>
          <p:nvPr/>
        </p:nvGrpSpPr>
        <p:grpSpPr>
          <a:xfrm>
            <a:off x="3429000" y="4419600"/>
            <a:ext cx="1066800" cy="1066800"/>
            <a:chOff x="3352800" y="4495800"/>
            <a:chExt cx="914400" cy="914400"/>
          </a:xfrm>
        </p:grpSpPr>
        <p:sp>
          <p:nvSpPr>
            <p:cNvPr id="67" name="Oval 66"/>
            <p:cNvSpPr/>
            <p:nvPr/>
          </p:nvSpPr>
          <p:spPr>
            <a:xfrm>
              <a:off x="3352800" y="4495800"/>
              <a:ext cx="914400" cy="9144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Chord 68"/>
            <p:cNvSpPr/>
            <p:nvPr/>
          </p:nvSpPr>
          <p:spPr>
            <a:xfrm>
              <a:off x="3352800" y="4495800"/>
              <a:ext cx="914400" cy="914400"/>
            </a:xfrm>
            <a:prstGeom prst="chord">
              <a:avLst>
                <a:gd name="adj1" fmla="val 2700000"/>
                <a:gd name="adj2" fmla="val 13760357"/>
              </a:avLst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" name="Group 81"/>
          <p:cNvGrpSpPr/>
          <p:nvPr/>
        </p:nvGrpSpPr>
        <p:grpSpPr>
          <a:xfrm>
            <a:off x="1828800" y="4495799"/>
            <a:ext cx="1371600" cy="1251923"/>
            <a:chOff x="1828800" y="4571999"/>
            <a:chExt cx="1371600" cy="1251923"/>
          </a:xfrm>
        </p:grpSpPr>
        <p:sp>
          <p:nvSpPr>
            <p:cNvPr id="73" name="Flowchart: Extract 72"/>
            <p:cNvSpPr/>
            <p:nvPr/>
          </p:nvSpPr>
          <p:spPr>
            <a:xfrm>
              <a:off x="1828800" y="4572000"/>
              <a:ext cx="1371600" cy="915715"/>
            </a:xfrm>
            <a:prstGeom prst="flowChartExtra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lowchart: Merge 73"/>
            <p:cNvSpPr/>
            <p:nvPr/>
          </p:nvSpPr>
          <p:spPr>
            <a:xfrm rot="3131462">
              <a:off x="2004811" y="4867725"/>
              <a:ext cx="1133701" cy="778694"/>
            </a:xfrm>
            <a:prstGeom prst="flowChartMerg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1" name="Straight Connector 80"/>
            <p:cNvCxnSpPr>
              <a:endCxn id="74" idx="3"/>
            </p:cNvCxnSpPr>
            <p:nvPr/>
          </p:nvCxnSpPr>
          <p:spPr>
            <a:xfrm rot="16200000" flipH="1">
              <a:off x="2175508" y="4911092"/>
              <a:ext cx="908995" cy="23081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2" name="TextBox 91"/>
          <p:cNvSpPr txBox="1"/>
          <p:nvPr/>
        </p:nvSpPr>
        <p:spPr>
          <a:xfrm>
            <a:off x="2124075" y="5791200"/>
            <a:ext cx="400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B</a:t>
            </a:r>
            <a:endParaRPr lang="en-US" dirty="0">
              <a:latin typeface="+mj-lt"/>
            </a:endParaRPr>
          </a:p>
        </p:txBody>
      </p:sp>
      <p:sp>
        <p:nvSpPr>
          <p:cNvPr id="94" name="Oval 93"/>
          <p:cNvSpPr/>
          <p:nvPr/>
        </p:nvSpPr>
        <p:spPr>
          <a:xfrm>
            <a:off x="3657600" y="5791200"/>
            <a:ext cx="533400" cy="4572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TextBox 94"/>
          <p:cNvSpPr txBox="1"/>
          <p:nvPr/>
        </p:nvSpPr>
        <p:spPr>
          <a:xfrm>
            <a:off x="3724275" y="5791200"/>
            <a:ext cx="400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C</a:t>
            </a:r>
            <a:endParaRPr lang="en-US" dirty="0">
              <a:latin typeface="+mj-lt"/>
            </a:endParaRPr>
          </a:p>
        </p:txBody>
      </p:sp>
      <p:sp>
        <p:nvSpPr>
          <p:cNvPr id="131" name="Oval 130"/>
          <p:cNvSpPr/>
          <p:nvPr/>
        </p:nvSpPr>
        <p:spPr>
          <a:xfrm>
            <a:off x="5029200" y="5791200"/>
            <a:ext cx="533400" cy="4572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TextBox 131"/>
          <p:cNvSpPr txBox="1"/>
          <p:nvPr/>
        </p:nvSpPr>
        <p:spPr>
          <a:xfrm>
            <a:off x="5095875" y="5791200"/>
            <a:ext cx="400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D</a:t>
            </a:r>
            <a:endParaRPr lang="en-US" dirty="0">
              <a:latin typeface="+mj-lt"/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6543675" y="5791200"/>
            <a:ext cx="400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E</a:t>
            </a:r>
            <a:endParaRPr lang="en-US" dirty="0">
              <a:latin typeface="+mj-lt"/>
            </a:endParaRPr>
          </a:p>
        </p:txBody>
      </p:sp>
      <p:sp>
        <p:nvSpPr>
          <p:cNvPr id="137" name="Oval 136"/>
          <p:cNvSpPr/>
          <p:nvPr/>
        </p:nvSpPr>
        <p:spPr>
          <a:xfrm>
            <a:off x="8001000" y="5791200"/>
            <a:ext cx="533400" cy="4572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TextBox 137"/>
          <p:cNvSpPr txBox="1"/>
          <p:nvPr/>
        </p:nvSpPr>
        <p:spPr>
          <a:xfrm>
            <a:off x="8067675" y="5791200"/>
            <a:ext cx="400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G</a:t>
            </a:r>
            <a:endParaRPr lang="en-US" dirty="0">
              <a:latin typeface="+mj-lt"/>
            </a:endParaRPr>
          </a:p>
        </p:txBody>
      </p:sp>
      <p:sp>
        <p:nvSpPr>
          <p:cNvPr id="68" name="Text Box 6"/>
          <p:cNvSpPr txBox="1">
            <a:spLocks noChangeArrowheads="1"/>
          </p:cNvSpPr>
          <p:nvPr/>
        </p:nvSpPr>
        <p:spPr bwMode="auto">
          <a:xfrm>
            <a:off x="5562600" y="2205335"/>
            <a:ext cx="4762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u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70" name="Text Box 7"/>
          <p:cNvSpPr txBox="1">
            <a:spLocks noChangeArrowheads="1"/>
          </p:cNvSpPr>
          <p:nvPr/>
        </p:nvSpPr>
        <p:spPr bwMode="auto">
          <a:xfrm>
            <a:off x="5562600" y="2524780"/>
            <a:ext cx="3794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u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71" name="Line 8"/>
          <p:cNvSpPr>
            <a:spLocks noChangeShapeType="1"/>
          </p:cNvSpPr>
          <p:nvPr/>
        </p:nvSpPr>
        <p:spPr bwMode="auto">
          <a:xfrm>
            <a:off x="5562600" y="2590800"/>
            <a:ext cx="388938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51619E-6 L -0.44584 0.54394 " pathEditMode="relative" rAng="0" ptsTypes="AA">
                                      <p:cBhvr>
                                        <p:cTn id="24" dur="3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3" y="2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16 0.01179 L 0.00417 0.90957 " pathEditMode="relative" rAng="0" ptsTypes="AA">
                                      <p:cBhvr>
                                        <p:cTn id="85" dur="3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" y="4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3000"/>
                            </p:stCondLst>
                            <p:childTnLst>
                              <p:par>
                                <p:cTn id="8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3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5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8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1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0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5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1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4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  <p:bldP spid="19" grpId="0" animBg="1"/>
      <p:bldP spid="21" grpId="0"/>
      <p:bldP spid="21" grpId="1"/>
      <p:bldP spid="23" grpId="0" animBg="1"/>
      <p:bldP spid="28" grpId="0" animBg="1"/>
      <p:bldP spid="28" grpId="1" animBg="1"/>
      <p:bldP spid="30" grpId="0"/>
      <p:bldP spid="30" grpId="1"/>
      <p:bldP spid="30" grpId="2"/>
      <p:bldP spid="32" grpId="0" animBg="1"/>
      <p:bldP spid="32" grpId="1" animBg="1"/>
      <p:bldP spid="39" grpId="0"/>
      <p:bldP spid="40" grpId="0"/>
      <p:bldP spid="41" grpId="0"/>
      <p:bldP spid="45" grpId="0"/>
      <p:bldP spid="96" grpId="0"/>
      <p:bldP spid="115" grpId="0" animBg="1"/>
      <p:bldP spid="116" grpId="0"/>
      <p:bldP spid="92" grpId="0"/>
      <p:bldP spid="94" grpId="0" animBg="1"/>
      <p:bldP spid="95" grpId="0"/>
      <p:bldP spid="131" grpId="0" animBg="1"/>
      <p:bldP spid="132" grpId="0"/>
      <p:bldP spid="135" grpId="0"/>
      <p:bldP spid="137" grpId="0" animBg="1"/>
      <p:bldP spid="138" grpId="0"/>
      <p:bldP spid="68" grpId="0"/>
      <p:bldP spid="70" grpId="0"/>
      <p:bldP spid="7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j0424466">
            <a:hlinkClick r:id="" action="ppaction://noaction">
              <a:snd r:embed="rId2" name="applause.wav" builtIn="1"/>
            </a:hlinkClick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5029200"/>
            <a:ext cx="155892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685800" y="1371600"/>
            <a:ext cx="276229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err="1" smtClean="0">
                <a:latin typeface="+mj-lt"/>
              </a:rPr>
              <a:t>Kiểm</a:t>
            </a:r>
            <a:r>
              <a:rPr lang="en-US" sz="3000" b="1" dirty="0" smtClean="0">
                <a:latin typeface="+mj-lt"/>
              </a:rPr>
              <a:t> </a:t>
            </a:r>
            <a:r>
              <a:rPr lang="en-US" sz="3000" b="1" dirty="0" err="1" smtClean="0">
                <a:latin typeface="+mj-lt"/>
              </a:rPr>
              <a:t>tra</a:t>
            </a:r>
            <a:r>
              <a:rPr lang="en-US" sz="3000" b="1" dirty="0" smtClean="0">
                <a:latin typeface="+mj-lt"/>
              </a:rPr>
              <a:t> </a:t>
            </a:r>
            <a:r>
              <a:rPr lang="en-US" sz="3000" b="1" dirty="0" err="1" smtClean="0">
                <a:latin typeface="+mj-lt"/>
              </a:rPr>
              <a:t>bài</a:t>
            </a:r>
            <a:r>
              <a:rPr lang="en-US" sz="3000" b="1" dirty="0" smtClean="0">
                <a:latin typeface="+mj-lt"/>
              </a:rPr>
              <a:t> </a:t>
            </a:r>
            <a:r>
              <a:rPr lang="en-US" sz="3000" b="1" dirty="0" err="1" smtClean="0">
                <a:latin typeface="+mj-lt"/>
              </a:rPr>
              <a:t>cũ</a:t>
            </a:r>
            <a:endParaRPr lang="en-US" sz="3000" b="1" dirty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343400" y="833735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587165" y="381000"/>
            <a:ext cx="4272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4 </a:t>
            </a:r>
            <a:r>
              <a:rPr lang="en-US" dirty="0" err="1" smtClean="0"/>
              <a:t>ngày</a:t>
            </a:r>
            <a:r>
              <a:rPr lang="en-US" dirty="0" smtClean="0"/>
              <a:t> 13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685800" y="1905000"/>
            <a:ext cx="3276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 smtClean="0">
                <a:latin typeface="+mj-lt"/>
                <a:cs typeface="Times New Roman" pitchFamily="18" charset="0"/>
              </a:rPr>
              <a:t>- </a:t>
            </a:r>
            <a:r>
              <a:rPr lang="en-US" sz="2800" dirty="0" err="1" smtClean="0">
                <a:cs typeface="Times New Roman" pitchFamily="18" charset="0"/>
              </a:rPr>
              <a:t>Đọc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bảng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nhân</a:t>
            </a:r>
            <a:r>
              <a:rPr lang="en-US" sz="2800" dirty="0" smtClean="0">
                <a:cs typeface="Times New Roman" pitchFamily="18" charset="0"/>
              </a:rPr>
              <a:t> 5</a:t>
            </a:r>
            <a:endParaRPr lang="en-US" sz="2800" dirty="0">
              <a:latin typeface="+mj-lt"/>
              <a:cs typeface="Times New Roman" pitchFamily="18" charset="0"/>
            </a:endParaRPr>
          </a:p>
        </p:txBody>
      </p:sp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685800" y="2530475"/>
            <a:ext cx="2971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 smtClean="0">
                <a:cs typeface="Times New Roman" pitchFamily="18" charset="0"/>
              </a:rPr>
              <a:t>- </a:t>
            </a:r>
            <a:r>
              <a:rPr lang="en-US" sz="2800" dirty="0" err="1" smtClean="0">
                <a:cs typeface="Times New Roman" pitchFamily="18" charset="0"/>
              </a:rPr>
              <a:t>Đọc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bảng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nhân</a:t>
            </a:r>
            <a:r>
              <a:rPr lang="en-US" sz="2800" dirty="0" smtClean="0">
                <a:cs typeface="Times New Roman" pitchFamily="18" charset="0"/>
              </a:rPr>
              <a:t> 2</a:t>
            </a:r>
            <a:endParaRPr lang="en-US" sz="2800" dirty="0">
              <a:cs typeface="Times New Roman" pitchFamily="18" charset="0"/>
            </a:endParaRPr>
          </a:p>
        </p:txBody>
      </p:sp>
      <p:sp>
        <p:nvSpPr>
          <p:cNvPr id="18" name="Text Box 18"/>
          <p:cNvSpPr txBox="1">
            <a:spLocks noChangeArrowheads="1"/>
          </p:cNvSpPr>
          <p:nvPr/>
        </p:nvSpPr>
        <p:spPr bwMode="auto">
          <a:xfrm>
            <a:off x="685800" y="3216276"/>
            <a:ext cx="3200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 smtClean="0">
                <a:cs typeface="Times New Roman" pitchFamily="18" charset="0"/>
              </a:rPr>
              <a:t>- </a:t>
            </a:r>
            <a:r>
              <a:rPr lang="en-US" sz="2800" dirty="0" err="1" smtClean="0">
                <a:cs typeface="Times New Roman" pitchFamily="18" charset="0"/>
              </a:rPr>
              <a:t>Đọc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bảng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nhân</a:t>
            </a:r>
            <a:r>
              <a:rPr lang="en-US" sz="2800" dirty="0" smtClean="0">
                <a:cs typeface="Times New Roman" pitchFamily="18" charset="0"/>
              </a:rPr>
              <a:t> 4</a:t>
            </a:r>
            <a:endParaRPr lang="en-US" sz="2800" dirty="0">
              <a:cs typeface="Times New Roman" pitchFamily="18" charset="0"/>
            </a:endParaRPr>
          </a:p>
        </p:txBody>
      </p:sp>
      <p:sp>
        <p:nvSpPr>
          <p:cNvPr id="19" name="Text Box 18"/>
          <p:cNvSpPr txBox="1">
            <a:spLocks noChangeArrowheads="1"/>
          </p:cNvSpPr>
          <p:nvPr/>
        </p:nvSpPr>
        <p:spPr bwMode="auto">
          <a:xfrm>
            <a:off x="685800" y="3825876"/>
            <a:ext cx="3200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 smtClean="0">
                <a:cs typeface="Times New Roman" pitchFamily="18" charset="0"/>
              </a:rPr>
              <a:t>- </a:t>
            </a:r>
            <a:r>
              <a:rPr lang="en-US" sz="2800" dirty="0" err="1" smtClean="0">
                <a:cs typeface="Times New Roman" pitchFamily="18" charset="0"/>
              </a:rPr>
              <a:t>Đọc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bảng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nhân</a:t>
            </a:r>
            <a:r>
              <a:rPr lang="en-US" sz="2800" dirty="0" smtClean="0">
                <a:cs typeface="Times New Roman" pitchFamily="18" charset="0"/>
              </a:rPr>
              <a:t> 3</a:t>
            </a:r>
            <a:endParaRPr lang="en-US" sz="2800" dirty="0">
              <a:cs typeface="Times New Roman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6" grpId="0"/>
      <p:bldP spid="17" grpId="0"/>
      <p:bldP spid="18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01" name="Rectangle 13"/>
          <p:cNvSpPr>
            <a:spLocks noChangeArrowheads="1"/>
          </p:cNvSpPr>
          <p:nvPr/>
        </p:nvSpPr>
        <p:spPr bwMode="auto">
          <a:xfrm>
            <a:off x="6577386" y="1607583"/>
            <a:ext cx="1066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 : 2 </a:t>
            </a:r>
            <a:r>
              <a:rPr lang="en-US" b="1" dirty="0">
                <a:solidFill>
                  <a:srgbClr val="FF3300"/>
                </a:solidFill>
              </a:rPr>
              <a:t>= </a:t>
            </a:r>
            <a:r>
              <a:rPr lang="en-US" b="1" dirty="0" smtClean="0">
                <a:solidFill>
                  <a:srgbClr val="FF3300"/>
                </a:solidFill>
              </a:rPr>
              <a:t> 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3502" name="Rectangle 14"/>
          <p:cNvSpPr>
            <a:spLocks noChangeArrowheads="1"/>
          </p:cNvSpPr>
          <p:nvPr/>
        </p:nvSpPr>
        <p:spPr bwMode="auto">
          <a:xfrm>
            <a:off x="6575154" y="2909176"/>
            <a:ext cx="130837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8 : 2 = 4 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3503" name="Rectangle 15"/>
          <p:cNvSpPr>
            <a:spLocks noChangeArrowheads="1"/>
          </p:cNvSpPr>
          <p:nvPr/>
        </p:nvSpPr>
        <p:spPr bwMode="auto">
          <a:xfrm>
            <a:off x="6577386" y="2481457"/>
            <a:ext cx="10775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6 : 2 = 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3504" name="Rectangle 16"/>
          <p:cNvSpPr>
            <a:spLocks noChangeArrowheads="1"/>
          </p:cNvSpPr>
          <p:nvPr/>
        </p:nvSpPr>
        <p:spPr bwMode="auto">
          <a:xfrm>
            <a:off x="6435725" y="3366376"/>
            <a:ext cx="12314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10 : 2 </a:t>
            </a:r>
            <a:r>
              <a:rPr lang="en-US" b="1" dirty="0">
                <a:solidFill>
                  <a:srgbClr val="FF3300"/>
                </a:solidFill>
              </a:rPr>
              <a:t>= </a:t>
            </a:r>
          </a:p>
        </p:txBody>
      </p:sp>
      <p:sp>
        <p:nvSpPr>
          <p:cNvPr id="63505" name="Rectangle 17"/>
          <p:cNvSpPr>
            <a:spLocks noChangeArrowheads="1"/>
          </p:cNvSpPr>
          <p:nvPr/>
        </p:nvSpPr>
        <p:spPr bwMode="auto">
          <a:xfrm>
            <a:off x="6438900" y="3823576"/>
            <a:ext cx="12314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12 : 2 = 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3506" name="Rectangle 18"/>
          <p:cNvSpPr>
            <a:spLocks noChangeArrowheads="1"/>
          </p:cNvSpPr>
          <p:nvPr/>
        </p:nvSpPr>
        <p:spPr bwMode="auto">
          <a:xfrm>
            <a:off x="6435725" y="4280776"/>
            <a:ext cx="12314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14 : 2 </a:t>
            </a:r>
            <a:r>
              <a:rPr lang="en-US" b="1" dirty="0">
                <a:solidFill>
                  <a:srgbClr val="FF3300"/>
                </a:solidFill>
              </a:rPr>
              <a:t>= </a:t>
            </a:r>
          </a:p>
        </p:txBody>
      </p:sp>
      <p:sp>
        <p:nvSpPr>
          <p:cNvPr id="63507" name="Rectangle 19"/>
          <p:cNvSpPr>
            <a:spLocks noChangeArrowheads="1"/>
          </p:cNvSpPr>
          <p:nvPr/>
        </p:nvSpPr>
        <p:spPr bwMode="auto">
          <a:xfrm>
            <a:off x="6435725" y="4737976"/>
            <a:ext cx="12314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16 : 2 </a:t>
            </a:r>
            <a:r>
              <a:rPr lang="en-US" b="1" dirty="0">
                <a:solidFill>
                  <a:srgbClr val="FF3300"/>
                </a:solidFill>
              </a:rPr>
              <a:t>= </a:t>
            </a:r>
          </a:p>
        </p:txBody>
      </p:sp>
      <p:sp>
        <p:nvSpPr>
          <p:cNvPr id="63508" name="Rectangle 20"/>
          <p:cNvSpPr>
            <a:spLocks noChangeArrowheads="1"/>
          </p:cNvSpPr>
          <p:nvPr/>
        </p:nvSpPr>
        <p:spPr bwMode="auto">
          <a:xfrm>
            <a:off x="6438900" y="5176126"/>
            <a:ext cx="12314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18 : 2 </a:t>
            </a:r>
            <a:r>
              <a:rPr lang="en-US" b="1" dirty="0">
                <a:solidFill>
                  <a:srgbClr val="FF3300"/>
                </a:solidFill>
              </a:rPr>
              <a:t>= </a:t>
            </a:r>
          </a:p>
        </p:txBody>
      </p:sp>
      <p:sp>
        <p:nvSpPr>
          <p:cNvPr id="63509" name="Rectangle 21"/>
          <p:cNvSpPr>
            <a:spLocks noChangeArrowheads="1"/>
          </p:cNvSpPr>
          <p:nvPr/>
        </p:nvSpPr>
        <p:spPr bwMode="auto">
          <a:xfrm>
            <a:off x="6400800" y="5652376"/>
            <a:ext cx="12314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20 : 2 = 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3510" name="Line 22"/>
          <p:cNvSpPr>
            <a:spLocks noChangeShapeType="1"/>
          </p:cNvSpPr>
          <p:nvPr/>
        </p:nvSpPr>
        <p:spPr bwMode="auto">
          <a:xfrm flipH="1">
            <a:off x="5943601" y="1600200"/>
            <a:ext cx="76200" cy="5029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68" name="Group 167"/>
          <p:cNvGrpSpPr/>
          <p:nvPr/>
        </p:nvGrpSpPr>
        <p:grpSpPr>
          <a:xfrm rot="5400000">
            <a:off x="819150" y="2000250"/>
            <a:ext cx="1181100" cy="609600"/>
            <a:chOff x="266700" y="1466850"/>
            <a:chExt cx="1181100" cy="609600"/>
          </a:xfrm>
        </p:grpSpPr>
        <p:sp>
          <p:nvSpPr>
            <p:cNvPr id="4167" name="Rectangle 24"/>
            <p:cNvSpPr>
              <a:spLocks noChangeArrowheads="1"/>
            </p:cNvSpPr>
            <p:nvPr/>
          </p:nvSpPr>
          <p:spPr bwMode="auto">
            <a:xfrm>
              <a:off x="266700" y="1466850"/>
              <a:ext cx="1181100" cy="6096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vi-VN"/>
            </a:p>
          </p:txBody>
        </p:sp>
        <p:sp>
          <p:nvSpPr>
            <p:cNvPr id="4168" name="Oval 25"/>
            <p:cNvSpPr>
              <a:spLocks noChangeArrowheads="1"/>
            </p:cNvSpPr>
            <p:nvPr/>
          </p:nvSpPr>
          <p:spPr bwMode="auto">
            <a:xfrm>
              <a:off x="342900" y="1619250"/>
              <a:ext cx="381000" cy="339725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189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eaLnBrk="1" hangingPunct="1"/>
              <a:endParaRPr lang="vi-VN"/>
            </a:p>
          </p:txBody>
        </p:sp>
        <p:sp>
          <p:nvSpPr>
            <p:cNvPr id="4170" name="Oval 27"/>
            <p:cNvSpPr>
              <a:spLocks noChangeArrowheads="1"/>
            </p:cNvSpPr>
            <p:nvPr/>
          </p:nvSpPr>
          <p:spPr bwMode="auto">
            <a:xfrm>
              <a:off x="952500" y="1619250"/>
              <a:ext cx="381000" cy="339725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189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eaLnBrk="1" hangingPunct="1"/>
              <a:endParaRPr lang="vi-VN"/>
            </a:p>
          </p:txBody>
        </p:sp>
      </p:grpSp>
      <p:sp>
        <p:nvSpPr>
          <p:cNvPr id="63544" name="Text Box 56"/>
          <p:cNvSpPr txBox="1">
            <a:spLocks noChangeArrowheads="1"/>
          </p:cNvSpPr>
          <p:nvPr/>
        </p:nvSpPr>
        <p:spPr bwMode="auto">
          <a:xfrm>
            <a:off x="2133600" y="3048000"/>
            <a:ext cx="1600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b="1" dirty="0" smtClean="0">
                <a:solidFill>
                  <a:srgbClr val="FF3300"/>
                </a:solidFill>
                <a:cs typeface="Times New Roman" pitchFamily="18" charset="0"/>
              </a:rPr>
              <a:t>2 x 4 = 8</a:t>
            </a:r>
            <a:endParaRPr lang="en-US" sz="2800" b="1" dirty="0">
              <a:solidFill>
                <a:srgbClr val="FF3300"/>
              </a:solidFill>
              <a:cs typeface="Times New Roman" pitchFamily="18" charset="0"/>
            </a:endParaRPr>
          </a:p>
        </p:txBody>
      </p:sp>
      <p:sp>
        <p:nvSpPr>
          <p:cNvPr id="63546" name="Rectangle 58"/>
          <p:cNvSpPr>
            <a:spLocks noChangeArrowheads="1"/>
          </p:cNvSpPr>
          <p:nvPr/>
        </p:nvSpPr>
        <p:spPr bwMode="auto">
          <a:xfrm>
            <a:off x="7502525" y="3366376"/>
            <a:ext cx="285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5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3547" name="Rectangle 59"/>
          <p:cNvSpPr>
            <a:spLocks noChangeArrowheads="1"/>
          </p:cNvSpPr>
          <p:nvPr/>
        </p:nvSpPr>
        <p:spPr bwMode="auto">
          <a:xfrm>
            <a:off x="7503269" y="3823576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6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3548" name="Rectangle 60"/>
          <p:cNvSpPr>
            <a:spLocks noChangeArrowheads="1"/>
          </p:cNvSpPr>
          <p:nvPr/>
        </p:nvSpPr>
        <p:spPr bwMode="auto">
          <a:xfrm>
            <a:off x="7521575" y="4261726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7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3549" name="Rectangle 61"/>
          <p:cNvSpPr>
            <a:spLocks noChangeArrowheads="1"/>
          </p:cNvSpPr>
          <p:nvPr/>
        </p:nvSpPr>
        <p:spPr bwMode="auto">
          <a:xfrm>
            <a:off x="7502525" y="4737976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8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3550" name="Rectangle 62"/>
          <p:cNvSpPr>
            <a:spLocks noChangeArrowheads="1"/>
          </p:cNvSpPr>
          <p:nvPr/>
        </p:nvSpPr>
        <p:spPr bwMode="auto">
          <a:xfrm>
            <a:off x="7502525" y="5181600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9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3551" name="Rectangle 63"/>
          <p:cNvSpPr>
            <a:spLocks noChangeArrowheads="1"/>
          </p:cNvSpPr>
          <p:nvPr/>
        </p:nvSpPr>
        <p:spPr bwMode="auto">
          <a:xfrm>
            <a:off x="7432357" y="5633326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10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3553" name="Text Box 65"/>
          <p:cNvSpPr txBox="1">
            <a:spLocks noChangeArrowheads="1"/>
          </p:cNvSpPr>
          <p:nvPr/>
        </p:nvSpPr>
        <p:spPr bwMode="auto">
          <a:xfrm>
            <a:off x="6553200" y="2057400"/>
            <a:ext cx="10426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  <a:cs typeface="Times New Roman" pitchFamily="18" charset="0"/>
              </a:rPr>
              <a:t>4 : 2 </a:t>
            </a:r>
            <a:r>
              <a:rPr lang="en-US" b="1" dirty="0">
                <a:solidFill>
                  <a:srgbClr val="FF3300"/>
                </a:solidFill>
                <a:cs typeface="Times New Roman" pitchFamily="18" charset="0"/>
              </a:rPr>
              <a:t>= 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4343400" y="376535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2587165" y="0"/>
            <a:ext cx="4272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4 </a:t>
            </a:r>
            <a:r>
              <a:rPr lang="en-US" dirty="0" err="1" smtClean="0"/>
              <a:t>ngày</a:t>
            </a:r>
            <a:r>
              <a:rPr lang="en-US" dirty="0" smtClean="0"/>
              <a:t> 15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3886200" y="762000"/>
            <a:ext cx="1723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Bảng</a:t>
            </a:r>
            <a:r>
              <a:rPr lang="en-US" b="1" dirty="0" smtClean="0"/>
              <a:t> </a:t>
            </a:r>
            <a:r>
              <a:rPr lang="en-US" b="1" dirty="0" err="1" smtClean="0"/>
              <a:t>chia</a:t>
            </a:r>
            <a:r>
              <a:rPr lang="en-US" b="1" dirty="0" smtClean="0"/>
              <a:t> 2</a:t>
            </a:r>
            <a:endParaRPr lang="en-US" b="1" dirty="0"/>
          </a:p>
        </p:txBody>
      </p:sp>
      <p:grpSp>
        <p:nvGrpSpPr>
          <p:cNvPr id="78" name="Group 18"/>
          <p:cNvGrpSpPr>
            <a:grpSpLocks/>
          </p:cNvGrpSpPr>
          <p:nvPr/>
        </p:nvGrpSpPr>
        <p:grpSpPr bwMode="auto">
          <a:xfrm>
            <a:off x="7467600" y="2978681"/>
            <a:ext cx="450765" cy="401272"/>
            <a:chOff x="672" y="624"/>
            <a:chExt cx="540" cy="528"/>
          </a:xfrm>
        </p:grpSpPr>
        <p:grpSp>
          <p:nvGrpSpPr>
            <p:cNvPr id="79" name="Group 17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81" name="Oval 11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82" name="Group 12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83" name="Oval 13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84" name="Oval 14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85" name="Oval 15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86" name="Oval 16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80" name="Oval 10"/>
            <p:cNvSpPr>
              <a:spLocks noChangeArrowheads="1"/>
            </p:cNvSpPr>
            <p:nvPr/>
          </p:nvSpPr>
          <p:spPr bwMode="auto">
            <a:xfrm>
              <a:off x="816" y="768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87" name="Group 19"/>
          <p:cNvGrpSpPr>
            <a:grpSpLocks/>
          </p:cNvGrpSpPr>
          <p:nvPr/>
        </p:nvGrpSpPr>
        <p:grpSpPr bwMode="auto">
          <a:xfrm rot="21274189">
            <a:off x="7485577" y="2077829"/>
            <a:ext cx="450765" cy="401272"/>
            <a:chOff x="672" y="624"/>
            <a:chExt cx="540" cy="528"/>
          </a:xfrm>
        </p:grpSpPr>
        <p:grpSp>
          <p:nvGrpSpPr>
            <p:cNvPr id="88" name="Group 20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90" name="Oval 21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91" name="Group 22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92" name="Oval 23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93" name="Oval 24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94" name="Oval 25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95" name="Oval 26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89" name="Oval 27"/>
            <p:cNvSpPr>
              <a:spLocks noChangeArrowheads="1"/>
            </p:cNvSpPr>
            <p:nvPr/>
          </p:nvSpPr>
          <p:spPr bwMode="auto">
            <a:xfrm>
              <a:off x="816" y="768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96" name="Group 37"/>
          <p:cNvGrpSpPr>
            <a:grpSpLocks/>
          </p:cNvGrpSpPr>
          <p:nvPr/>
        </p:nvGrpSpPr>
        <p:grpSpPr bwMode="auto">
          <a:xfrm rot="573605">
            <a:off x="7497792" y="3871799"/>
            <a:ext cx="450765" cy="401272"/>
            <a:chOff x="672" y="624"/>
            <a:chExt cx="540" cy="528"/>
          </a:xfrm>
        </p:grpSpPr>
        <p:grpSp>
          <p:nvGrpSpPr>
            <p:cNvPr id="97" name="Group 38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99" name="Oval 39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100" name="Group 40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101" name="Oval 41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02" name="Oval 42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03" name="Oval 43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04" name="Oval 44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98" name="Oval 45"/>
            <p:cNvSpPr>
              <a:spLocks noChangeArrowheads="1"/>
            </p:cNvSpPr>
            <p:nvPr/>
          </p:nvSpPr>
          <p:spPr bwMode="auto">
            <a:xfrm>
              <a:off x="816" y="768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105" name="Group 46"/>
          <p:cNvGrpSpPr>
            <a:grpSpLocks/>
          </p:cNvGrpSpPr>
          <p:nvPr/>
        </p:nvGrpSpPr>
        <p:grpSpPr bwMode="auto">
          <a:xfrm rot="20532420">
            <a:off x="7441930" y="5698076"/>
            <a:ext cx="450765" cy="401272"/>
            <a:chOff x="672" y="624"/>
            <a:chExt cx="540" cy="528"/>
          </a:xfrm>
        </p:grpSpPr>
        <p:grpSp>
          <p:nvGrpSpPr>
            <p:cNvPr id="106" name="Group 47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108" name="Oval 48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109" name="Group 49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110" name="Oval 50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11" name="Oval 51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12" name="Oval 52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13" name="Oval 53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107" name="Oval 54"/>
            <p:cNvSpPr>
              <a:spLocks noChangeArrowheads="1"/>
            </p:cNvSpPr>
            <p:nvPr/>
          </p:nvSpPr>
          <p:spPr bwMode="auto">
            <a:xfrm>
              <a:off x="831" y="773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114" name="Group 55"/>
          <p:cNvGrpSpPr>
            <a:grpSpLocks/>
          </p:cNvGrpSpPr>
          <p:nvPr/>
        </p:nvGrpSpPr>
        <p:grpSpPr bwMode="auto">
          <a:xfrm rot="21343385">
            <a:off x="7497924" y="4739368"/>
            <a:ext cx="414428" cy="349295"/>
            <a:chOff x="672" y="624"/>
            <a:chExt cx="540" cy="528"/>
          </a:xfrm>
        </p:grpSpPr>
        <p:grpSp>
          <p:nvGrpSpPr>
            <p:cNvPr id="115" name="Group 56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117" name="Oval 57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118" name="Group 58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119" name="Oval 59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20" name="Oval 60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21" name="Oval 61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22" name="Oval 62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116" name="Oval 63"/>
            <p:cNvSpPr>
              <a:spLocks noChangeArrowheads="1"/>
            </p:cNvSpPr>
            <p:nvPr/>
          </p:nvSpPr>
          <p:spPr bwMode="auto">
            <a:xfrm>
              <a:off x="816" y="768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123" name="Group 64"/>
          <p:cNvGrpSpPr>
            <a:grpSpLocks/>
          </p:cNvGrpSpPr>
          <p:nvPr/>
        </p:nvGrpSpPr>
        <p:grpSpPr bwMode="auto">
          <a:xfrm rot="1036873">
            <a:off x="7508756" y="2457966"/>
            <a:ext cx="450765" cy="457200"/>
            <a:chOff x="672" y="624"/>
            <a:chExt cx="540" cy="528"/>
          </a:xfrm>
        </p:grpSpPr>
        <p:grpSp>
          <p:nvGrpSpPr>
            <p:cNvPr id="124" name="Group 65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126" name="Oval 66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127" name="Group 67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128" name="Oval 68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29" name="Oval 69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30" name="Oval 70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31" name="Oval 71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125" name="Oval 72"/>
            <p:cNvSpPr>
              <a:spLocks noChangeArrowheads="1"/>
            </p:cNvSpPr>
            <p:nvPr/>
          </p:nvSpPr>
          <p:spPr bwMode="auto">
            <a:xfrm>
              <a:off x="816" y="768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132" name="Group 73"/>
          <p:cNvGrpSpPr>
            <a:grpSpLocks/>
          </p:cNvGrpSpPr>
          <p:nvPr/>
        </p:nvGrpSpPr>
        <p:grpSpPr bwMode="auto">
          <a:xfrm rot="174203">
            <a:off x="7478908" y="1589953"/>
            <a:ext cx="434603" cy="456733"/>
            <a:chOff x="672" y="624"/>
            <a:chExt cx="540" cy="528"/>
          </a:xfrm>
        </p:grpSpPr>
        <p:grpSp>
          <p:nvGrpSpPr>
            <p:cNvPr id="133" name="Group 74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135" name="Oval 75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136" name="Group 76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137" name="Oval 77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38" name="Oval 78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39" name="Oval 79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40" name="Oval 80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134" name="Oval 81"/>
            <p:cNvSpPr>
              <a:spLocks noChangeArrowheads="1"/>
            </p:cNvSpPr>
            <p:nvPr/>
          </p:nvSpPr>
          <p:spPr bwMode="auto">
            <a:xfrm>
              <a:off x="816" y="768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141" name="Group 82"/>
          <p:cNvGrpSpPr>
            <a:grpSpLocks/>
          </p:cNvGrpSpPr>
          <p:nvPr/>
        </p:nvGrpSpPr>
        <p:grpSpPr bwMode="auto">
          <a:xfrm>
            <a:off x="7474035" y="4267200"/>
            <a:ext cx="450765" cy="401272"/>
            <a:chOff x="672" y="624"/>
            <a:chExt cx="540" cy="528"/>
          </a:xfrm>
        </p:grpSpPr>
        <p:grpSp>
          <p:nvGrpSpPr>
            <p:cNvPr id="142" name="Group 83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144" name="Oval 84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145" name="Group 85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146" name="Oval 86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47" name="Oval 87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48" name="Oval 88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49" name="Oval 89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143" name="Oval 90"/>
            <p:cNvSpPr>
              <a:spLocks noChangeArrowheads="1"/>
            </p:cNvSpPr>
            <p:nvPr/>
          </p:nvSpPr>
          <p:spPr bwMode="auto">
            <a:xfrm>
              <a:off x="816" y="768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150" name="Group 91"/>
          <p:cNvGrpSpPr>
            <a:grpSpLocks/>
          </p:cNvGrpSpPr>
          <p:nvPr/>
        </p:nvGrpSpPr>
        <p:grpSpPr bwMode="auto">
          <a:xfrm rot="881706">
            <a:off x="7506711" y="3430565"/>
            <a:ext cx="450765" cy="401272"/>
            <a:chOff x="672" y="624"/>
            <a:chExt cx="540" cy="528"/>
          </a:xfrm>
        </p:grpSpPr>
        <p:grpSp>
          <p:nvGrpSpPr>
            <p:cNvPr id="151" name="Group 92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153" name="Oval 93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154" name="Group 94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155" name="Oval 95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56" name="Oval 96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57" name="Oval 97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58" name="Oval 98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152" name="Oval 99"/>
            <p:cNvSpPr>
              <a:spLocks noChangeArrowheads="1"/>
            </p:cNvSpPr>
            <p:nvPr/>
          </p:nvSpPr>
          <p:spPr bwMode="auto">
            <a:xfrm>
              <a:off x="816" y="768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159" name="Group 100"/>
          <p:cNvGrpSpPr>
            <a:grpSpLocks/>
          </p:cNvGrpSpPr>
          <p:nvPr/>
        </p:nvGrpSpPr>
        <p:grpSpPr bwMode="auto">
          <a:xfrm rot="1321175">
            <a:off x="7450183" y="5188842"/>
            <a:ext cx="450764" cy="401272"/>
            <a:chOff x="672" y="624"/>
            <a:chExt cx="540" cy="528"/>
          </a:xfrm>
        </p:grpSpPr>
        <p:grpSp>
          <p:nvGrpSpPr>
            <p:cNvPr id="160" name="Group 101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162" name="Oval 102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163" name="Group 103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164" name="Oval 104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65" name="Oval 105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66" name="Oval 106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67" name="Oval 107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161" name="Oval 108"/>
            <p:cNvSpPr>
              <a:spLocks noChangeArrowheads="1"/>
            </p:cNvSpPr>
            <p:nvPr/>
          </p:nvSpPr>
          <p:spPr bwMode="auto">
            <a:xfrm>
              <a:off x="816" y="768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169" name="Group 168"/>
          <p:cNvGrpSpPr/>
          <p:nvPr/>
        </p:nvGrpSpPr>
        <p:grpSpPr>
          <a:xfrm rot="5400000">
            <a:off x="1790700" y="2000250"/>
            <a:ext cx="1181100" cy="609600"/>
            <a:chOff x="266700" y="1466850"/>
            <a:chExt cx="1181100" cy="609600"/>
          </a:xfrm>
        </p:grpSpPr>
        <p:sp>
          <p:nvSpPr>
            <p:cNvPr id="170" name="Rectangle 24"/>
            <p:cNvSpPr>
              <a:spLocks noChangeArrowheads="1"/>
            </p:cNvSpPr>
            <p:nvPr/>
          </p:nvSpPr>
          <p:spPr bwMode="auto">
            <a:xfrm>
              <a:off x="266700" y="1466850"/>
              <a:ext cx="1181100" cy="6096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vi-VN"/>
            </a:p>
          </p:txBody>
        </p:sp>
        <p:sp>
          <p:nvSpPr>
            <p:cNvPr id="171" name="Oval 25"/>
            <p:cNvSpPr>
              <a:spLocks noChangeArrowheads="1"/>
            </p:cNvSpPr>
            <p:nvPr/>
          </p:nvSpPr>
          <p:spPr bwMode="auto">
            <a:xfrm>
              <a:off x="342900" y="1619250"/>
              <a:ext cx="381000" cy="339725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189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eaLnBrk="1" hangingPunct="1"/>
              <a:endParaRPr lang="vi-VN"/>
            </a:p>
          </p:txBody>
        </p:sp>
        <p:sp>
          <p:nvSpPr>
            <p:cNvPr id="172" name="Oval 27"/>
            <p:cNvSpPr>
              <a:spLocks noChangeArrowheads="1"/>
            </p:cNvSpPr>
            <p:nvPr/>
          </p:nvSpPr>
          <p:spPr bwMode="auto">
            <a:xfrm>
              <a:off x="952500" y="1619250"/>
              <a:ext cx="381000" cy="339725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189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eaLnBrk="1" hangingPunct="1"/>
              <a:endParaRPr lang="vi-VN"/>
            </a:p>
          </p:txBody>
        </p:sp>
      </p:grpSp>
      <p:grpSp>
        <p:nvGrpSpPr>
          <p:cNvPr id="173" name="Group 172"/>
          <p:cNvGrpSpPr/>
          <p:nvPr/>
        </p:nvGrpSpPr>
        <p:grpSpPr>
          <a:xfrm rot="5400000">
            <a:off x="2781300" y="2000250"/>
            <a:ext cx="1181100" cy="609600"/>
            <a:chOff x="266700" y="1466850"/>
            <a:chExt cx="1181100" cy="609600"/>
          </a:xfrm>
        </p:grpSpPr>
        <p:sp>
          <p:nvSpPr>
            <p:cNvPr id="174" name="Rectangle 24"/>
            <p:cNvSpPr>
              <a:spLocks noChangeArrowheads="1"/>
            </p:cNvSpPr>
            <p:nvPr/>
          </p:nvSpPr>
          <p:spPr bwMode="auto">
            <a:xfrm>
              <a:off x="266700" y="1466850"/>
              <a:ext cx="1181100" cy="6096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vi-VN"/>
            </a:p>
          </p:txBody>
        </p:sp>
        <p:sp>
          <p:nvSpPr>
            <p:cNvPr id="175" name="Oval 25"/>
            <p:cNvSpPr>
              <a:spLocks noChangeArrowheads="1"/>
            </p:cNvSpPr>
            <p:nvPr/>
          </p:nvSpPr>
          <p:spPr bwMode="auto">
            <a:xfrm>
              <a:off x="342900" y="1619250"/>
              <a:ext cx="381000" cy="339725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189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eaLnBrk="1" hangingPunct="1"/>
              <a:endParaRPr lang="vi-VN"/>
            </a:p>
          </p:txBody>
        </p:sp>
        <p:sp>
          <p:nvSpPr>
            <p:cNvPr id="176" name="Oval 27"/>
            <p:cNvSpPr>
              <a:spLocks noChangeArrowheads="1"/>
            </p:cNvSpPr>
            <p:nvPr/>
          </p:nvSpPr>
          <p:spPr bwMode="auto">
            <a:xfrm>
              <a:off x="952500" y="1619250"/>
              <a:ext cx="381000" cy="339725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189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eaLnBrk="1" hangingPunct="1"/>
              <a:endParaRPr lang="vi-VN"/>
            </a:p>
          </p:txBody>
        </p:sp>
      </p:grpSp>
      <p:grpSp>
        <p:nvGrpSpPr>
          <p:cNvPr id="177" name="Group 176"/>
          <p:cNvGrpSpPr/>
          <p:nvPr/>
        </p:nvGrpSpPr>
        <p:grpSpPr>
          <a:xfrm rot="5400000">
            <a:off x="3752850" y="2000250"/>
            <a:ext cx="1181100" cy="609600"/>
            <a:chOff x="266700" y="1466850"/>
            <a:chExt cx="1181100" cy="609600"/>
          </a:xfrm>
        </p:grpSpPr>
        <p:sp>
          <p:nvSpPr>
            <p:cNvPr id="178" name="Rectangle 24"/>
            <p:cNvSpPr>
              <a:spLocks noChangeArrowheads="1"/>
            </p:cNvSpPr>
            <p:nvPr/>
          </p:nvSpPr>
          <p:spPr bwMode="auto">
            <a:xfrm>
              <a:off x="266700" y="1466850"/>
              <a:ext cx="1181100" cy="6096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vi-VN"/>
            </a:p>
          </p:txBody>
        </p:sp>
        <p:sp>
          <p:nvSpPr>
            <p:cNvPr id="179" name="Oval 25"/>
            <p:cNvSpPr>
              <a:spLocks noChangeArrowheads="1"/>
            </p:cNvSpPr>
            <p:nvPr/>
          </p:nvSpPr>
          <p:spPr bwMode="auto">
            <a:xfrm>
              <a:off x="342900" y="1619250"/>
              <a:ext cx="381000" cy="339725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189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eaLnBrk="1" hangingPunct="1"/>
              <a:endParaRPr lang="vi-VN"/>
            </a:p>
          </p:txBody>
        </p:sp>
        <p:sp>
          <p:nvSpPr>
            <p:cNvPr id="180" name="Oval 27"/>
            <p:cNvSpPr>
              <a:spLocks noChangeArrowheads="1"/>
            </p:cNvSpPr>
            <p:nvPr/>
          </p:nvSpPr>
          <p:spPr bwMode="auto">
            <a:xfrm>
              <a:off x="952500" y="1619250"/>
              <a:ext cx="381000" cy="339725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189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eaLnBrk="1" hangingPunct="1"/>
              <a:endParaRPr lang="vi-VN"/>
            </a:p>
          </p:txBody>
        </p:sp>
      </p:grpSp>
      <p:sp>
        <p:nvSpPr>
          <p:cNvPr id="181" name="Text Box 56"/>
          <p:cNvSpPr txBox="1">
            <a:spLocks noChangeArrowheads="1"/>
          </p:cNvSpPr>
          <p:nvPr/>
        </p:nvSpPr>
        <p:spPr bwMode="auto">
          <a:xfrm>
            <a:off x="2133600" y="3429000"/>
            <a:ext cx="1600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b="1" dirty="0" smtClean="0">
                <a:solidFill>
                  <a:srgbClr val="FF3300"/>
                </a:solidFill>
                <a:cs typeface="Times New Roman" pitchFamily="18" charset="0"/>
              </a:rPr>
              <a:t>8 : 2 = 4</a:t>
            </a:r>
            <a:endParaRPr lang="en-US" sz="2800" b="1" dirty="0">
              <a:solidFill>
                <a:srgbClr val="FF3300"/>
              </a:solidFill>
              <a:cs typeface="Times New Roman" pitchFamily="18" charset="0"/>
            </a:endParaRPr>
          </a:p>
        </p:txBody>
      </p:sp>
      <p:sp>
        <p:nvSpPr>
          <p:cNvPr id="182" name="Rectangle 57"/>
          <p:cNvSpPr>
            <a:spLocks noChangeArrowheads="1"/>
          </p:cNvSpPr>
          <p:nvPr/>
        </p:nvSpPr>
        <p:spPr bwMode="auto">
          <a:xfrm>
            <a:off x="7468027" y="1600200"/>
            <a:ext cx="41549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1 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183" name="Rectangle 57"/>
          <p:cNvSpPr>
            <a:spLocks noChangeArrowheads="1"/>
          </p:cNvSpPr>
          <p:nvPr/>
        </p:nvSpPr>
        <p:spPr bwMode="auto">
          <a:xfrm>
            <a:off x="7468027" y="2052935"/>
            <a:ext cx="41549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 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184" name="Rectangle 57"/>
          <p:cNvSpPr>
            <a:spLocks noChangeArrowheads="1"/>
          </p:cNvSpPr>
          <p:nvPr/>
        </p:nvSpPr>
        <p:spPr bwMode="auto">
          <a:xfrm>
            <a:off x="7468027" y="2438400"/>
            <a:ext cx="41549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3 </a:t>
            </a:r>
            <a:endParaRPr lang="en-US" b="1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63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63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63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63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63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63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63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63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2" dur="500"/>
                                        <p:tgtEl>
                                          <p:spTgt spid="63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7" dur="500"/>
                                        <p:tgtEl>
                                          <p:spTgt spid="63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63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63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2" dur="500"/>
                                        <p:tgtEl>
                                          <p:spTgt spid="63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7" dur="500"/>
                                        <p:tgtEl>
                                          <p:spTgt spid="63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2" dur="500"/>
                                        <p:tgtEl>
                                          <p:spTgt spid="63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7" dur="500"/>
                                        <p:tgtEl>
                                          <p:spTgt spid="63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2" dur="500"/>
                                        <p:tgtEl>
                                          <p:spTgt spid="63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7" dur="500"/>
                                        <p:tgtEl>
                                          <p:spTgt spid="63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4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4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6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9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2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5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8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5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501" grpId="0"/>
      <p:bldP spid="63502" grpId="0"/>
      <p:bldP spid="63503" grpId="0"/>
      <p:bldP spid="63504" grpId="0"/>
      <p:bldP spid="63505" grpId="0"/>
      <p:bldP spid="63506" grpId="0"/>
      <p:bldP spid="63507" grpId="0"/>
      <p:bldP spid="63508" grpId="0"/>
      <p:bldP spid="63509" grpId="0"/>
      <p:bldP spid="63510" grpId="0" animBg="1"/>
      <p:bldP spid="63544" grpId="0"/>
      <p:bldP spid="63546" grpId="0"/>
      <p:bldP spid="63547" grpId="0"/>
      <p:bldP spid="63548" grpId="0"/>
      <p:bldP spid="63549" grpId="0"/>
      <p:bldP spid="63550" grpId="0"/>
      <p:bldP spid="63551" grpId="0"/>
      <p:bldP spid="63553" grpId="0"/>
      <p:bldP spid="77" grpId="0"/>
      <p:bldP spid="181" grpId="0"/>
      <p:bldP spid="182" grpId="0"/>
      <p:bldP spid="183" grpId="0"/>
      <p:bldP spid="18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1" name="Text Box 2"/>
          <p:cNvSpPr txBox="1">
            <a:spLocks noChangeArrowheads="1"/>
          </p:cNvSpPr>
          <p:nvPr/>
        </p:nvSpPr>
        <p:spPr bwMode="auto">
          <a:xfrm>
            <a:off x="1219200" y="0"/>
            <a:ext cx="6858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3200" b="1">
              <a:solidFill>
                <a:srgbClr val="0000FF"/>
              </a:solidFill>
            </a:endParaRPr>
          </a:p>
        </p:txBody>
      </p:sp>
      <p:sp>
        <p:nvSpPr>
          <p:cNvPr id="36" name="Text Box 16"/>
          <p:cNvSpPr txBox="1">
            <a:spLocks noChangeArrowheads="1"/>
          </p:cNvSpPr>
          <p:nvPr/>
        </p:nvSpPr>
        <p:spPr bwMode="auto">
          <a:xfrm>
            <a:off x="-228600" y="4837768"/>
            <a:ext cx="41910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2800" b="1" dirty="0"/>
          </a:p>
          <a:p>
            <a:pPr algn="ctr" eaLnBrk="1" hangingPunct="1">
              <a:spcBef>
                <a:spcPct val="50000"/>
              </a:spcBef>
            </a:pPr>
            <a:r>
              <a:rPr lang="en-US" sz="2800" b="1" dirty="0"/>
              <a:t>   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-76200" y="1219200"/>
            <a:ext cx="25739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Bài</a:t>
            </a:r>
            <a:r>
              <a:rPr lang="en-US" b="1" dirty="0" smtClean="0"/>
              <a:t> 1: </a:t>
            </a:r>
            <a:r>
              <a:rPr lang="en-US" b="1" dirty="0" err="1" smtClean="0"/>
              <a:t>Tính</a:t>
            </a:r>
            <a:r>
              <a:rPr lang="en-US" b="1" dirty="0" smtClean="0"/>
              <a:t> </a:t>
            </a:r>
            <a:r>
              <a:rPr lang="en-US" b="1" dirty="0" err="1" smtClean="0"/>
              <a:t>nhẩm</a:t>
            </a:r>
            <a:endParaRPr lang="en-US" b="1" dirty="0"/>
          </a:p>
        </p:txBody>
      </p:sp>
      <p:sp>
        <p:nvSpPr>
          <p:cNvPr id="64" name="Text Box 2"/>
          <p:cNvSpPr txBox="1">
            <a:spLocks noChangeArrowheads="1"/>
          </p:cNvSpPr>
          <p:nvPr/>
        </p:nvSpPr>
        <p:spPr bwMode="auto">
          <a:xfrm>
            <a:off x="1295400" y="1662113"/>
            <a:ext cx="2819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vi-VN" sz="1800">
              <a:latin typeface="+mj-lt"/>
            </a:endParaRPr>
          </a:p>
        </p:txBody>
      </p:sp>
      <p:sp>
        <p:nvSpPr>
          <p:cNvPr id="65" name="Text Box 6"/>
          <p:cNvSpPr txBox="1">
            <a:spLocks noChangeArrowheads="1"/>
          </p:cNvSpPr>
          <p:nvPr/>
        </p:nvSpPr>
        <p:spPr bwMode="auto">
          <a:xfrm>
            <a:off x="838200" y="1614487"/>
            <a:ext cx="1295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latin typeface="+mj-lt"/>
              </a:rPr>
              <a:t>8 : 2 </a:t>
            </a:r>
            <a:r>
              <a:rPr lang="en-US" sz="3000" dirty="0">
                <a:latin typeface="+mj-lt"/>
              </a:rPr>
              <a:t>=</a:t>
            </a:r>
          </a:p>
        </p:txBody>
      </p:sp>
      <p:sp>
        <p:nvSpPr>
          <p:cNvPr id="66" name="Text Box 7"/>
          <p:cNvSpPr txBox="1">
            <a:spLocks noChangeArrowheads="1"/>
          </p:cNvSpPr>
          <p:nvPr/>
        </p:nvSpPr>
        <p:spPr bwMode="auto">
          <a:xfrm>
            <a:off x="838200" y="2071687"/>
            <a:ext cx="1295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latin typeface="+mj-lt"/>
              </a:rPr>
              <a:t>4 : 2 </a:t>
            </a:r>
            <a:r>
              <a:rPr lang="en-US" sz="3000" dirty="0">
                <a:latin typeface="+mj-lt"/>
              </a:rPr>
              <a:t>=</a:t>
            </a:r>
          </a:p>
        </p:txBody>
      </p:sp>
      <p:sp>
        <p:nvSpPr>
          <p:cNvPr id="67" name="Text Box 8"/>
          <p:cNvSpPr txBox="1">
            <a:spLocks noChangeArrowheads="1"/>
          </p:cNvSpPr>
          <p:nvPr/>
        </p:nvSpPr>
        <p:spPr bwMode="auto">
          <a:xfrm>
            <a:off x="685800" y="2494002"/>
            <a:ext cx="1371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latin typeface="+mj-lt"/>
              </a:rPr>
              <a:t>12 : 2 =</a:t>
            </a:r>
            <a:endParaRPr lang="en-US" sz="3000" dirty="0">
              <a:latin typeface="+mj-lt"/>
            </a:endParaRPr>
          </a:p>
        </p:txBody>
      </p:sp>
      <p:sp>
        <p:nvSpPr>
          <p:cNvPr id="68" name="Text Box 10"/>
          <p:cNvSpPr txBox="1">
            <a:spLocks noChangeArrowheads="1"/>
          </p:cNvSpPr>
          <p:nvPr/>
        </p:nvSpPr>
        <p:spPr bwMode="auto">
          <a:xfrm>
            <a:off x="6248400" y="2494002"/>
            <a:ext cx="1447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latin typeface="+mj-lt"/>
              </a:rPr>
              <a:t>18 : 2 =</a:t>
            </a:r>
            <a:endParaRPr lang="en-US" sz="3000" dirty="0">
              <a:latin typeface="+mj-lt"/>
            </a:endParaRPr>
          </a:p>
        </p:txBody>
      </p:sp>
      <p:sp>
        <p:nvSpPr>
          <p:cNvPr id="69" name="Text Box 11"/>
          <p:cNvSpPr txBox="1">
            <a:spLocks noChangeArrowheads="1"/>
          </p:cNvSpPr>
          <p:nvPr/>
        </p:nvSpPr>
        <p:spPr bwMode="auto">
          <a:xfrm>
            <a:off x="6248400" y="2071687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latin typeface="+mj-lt"/>
              </a:rPr>
              <a:t>16 : 2 =</a:t>
            </a:r>
            <a:endParaRPr lang="en-US" sz="3000" dirty="0">
              <a:latin typeface="+mj-lt"/>
            </a:endParaRPr>
          </a:p>
        </p:txBody>
      </p:sp>
      <p:sp>
        <p:nvSpPr>
          <p:cNvPr id="70" name="Text Box 12"/>
          <p:cNvSpPr txBox="1">
            <a:spLocks noChangeArrowheads="1"/>
          </p:cNvSpPr>
          <p:nvPr/>
        </p:nvSpPr>
        <p:spPr bwMode="auto">
          <a:xfrm>
            <a:off x="6248400" y="1614487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latin typeface="+mj-lt"/>
              </a:rPr>
              <a:t>14 : 2 =</a:t>
            </a:r>
            <a:endParaRPr lang="en-US" sz="3000" dirty="0">
              <a:latin typeface="+mj-lt"/>
            </a:endParaRPr>
          </a:p>
        </p:txBody>
      </p:sp>
      <p:sp>
        <p:nvSpPr>
          <p:cNvPr id="71" name="Text Box 13"/>
          <p:cNvSpPr txBox="1">
            <a:spLocks noChangeArrowheads="1"/>
          </p:cNvSpPr>
          <p:nvPr/>
        </p:nvSpPr>
        <p:spPr bwMode="auto">
          <a:xfrm>
            <a:off x="3352800" y="2508289"/>
            <a:ext cx="1447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latin typeface="+mj-lt"/>
              </a:rPr>
              <a:t>10 : 2 </a:t>
            </a:r>
            <a:r>
              <a:rPr lang="en-US" sz="3000" dirty="0">
                <a:latin typeface="+mj-lt"/>
              </a:rPr>
              <a:t>=</a:t>
            </a:r>
          </a:p>
        </p:txBody>
      </p:sp>
      <p:sp>
        <p:nvSpPr>
          <p:cNvPr id="72" name="Text Box 14"/>
          <p:cNvSpPr txBox="1">
            <a:spLocks noChangeArrowheads="1"/>
          </p:cNvSpPr>
          <p:nvPr/>
        </p:nvSpPr>
        <p:spPr bwMode="auto">
          <a:xfrm>
            <a:off x="3505200" y="2071687"/>
            <a:ext cx="1295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latin typeface="+mj-lt"/>
              </a:rPr>
              <a:t>2 : 2 =</a:t>
            </a:r>
            <a:endParaRPr lang="en-US" sz="3000" dirty="0">
              <a:latin typeface="+mj-lt"/>
            </a:endParaRPr>
          </a:p>
        </p:txBody>
      </p:sp>
      <p:sp>
        <p:nvSpPr>
          <p:cNvPr id="73" name="Text Box 15"/>
          <p:cNvSpPr txBox="1">
            <a:spLocks noChangeArrowheads="1"/>
          </p:cNvSpPr>
          <p:nvPr/>
        </p:nvSpPr>
        <p:spPr bwMode="auto">
          <a:xfrm>
            <a:off x="3505200" y="1614487"/>
            <a:ext cx="1295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latin typeface="+mj-lt"/>
              </a:rPr>
              <a:t>6 : 2 </a:t>
            </a:r>
            <a:r>
              <a:rPr lang="en-US" sz="3000" dirty="0">
                <a:latin typeface="+mj-lt"/>
              </a:rPr>
              <a:t>=</a:t>
            </a:r>
          </a:p>
        </p:txBody>
      </p:sp>
      <p:sp>
        <p:nvSpPr>
          <p:cNvPr id="74" name="Text Box 21"/>
          <p:cNvSpPr txBox="1">
            <a:spLocks noChangeArrowheads="1"/>
          </p:cNvSpPr>
          <p:nvPr/>
        </p:nvSpPr>
        <p:spPr bwMode="auto">
          <a:xfrm>
            <a:off x="7467600" y="2479715"/>
            <a:ext cx="685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9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5" name="Text Box 22"/>
          <p:cNvSpPr txBox="1">
            <a:spLocks noChangeArrowheads="1"/>
          </p:cNvSpPr>
          <p:nvPr/>
        </p:nvSpPr>
        <p:spPr bwMode="auto">
          <a:xfrm>
            <a:off x="7467600" y="2057400"/>
            <a:ext cx="685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8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6" name="Text Box 23"/>
          <p:cNvSpPr txBox="1">
            <a:spLocks noChangeArrowheads="1"/>
          </p:cNvSpPr>
          <p:nvPr/>
        </p:nvSpPr>
        <p:spPr bwMode="auto">
          <a:xfrm>
            <a:off x="7467600" y="1614487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7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7" name="Text Box 24"/>
          <p:cNvSpPr txBox="1">
            <a:spLocks noChangeArrowheads="1"/>
          </p:cNvSpPr>
          <p:nvPr/>
        </p:nvSpPr>
        <p:spPr bwMode="auto">
          <a:xfrm>
            <a:off x="2057400" y="1600200"/>
            <a:ext cx="533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4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9" name="Text Box 26"/>
          <p:cNvSpPr txBox="1">
            <a:spLocks noChangeArrowheads="1"/>
          </p:cNvSpPr>
          <p:nvPr/>
        </p:nvSpPr>
        <p:spPr bwMode="auto">
          <a:xfrm>
            <a:off x="4648200" y="2508289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5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80" name="Text Box 27"/>
          <p:cNvSpPr txBox="1">
            <a:spLocks noChangeArrowheads="1"/>
          </p:cNvSpPr>
          <p:nvPr/>
        </p:nvSpPr>
        <p:spPr bwMode="auto">
          <a:xfrm>
            <a:off x="4648200" y="2057400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1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82" name="Text Box 29"/>
          <p:cNvSpPr txBox="1">
            <a:spLocks noChangeArrowheads="1"/>
          </p:cNvSpPr>
          <p:nvPr/>
        </p:nvSpPr>
        <p:spPr bwMode="auto">
          <a:xfrm>
            <a:off x="4648200" y="1600200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3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83" name="Text Box 34"/>
          <p:cNvSpPr txBox="1">
            <a:spLocks noChangeArrowheads="1"/>
          </p:cNvSpPr>
          <p:nvPr/>
        </p:nvSpPr>
        <p:spPr bwMode="auto">
          <a:xfrm>
            <a:off x="6248400" y="2895600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latin typeface="+mj-lt"/>
              </a:rPr>
              <a:t>20 : 2 =</a:t>
            </a:r>
            <a:endParaRPr lang="en-US" sz="3000" dirty="0">
              <a:latin typeface="+mj-lt"/>
            </a:endParaRPr>
          </a:p>
        </p:txBody>
      </p:sp>
      <p:sp>
        <p:nvSpPr>
          <p:cNvPr id="84" name="Text Box 35"/>
          <p:cNvSpPr txBox="1">
            <a:spLocks noChangeArrowheads="1"/>
          </p:cNvSpPr>
          <p:nvPr/>
        </p:nvSpPr>
        <p:spPr bwMode="auto">
          <a:xfrm>
            <a:off x="7467600" y="2875002"/>
            <a:ext cx="7620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10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85" name="Text Box 7"/>
          <p:cNvSpPr txBox="1">
            <a:spLocks noChangeArrowheads="1"/>
          </p:cNvSpPr>
          <p:nvPr/>
        </p:nvSpPr>
        <p:spPr bwMode="auto">
          <a:xfrm>
            <a:off x="838200" y="3407430"/>
            <a:ext cx="815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err="1" smtClean="0"/>
              <a:t>Có</a:t>
            </a:r>
            <a:r>
              <a:rPr lang="en-US" dirty="0" smtClean="0"/>
              <a:t> 10 </a:t>
            </a:r>
            <a:r>
              <a:rPr lang="en-US" dirty="0" err="1" smtClean="0"/>
              <a:t>quả</a:t>
            </a:r>
            <a:r>
              <a:rPr lang="en-US" dirty="0" smtClean="0"/>
              <a:t> cam </a:t>
            </a:r>
            <a:r>
              <a:rPr lang="en-US" dirty="0" err="1" smtClean="0"/>
              <a:t>xếp</a:t>
            </a:r>
            <a:r>
              <a:rPr lang="en-US" dirty="0" smtClean="0"/>
              <a:t> </a:t>
            </a:r>
            <a:r>
              <a:rPr lang="en-US" dirty="0" err="1" smtClean="0"/>
              <a:t>đều</a:t>
            </a:r>
            <a:r>
              <a:rPr lang="en-US" dirty="0" smtClean="0"/>
              <a:t> </a:t>
            </a:r>
            <a:r>
              <a:rPr lang="en-US" dirty="0" err="1" smtClean="0"/>
              <a:t>vào</a:t>
            </a:r>
            <a:r>
              <a:rPr lang="en-US" dirty="0" smtClean="0"/>
              <a:t> 2 </a:t>
            </a:r>
            <a:r>
              <a:rPr lang="en-US" dirty="0" err="1" smtClean="0"/>
              <a:t>đĩa</a:t>
            </a:r>
            <a:r>
              <a:rPr lang="en-US" dirty="0" smtClean="0"/>
              <a:t>. </a:t>
            </a:r>
            <a:r>
              <a:rPr lang="en-US" dirty="0" err="1" smtClean="0"/>
              <a:t>Hỏi</a:t>
            </a:r>
            <a:r>
              <a:rPr lang="en-US" dirty="0" smtClean="0"/>
              <a:t> </a:t>
            </a:r>
            <a:r>
              <a:rPr lang="en-US" dirty="0" err="1" smtClean="0"/>
              <a:t>mỗi</a:t>
            </a:r>
            <a:r>
              <a:rPr lang="en-US" dirty="0" smtClean="0"/>
              <a:t> </a:t>
            </a:r>
            <a:r>
              <a:rPr lang="en-US" dirty="0" err="1" smtClean="0"/>
              <a:t>đĩa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mấy</a:t>
            </a:r>
            <a:r>
              <a:rPr lang="en-US" dirty="0" smtClean="0"/>
              <a:t> </a:t>
            </a:r>
            <a:r>
              <a:rPr lang="en-US" dirty="0" err="1" smtClean="0"/>
              <a:t>quả</a:t>
            </a:r>
            <a:r>
              <a:rPr lang="en-US" dirty="0" smtClean="0"/>
              <a:t> cam?</a:t>
            </a:r>
            <a:endParaRPr lang="en-US" dirty="0"/>
          </a:p>
        </p:txBody>
      </p:sp>
      <p:sp>
        <p:nvSpPr>
          <p:cNvPr id="86" name="Text Box 8"/>
          <p:cNvSpPr txBox="1">
            <a:spLocks noChangeArrowheads="1"/>
          </p:cNvSpPr>
          <p:nvPr/>
        </p:nvSpPr>
        <p:spPr bwMode="auto">
          <a:xfrm>
            <a:off x="685800" y="4717118"/>
            <a:ext cx="2209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dirty="0" smtClean="0"/>
              <a:t>2 </a:t>
            </a:r>
            <a:r>
              <a:rPr lang="en-US" sz="2800" dirty="0" err="1" smtClean="0"/>
              <a:t>đĩa</a:t>
            </a:r>
            <a:r>
              <a:rPr lang="en-US" sz="2800" dirty="0" smtClean="0"/>
              <a:t>:   10quả</a:t>
            </a:r>
            <a:endParaRPr lang="en-US" sz="2800" dirty="0"/>
          </a:p>
        </p:txBody>
      </p:sp>
      <p:sp>
        <p:nvSpPr>
          <p:cNvPr id="87" name="Text Box 9"/>
          <p:cNvSpPr txBox="1">
            <a:spLocks noChangeArrowheads="1"/>
          </p:cNvSpPr>
          <p:nvPr/>
        </p:nvSpPr>
        <p:spPr bwMode="auto">
          <a:xfrm>
            <a:off x="5410200" y="5572780"/>
            <a:ext cx="2362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dirty="0" err="1" smtClean="0"/>
              <a:t>Đáp</a:t>
            </a:r>
            <a:r>
              <a:rPr lang="en-US" sz="2800" dirty="0" smtClean="0"/>
              <a:t> </a:t>
            </a:r>
            <a:r>
              <a:rPr lang="en-US" sz="2800" dirty="0" err="1"/>
              <a:t>số</a:t>
            </a:r>
            <a:r>
              <a:rPr lang="en-US" sz="2800" dirty="0"/>
              <a:t>: </a:t>
            </a:r>
            <a:r>
              <a:rPr lang="en-US" sz="2800" dirty="0" smtClean="0"/>
              <a:t>5 </a:t>
            </a:r>
            <a:r>
              <a:rPr lang="en-US" sz="2800" dirty="0" err="1" smtClean="0"/>
              <a:t>quả</a:t>
            </a:r>
            <a:endParaRPr lang="en-US" sz="2800" dirty="0"/>
          </a:p>
        </p:txBody>
      </p:sp>
      <p:sp>
        <p:nvSpPr>
          <p:cNvPr id="88" name="Text Box 16"/>
          <p:cNvSpPr txBox="1">
            <a:spLocks noChangeArrowheads="1"/>
          </p:cNvSpPr>
          <p:nvPr/>
        </p:nvSpPr>
        <p:spPr bwMode="auto">
          <a:xfrm>
            <a:off x="-228600" y="4679653"/>
            <a:ext cx="41910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2800" b="1" dirty="0"/>
          </a:p>
          <a:p>
            <a:pPr algn="ctr" eaLnBrk="1" hangingPunct="1">
              <a:spcBef>
                <a:spcPct val="50000"/>
              </a:spcBef>
            </a:pPr>
            <a:r>
              <a:rPr lang="en-US" sz="2800" b="1" dirty="0"/>
              <a:t>   </a:t>
            </a:r>
          </a:p>
        </p:txBody>
      </p:sp>
      <p:sp>
        <p:nvSpPr>
          <p:cNvPr id="89" name="Text Box 17"/>
          <p:cNvSpPr txBox="1">
            <a:spLocks noChangeArrowheads="1"/>
          </p:cNvSpPr>
          <p:nvPr/>
        </p:nvSpPr>
        <p:spPr bwMode="auto">
          <a:xfrm>
            <a:off x="5334000" y="4196715"/>
            <a:ext cx="1295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b="1" dirty="0" err="1" smtClean="0">
                <a:solidFill>
                  <a:srgbClr val="C00000"/>
                </a:solidFill>
              </a:rPr>
              <a:t>Bài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giải</a:t>
            </a:r>
            <a:endParaRPr lang="en-US" b="1" dirty="0" smtClean="0">
              <a:solidFill>
                <a:srgbClr val="C00000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-76200" y="3434715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Bài</a:t>
            </a:r>
            <a:r>
              <a:rPr lang="en-US" b="1" dirty="0" smtClean="0"/>
              <a:t> 2:</a:t>
            </a:r>
            <a:endParaRPr lang="en-US" b="1" dirty="0"/>
          </a:p>
        </p:txBody>
      </p:sp>
      <p:cxnSp>
        <p:nvCxnSpPr>
          <p:cNvPr id="92" name="Straight Connector 91"/>
          <p:cNvCxnSpPr/>
          <p:nvPr/>
        </p:nvCxnSpPr>
        <p:spPr>
          <a:xfrm flipV="1">
            <a:off x="4114800" y="3810000"/>
            <a:ext cx="685800" cy="1018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 flipV="1">
            <a:off x="5562600" y="3810000"/>
            <a:ext cx="914400" cy="1018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6858000" y="3810000"/>
            <a:ext cx="16764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990600" y="3820180"/>
            <a:ext cx="838200" cy="1588"/>
          </a:xfrm>
          <a:prstGeom prst="lin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1143000" y="4201180"/>
            <a:ext cx="13388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C00000"/>
                </a:solidFill>
              </a:rPr>
              <a:t>Tóm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tắt</a:t>
            </a:r>
            <a:r>
              <a:rPr lang="en-US" b="1" dirty="0" smtClean="0">
                <a:solidFill>
                  <a:srgbClr val="C00000"/>
                </a:solidFill>
              </a:rPr>
              <a:t>:</a:t>
            </a:r>
          </a:p>
        </p:txBody>
      </p:sp>
      <p:sp>
        <p:nvSpPr>
          <p:cNvPr id="97" name="Text Box 8"/>
          <p:cNvSpPr txBox="1">
            <a:spLocks noChangeArrowheads="1"/>
          </p:cNvSpPr>
          <p:nvPr/>
        </p:nvSpPr>
        <p:spPr bwMode="auto">
          <a:xfrm>
            <a:off x="685800" y="5201960"/>
            <a:ext cx="2362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dirty="0" smtClean="0"/>
              <a:t>1 </a:t>
            </a:r>
            <a:r>
              <a:rPr lang="en-US" sz="2800" dirty="0" err="1" smtClean="0"/>
              <a:t>đĩa</a:t>
            </a:r>
            <a:r>
              <a:rPr lang="en-US" sz="2800" dirty="0" smtClean="0"/>
              <a:t>:   ... </a:t>
            </a:r>
            <a:r>
              <a:rPr lang="en-US" sz="2800" dirty="0" err="1" smtClean="0"/>
              <a:t>quả</a:t>
            </a:r>
            <a:r>
              <a:rPr lang="en-US" sz="2800" dirty="0" smtClean="0"/>
              <a:t>?</a:t>
            </a:r>
            <a:endParaRPr lang="en-US" sz="2800" dirty="0"/>
          </a:p>
        </p:txBody>
      </p:sp>
      <p:sp>
        <p:nvSpPr>
          <p:cNvPr id="98" name="TextBox 97"/>
          <p:cNvSpPr txBox="1"/>
          <p:nvPr/>
        </p:nvSpPr>
        <p:spPr>
          <a:xfrm>
            <a:off x="4660535" y="5115580"/>
            <a:ext cx="25010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10 : 2 = 5 (</a:t>
            </a:r>
            <a:r>
              <a:rPr lang="en-US" sz="2800" dirty="0" err="1" smtClean="0"/>
              <a:t>quả</a:t>
            </a:r>
            <a:r>
              <a:rPr lang="en-US" sz="2800" dirty="0" smtClean="0"/>
              <a:t>)</a:t>
            </a:r>
          </a:p>
        </p:txBody>
      </p:sp>
      <p:cxnSp>
        <p:nvCxnSpPr>
          <p:cNvPr id="99" name="Straight Connector 98"/>
          <p:cNvCxnSpPr/>
          <p:nvPr/>
        </p:nvCxnSpPr>
        <p:spPr>
          <a:xfrm rot="5400000">
            <a:off x="2475705" y="5153680"/>
            <a:ext cx="17526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3886200" y="4658380"/>
            <a:ext cx="38876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Mỗi</a:t>
            </a:r>
            <a:r>
              <a:rPr lang="en-US" sz="2800" dirty="0" smtClean="0"/>
              <a:t> </a:t>
            </a:r>
            <a:r>
              <a:rPr lang="en-US" sz="2800" dirty="0" err="1" smtClean="0"/>
              <a:t>đĩa</a:t>
            </a:r>
            <a:r>
              <a:rPr lang="en-US" sz="2800" dirty="0" smtClean="0"/>
              <a:t> </a:t>
            </a:r>
            <a:r>
              <a:rPr lang="en-US" sz="2800" dirty="0" err="1" smtClean="0"/>
              <a:t>có</a:t>
            </a:r>
            <a:r>
              <a:rPr lang="en-US" sz="2800" dirty="0" smtClean="0"/>
              <a:t> </a:t>
            </a:r>
            <a:r>
              <a:rPr lang="en-US" sz="2800" dirty="0" err="1" smtClean="0"/>
              <a:t>số</a:t>
            </a:r>
            <a:r>
              <a:rPr lang="en-US" sz="2800" dirty="0" smtClean="0"/>
              <a:t> </a:t>
            </a:r>
            <a:r>
              <a:rPr lang="en-US" sz="2800" dirty="0" err="1" smtClean="0"/>
              <a:t>quả</a:t>
            </a:r>
            <a:r>
              <a:rPr lang="en-US" sz="2800" dirty="0" smtClean="0"/>
              <a:t> cam </a:t>
            </a:r>
            <a:r>
              <a:rPr lang="en-US" sz="2800" dirty="0" err="1" smtClean="0"/>
              <a:t>là</a:t>
            </a:r>
            <a:r>
              <a:rPr lang="en-US" sz="2800" dirty="0" smtClean="0"/>
              <a:t>: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343400" y="376535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2587165" y="0"/>
            <a:ext cx="4272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4 </a:t>
            </a:r>
            <a:r>
              <a:rPr lang="en-US" dirty="0" err="1" smtClean="0"/>
              <a:t>ngày</a:t>
            </a:r>
            <a:r>
              <a:rPr lang="en-US" dirty="0" smtClean="0"/>
              <a:t> 15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3886200" y="762000"/>
            <a:ext cx="1723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Bảng</a:t>
            </a:r>
            <a:r>
              <a:rPr lang="en-US" b="1" dirty="0" smtClean="0"/>
              <a:t> </a:t>
            </a:r>
            <a:r>
              <a:rPr lang="en-US" b="1" dirty="0" err="1" smtClean="0"/>
              <a:t>chia</a:t>
            </a:r>
            <a:r>
              <a:rPr lang="en-US" b="1" dirty="0" smtClean="0"/>
              <a:t> 2</a:t>
            </a:r>
            <a:endParaRPr lang="en-US" b="1" dirty="0"/>
          </a:p>
        </p:txBody>
      </p:sp>
      <p:sp>
        <p:nvSpPr>
          <p:cNvPr id="48" name="Text Box 24"/>
          <p:cNvSpPr txBox="1">
            <a:spLocks noChangeArrowheads="1"/>
          </p:cNvSpPr>
          <p:nvPr/>
        </p:nvSpPr>
        <p:spPr bwMode="auto">
          <a:xfrm>
            <a:off x="2057400" y="2036802"/>
            <a:ext cx="533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2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49" name="Text Box 24"/>
          <p:cNvSpPr txBox="1">
            <a:spLocks noChangeArrowheads="1"/>
          </p:cNvSpPr>
          <p:nvPr/>
        </p:nvSpPr>
        <p:spPr bwMode="auto">
          <a:xfrm>
            <a:off x="2057400" y="2438400"/>
            <a:ext cx="533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6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7" dur="80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8" dur="80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80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2" dur="80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3" dur="80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80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0" dur="8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1" dur="8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2" dur="8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7" dur="80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8" dur="80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9" dur="80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9" grpId="0"/>
      <p:bldP spid="80" grpId="0"/>
      <p:bldP spid="82" grpId="0"/>
      <p:bldP spid="83" grpId="0"/>
      <p:bldP spid="84" grpId="0"/>
      <p:bldP spid="85" grpId="0"/>
      <p:bldP spid="86" grpId="0"/>
      <p:bldP spid="87" grpId="0"/>
      <p:bldP spid="89" grpId="0"/>
      <p:bldP spid="90" grpId="0"/>
      <p:bldP spid="96" grpId="0"/>
      <p:bldP spid="97" grpId="0"/>
      <p:bldP spid="98" grpId="0"/>
      <p:bldP spid="100" grpId="0"/>
      <p:bldP spid="48" grpId="0"/>
      <p:bldP spid="4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1" name="Text Box 2"/>
          <p:cNvSpPr txBox="1">
            <a:spLocks noChangeArrowheads="1"/>
          </p:cNvSpPr>
          <p:nvPr/>
        </p:nvSpPr>
        <p:spPr bwMode="auto">
          <a:xfrm>
            <a:off x="1219200" y="0"/>
            <a:ext cx="6858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3200" b="1">
              <a:solidFill>
                <a:srgbClr val="0000FF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343400" y="376535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2587165" y="0"/>
            <a:ext cx="4272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4 </a:t>
            </a:r>
            <a:r>
              <a:rPr lang="en-US" dirty="0" err="1" smtClean="0"/>
              <a:t>ngày</a:t>
            </a:r>
            <a:r>
              <a:rPr lang="en-US" dirty="0" smtClean="0"/>
              <a:t> 15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3886200" y="762000"/>
            <a:ext cx="19639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Một</a:t>
            </a:r>
            <a:r>
              <a:rPr lang="en-US" b="1" dirty="0" smtClean="0"/>
              <a:t> </a:t>
            </a:r>
            <a:r>
              <a:rPr lang="en-US" b="1" dirty="0" err="1" smtClean="0"/>
              <a:t>phần</a:t>
            </a:r>
            <a:r>
              <a:rPr lang="en-US" b="1" dirty="0" smtClean="0"/>
              <a:t> </a:t>
            </a:r>
            <a:r>
              <a:rPr lang="en-US" b="1" dirty="0" err="1" smtClean="0"/>
              <a:t>hai</a:t>
            </a:r>
            <a:endParaRPr lang="en-US" b="1" dirty="0"/>
          </a:p>
        </p:txBody>
      </p:sp>
      <p:sp>
        <p:nvSpPr>
          <p:cNvPr id="19" name="Rectangle 18"/>
          <p:cNvSpPr/>
          <p:nvPr/>
        </p:nvSpPr>
        <p:spPr>
          <a:xfrm>
            <a:off x="570473" y="1472863"/>
            <a:ext cx="1828800" cy="1676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>
            <a:stCxn id="23" idx="2"/>
          </p:cNvCxnSpPr>
          <p:nvPr/>
        </p:nvCxnSpPr>
        <p:spPr>
          <a:xfrm rot="16200000" flipH="1" flipV="1">
            <a:off x="646673" y="1396663"/>
            <a:ext cx="1676400" cy="1828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307833" y="990600"/>
            <a:ext cx="5486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ym typeface="Wingdings 2"/>
              </a:rPr>
              <a:t></a:t>
            </a:r>
            <a:endParaRPr lang="en-US" sz="3600" dirty="0" smtClean="0"/>
          </a:p>
          <a:p>
            <a:endParaRPr lang="en-US" dirty="0"/>
          </a:p>
        </p:txBody>
      </p:sp>
      <p:graphicFrame>
        <p:nvGraphicFramePr>
          <p:cNvPr id="22" name="Object 4"/>
          <p:cNvGraphicFramePr>
            <a:graphicFrameLocks noChangeAspect="1"/>
          </p:cNvGraphicFramePr>
          <p:nvPr/>
        </p:nvGraphicFramePr>
        <p:xfrm>
          <a:off x="1865873" y="2234863"/>
          <a:ext cx="228600" cy="771093"/>
        </p:xfrm>
        <a:graphic>
          <a:graphicData uri="http://schemas.openxmlformats.org/presentationml/2006/ole">
            <p:oleObj spid="_x0000_s1026" name="Equation" r:id="rId3" imgW="241200" imgH="825480" progId="Equation.3">
              <p:embed/>
            </p:oleObj>
          </a:graphicData>
        </a:graphic>
      </p:graphicFrame>
      <p:sp>
        <p:nvSpPr>
          <p:cNvPr id="23" name="Isosceles Triangle 22"/>
          <p:cNvSpPr/>
          <p:nvPr/>
        </p:nvSpPr>
        <p:spPr>
          <a:xfrm rot="10800000">
            <a:off x="570473" y="1472863"/>
            <a:ext cx="1828800" cy="1676400"/>
          </a:xfrm>
          <a:prstGeom prst="triangle">
            <a:avLst>
              <a:gd name="adj" fmla="val 100000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/>
        </p:nvGraphicFramePr>
        <p:xfrm>
          <a:off x="951474" y="1777664"/>
          <a:ext cx="205739" cy="685799"/>
        </p:xfrm>
        <a:graphic>
          <a:graphicData uri="http://schemas.openxmlformats.org/presentationml/2006/ole">
            <p:oleObj spid="_x0000_s1027" name="Equation" r:id="rId4" imgW="241200" imgH="825480" progId="Equation.3">
              <p:embed/>
            </p:oleObj>
          </a:graphicData>
        </a:graphic>
      </p:graphicFrame>
      <p:sp>
        <p:nvSpPr>
          <p:cNvPr id="28" name="Isosceles Triangle 27"/>
          <p:cNvSpPr/>
          <p:nvPr/>
        </p:nvSpPr>
        <p:spPr>
          <a:xfrm>
            <a:off x="609598" y="3843992"/>
            <a:ext cx="1981200" cy="160020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/>
          <p:cNvCxnSpPr>
            <a:endCxn id="32" idx="2"/>
          </p:cNvCxnSpPr>
          <p:nvPr/>
        </p:nvCxnSpPr>
        <p:spPr>
          <a:xfrm rot="16200000" flipH="1">
            <a:off x="800099" y="4644091"/>
            <a:ext cx="1600200" cy="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523999" y="3276600"/>
            <a:ext cx="5333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ym typeface="Wingdings 2"/>
              </a:rPr>
              <a:t></a:t>
            </a:r>
            <a:endParaRPr lang="en-US" sz="3600" dirty="0" smtClean="0"/>
          </a:p>
          <a:p>
            <a:endParaRPr lang="en-US" dirty="0"/>
          </a:p>
        </p:txBody>
      </p:sp>
      <p:graphicFrame>
        <p:nvGraphicFramePr>
          <p:cNvPr id="31" name="Object 3"/>
          <p:cNvGraphicFramePr>
            <a:graphicFrameLocks noChangeAspect="1"/>
          </p:cNvGraphicFramePr>
          <p:nvPr/>
        </p:nvGraphicFramePr>
        <p:xfrm>
          <a:off x="1219198" y="4673263"/>
          <a:ext cx="246063" cy="519005"/>
        </p:xfrm>
        <a:graphic>
          <a:graphicData uri="http://schemas.openxmlformats.org/presentationml/2006/ole">
            <p:oleObj spid="_x0000_s1028" name="Equation" r:id="rId5" imgW="241200" imgH="825480" progId="Equation.3">
              <p:embed/>
            </p:oleObj>
          </a:graphicData>
        </a:graphic>
      </p:graphicFrame>
      <p:sp>
        <p:nvSpPr>
          <p:cNvPr id="32" name="Isosceles Triangle 31"/>
          <p:cNvSpPr/>
          <p:nvPr/>
        </p:nvSpPr>
        <p:spPr>
          <a:xfrm>
            <a:off x="1600200" y="3843992"/>
            <a:ext cx="990600" cy="1600200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3" name="Object 2"/>
          <p:cNvGraphicFramePr>
            <a:graphicFrameLocks noChangeAspect="1"/>
          </p:cNvGraphicFramePr>
          <p:nvPr/>
        </p:nvGraphicFramePr>
        <p:xfrm>
          <a:off x="1828798" y="4673263"/>
          <a:ext cx="246063" cy="519005"/>
        </p:xfrm>
        <a:graphic>
          <a:graphicData uri="http://schemas.openxmlformats.org/presentationml/2006/ole">
            <p:oleObj spid="_x0000_s1029" name="Equation" r:id="rId6" imgW="241200" imgH="825480" progId="Equation.3">
              <p:embed/>
            </p:oleObj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3008872" y="1396663"/>
            <a:ext cx="55483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Chia</a:t>
            </a:r>
            <a:r>
              <a:rPr lang="en-US" dirty="0" smtClean="0"/>
              <a:t> </a:t>
            </a:r>
            <a:r>
              <a:rPr lang="en-US" dirty="0" err="1" smtClean="0"/>
              <a:t>hình</a:t>
            </a:r>
            <a:r>
              <a:rPr lang="en-US" dirty="0" smtClean="0"/>
              <a:t> </a:t>
            </a:r>
            <a:r>
              <a:rPr lang="en-US" dirty="0" err="1" smtClean="0"/>
              <a:t>vuông</a:t>
            </a:r>
            <a:r>
              <a:rPr lang="en-US" dirty="0" smtClean="0"/>
              <a:t> </a:t>
            </a:r>
            <a:r>
              <a:rPr lang="en-US" dirty="0" err="1" smtClean="0"/>
              <a:t>thành</a:t>
            </a:r>
            <a:r>
              <a:rPr lang="en-US" dirty="0" smtClean="0"/>
              <a:t> </a:t>
            </a:r>
            <a:r>
              <a:rPr lang="en-US" dirty="0" err="1" smtClean="0"/>
              <a:t>hai</a:t>
            </a:r>
            <a:r>
              <a:rPr lang="en-US" dirty="0" smtClean="0"/>
              <a:t> </a:t>
            </a:r>
            <a:r>
              <a:rPr lang="en-US" dirty="0" err="1" smtClean="0"/>
              <a:t>phần</a:t>
            </a:r>
            <a:r>
              <a:rPr lang="en-US" dirty="0" smtClean="0"/>
              <a:t> </a:t>
            </a:r>
            <a:r>
              <a:rPr lang="en-US" dirty="0" err="1" smtClean="0"/>
              <a:t>bằng</a:t>
            </a:r>
            <a:r>
              <a:rPr lang="en-US" dirty="0" smtClean="0"/>
              <a:t> </a:t>
            </a:r>
            <a:r>
              <a:rPr lang="en-US" dirty="0" err="1" smtClean="0"/>
              <a:t>nhau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3008872" y="1853863"/>
            <a:ext cx="59827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Lấy</a:t>
            </a:r>
            <a:r>
              <a:rPr lang="en-US" dirty="0" smtClean="0"/>
              <a:t> </a:t>
            </a: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phần</a:t>
            </a:r>
            <a:r>
              <a:rPr lang="en-US" dirty="0" smtClean="0"/>
              <a:t>,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b="1" i="1" dirty="0" err="1" smtClean="0"/>
              <a:t>một</a:t>
            </a:r>
            <a:r>
              <a:rPr lang="en-US" b="1" i="1" dirty="0" smtClean="0"/>
              <a:t> </a:t>
            </a:r>
            <a:r>
              <a:rPr lang="en-US" b="1" i="1" dirty="0" err="1" smtClean="0"/>
              <a:t>phần</a:t>
            </a:r>
            <a:r>
              <a:rPr lang="en-US" b="1" i="1" dirty="0" smtClean="0"/>
              <a:t> </a:t>
            </a:r>
            <a:r>
              <a:rPr lang="en-US" b="1" i="1" dirty="0" err="1" smtClean="0"/>
              <a:t>hai</a:t>
            </a:r>
            <a:r>
              <a:rPr lang="en-US" b="1" i="1" dirty="0" smtClean="0"/>
              <a:t> </a:t>
            </a:r>
            <a:r>
              <a:rPr lang="en-US" dirty="0" err="1" smtClean="0"/>
              <a:t>hình</a:t>
            </a:r>
            <a:r>
              <a:rPr lang="en-US" dirty="0" smtClean="0"/>
              <a:t> </a:t>
            </a:r>
            <a:r>
              <a:rPr lang="en-US" dirty="0" err="1" smtClean="0"/>
              <a:t>vuông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3008872" y="2353270"/>
            <a:ext cx="27366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phần</a:t>
            </a:r>
            <a:r>
              <a:rPr lang="en-US" dirty="0" smtClean="0"/>
              <a:t> </a:t>
            </a:r>
            <a:r>
              <a:rPr lang="en-US" dirty="0" err="1" smtClean="0"/>
              <a:t>hai</a:t>
            </a:r>
            <a:r>
              <a:rPr lang="en-US" dirty="0" smtClean="0"/>
              <a:t> </a:t>
            </a:r>
            <a:r>
              <a:rPr lang="en-US" dirty="0" err="1" smtClean="0"/>
              <a:t>viết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3008872" y="2819400"/>
            <a:ext cx="42787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phần</a:t>
            </a:r>
            <a:r>
              <a:rPr lang="en-US" dirty="0" smtClean="0"/>
              <a:t> </a:t>
            </a:r>
            <a:r>
              <a:rPr lang="en-US" dirty="0" err="1" smtClean="0"/>
              <a:t>hai</a:t>
            </a:r>
            <a:r>
              <a:rPr lang="en-US" dirty="0" smtClean="0"/>
              <a:t> </a:t>
            </a:r>
            <a:r>
              <a:rPr lang="en-US" dirty="0" err="1" smtClean="0"/>
              <a:t>còn</a:t>
            </a:r>
            <a:r>
              <a:rPr lang="en-US" dirty="0" smtClean="0"/>
              <a:t> </a:t>
            </a:r>
            <a:r>
              <a:rPr lang="en-US" dirty="0" err="1" smtClean="0"/>
              <a:t>gọi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nửa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8" name="Text Box 6"/>
          <p:cNvSpPr txBox="1">
            <a:spLocks noChangeArrowheads="1"/>
          </p:cNvSpPr>
          <p:nvPr/>
        </p:nvSpPr>
        <p:spPr bwMode="auto">
          <a:xfrm>
            <a:off x="5562600" y="2205335"/>
            <a:ext cx="4762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u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70" name="Text Box 7"/>
          <p:cNvSpPr txBox="1">
            <a:spLocks noChangeArrowheads="1"/>
          </p:cNvSpPr>
          <p:nvPr/>
        </p:nvSpPr>
        <p:spPr bwMode="auto">
          <a:xfrm>
            <a:off x="5562600" y="2524780"/>
            <a:ext cx="3794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u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71" name="Line 8"/>
          <p:cNvSpPr>
            <a:spLocks noChangeShapeType="1"/>
          </p:cNvSpPr>
          <p:nvPr/>
        </p:nvSpPr>
        <p:spPr bwMode="auto">
          <a:xfrm>
            <a:off x="5562600" y="2590800"/>
            <a:ext cx="388938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75" name="Table 74"/>
          <p:cNvGraphicFramePr>
            <a:graphicFrameLocks noGrp="1"/>
          </p:cNvGraphicFramePr>
          <p:nvPr/>
        </p:nvGraphicFramePr>
        <p:xfrm>
          <a:off x="228600" y="3557826"/>
          <a:ext cx="868680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86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686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686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6868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6868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6868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6868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86868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86868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868680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</a:tblGrid>
              <a:tr h="25717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76" name="TextBox 75"/>
          <p:cNvSpPr txBox="1"/>
          <p:nvPr/>
        </p:nvSpPr>
        <p:spPr>
          <a:xfrm>
            <a:off x="1219200" y="4396026"/>
            <a:ext cx="6858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1219200" y="5843826"/>
            <a:ext cx="6858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>
                <a:solidFill>
                  <a:schemeClr val="accent6">
                    <a:lumMod val="50000"/>
                  </a:schemeClr>
                </a:solidFill>
                <a:cs typeface="Times New Roman" pitchFamily="18" charset="0"/>
              </a:rPr>
              <a:t>2</a:t>
            </a:r>
            <a:endParaRPr lang="en-US" sz="50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8" name="Straight Connector 77"/>
          <p:cNvCxnSpPr/>
          <p:nvPr/>
        </p:nvCxnSpPr>
        <p:spPr>
          <a:xfrm>
            <a:off x="1143000" y="5386626"/>
            <a:ext cx="838200" cy="23574"/>
          </a:xfrm>
          <a:prstGeom prst="line">
            <a:avLst/>
          </a:prstGeom>
          <a:ln w="762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4800600" y="4396026"/>
            <a:ext cx="6858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4800600" y="5843826"/>
            <a:ext cx="6858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>
                <a:solidFill>
                  <a:schemeClr val="accent6">
                    <a:lumMod val="50000"/>
                  </a:schemeClr>
                </a:solidFill>
                <a:cs typeface="Times New Roman" pitchFamily="18" charset="0"/>
              </a:rPr>
              <a:t>2</a:t>
            </a:r>
            <a:endParaRPr lang="en-US" sz="50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4" name="Straight Connector 83"/>
          <p:cNvCxnSpPr/>
          <p:nvPr/>
        </p:nvCxnSpPr>
        <p:spPr>
          <a:xfrm>
            <a:off x="4572000" y="5410200"/>
            <a:ext cx="914400" cy="1588"/>
          </a:xfrm>
          <a:prstGeom prst="line">
            <a:avLst/>
          </a:prstGeom>
          <a:ln w="762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51619E-6 L -0.44584 0.54394 " pathEditMode="relative" rAng="0" ptsTypes="AA">
                                      <p:cBhvr>
                                        <p:cTn id="24" dur="3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3" y="2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16 0.01179 L 0.00417 0.90957 " pathEditMode="relative" rAng="0" ptsTypes="AA">
                                      <p:cBhvr>
                                        <p:cTn id="85" dur="3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" y="4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3000"/>
                            </p:stCondLst>
                            <p:childTnLst>
                              <p:par>
                                <p:cTn id="8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  <p:bldP spid="19" grpId="0" animBg="1"/>
      <p:bldP spid="21" grpId="0"/>
      <p:bldP spid="21" grpId="1"/>
      <p:bldP spid="23" grpId="0" animBg="1"/>
      <p:bldP spid="30" grpId="0"/>
      <p:bldP spid="30" grpId="1"/>
      <p:bldP spid="32" grpId="0" animBg="1"/>
      <p:bldP spid="39" grpId="0"/>
      <p:bldP spid="40" grpId="0"/>
      <p:bldP spid="41" grpId="0"/>
      <p:bldP spid="45" grpId="0"/>
      <p:bldP spid="68" grpId="0"/>
      <p:bldP spid="70" grpId="0"/>
      <p:bldP spid="71" grpId="0" animBg="1"/>
      <p:bldP spid="76" grpId="0"/>
      <p:bldP spid="77" grpId="0"/>
      <p:bldP spid="79" grpId="0"/>
      <p:bldP spid="8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1" name="Text Box 2"/>
          <p:cNvSpPr txBox="1">
            <a:spLocks noChangeArrowheads="1"/>
          </p:cNvSpPr>
          <p:nvPr/>
        </p:nvSpPr>
        <p:spPr bwMode="auto">
          <a:xfrm>
            <a:off x="1219200" y="0"/>
            <a:ext cx="6858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3200" b="1">
              <a:solidFill>
                <a:srgbClr val="0000FF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343400" y="376535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2587165" y="0"/>
            <a:ext cx="4272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4 </a:t>
            </a:r>
            <a:r>
              <a:rPr lang="en-US" dirty="0" err="1" smtClean="0"/>
              <a:t>ngày</a:t>
            </a:r>
            <a:r>
              <a:rPr lang="en-US" dirty="0" smtClean="0"/>
              <a:t> 15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3886200" y="762000"/>
            <a:ext cx="19639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Một</a:t>
            </a:r>
            <a:r>
              <a:rPr lang="en-US" b="1" dirty="0" smtClean="0"/>
              <a:t> </a:t>
            </a:r>
            <a:r>
              <a:rPr lang="en-US" b="1" dirty="0" err="1" smtClean="0"/>
              <a:t>phần</a:t>
            </a:r>
            <a:r>
              <a:rPr lang="en-US" b="1" dirty="0" smtClean="0"/>
              <a:t> </a:t>
            </a:r>
            <a:r>
              <a:rPr lang="en-US" b="1" dirty="0" err="1" smtClean="0"/>
              <a:t>hai</a:t>
            </a:r>
            <a:endParaRPr lang="en-US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1523999" y="3276600"/>
            <a:ext cx="5333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600" dirty="0" smtClean="0"/>
          </a:p>
          <a:p>
            <a:endParaRPr lang="en-US" dirty="0"/>
          </a:p>
        </p:txBody>
      </p:sp>
      <p:sp>
        <p:nvSpPr>
          <p:cNvPr id="96" name="TextBox 95"/>
          <p:cNvSpPr txBox="1"/>
          <p:nvPr/>
        </p:nvSpPr>
        <p:spPr>
          <a:xfrm>
            <a:off x="0" y="1313021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Bài</a:t>
            </a:r>
            <a:r>
              <a:rPr lang="en-US" b="1" dirty="0" smtClean="0"/>
              <a:t> 2: </a:t>
            </a:r>
            <a:r>
              <a:rPr lang="en-US" b="1" dirty="0" err="1" smtClean="0"/>
              <a:t>Khoanh</a:t>
            </a:r>
            <a:r>
              <a:rPr lang="en-US" b="1" dirty="0" smtClean="0"/>
              <a:t> </a:t>
            </a:r>
            <a:r>
              <a:rPr lang="en-US" b="1" dirty="0" err="1" smtClean="0"/>
              <a:t>vào</a:t>
            </a:r>
            <a:r>
              <a:rPr lang="en-US" b="1" dirty="0" smtClean="0"/>
              <a:t> </a:t>
            </a:r>
            <a:r>
              <a:rPr lang="en-US" b="1" dirty="0" err="1" smtClean="0"/>
              <a:t>chữ</a:t>
            </a:r>
            <a:r>
              <a:rPr lang="en-US" b="1" dirty="0" smtClean="0"/>
              <a:t> </a:t>
            </a:r>
            <a:r>
              <a:rPr lang="en-US" b="1" dirty="0" err="1" smtClean="0"/>
              <a:t>đặt</a:t>
            </a:r>
            <a:r>
              <a:rPr lang="en-US" b="1" dirty="0" smtClean="0"/>
              <a:t> </a:t>
            </a:r>
            <a:r>
              <a:rPr lang="en-US" b="1" dirty="0" err="1" smtClean="0"/>
              <a:t>dưới</a:t>
            </a:r>
            <a:r>
              <a:rPr lang="en-US" b="1" dirty="0" smtClean="0"/>
              <a:t> </a:t>
            </a:r>
            <a:r>
              <a:rPr lang="en-US" b="1" dirty="0" err="1" smtClean="0"/>
              <a:t>các</a:t>
            </a:r>
            <a:r>
              <a:rPr lang="en-US" b="1" dirty="0" smtClean="0"/>
              <a:t> </a:t>
            </a:r>
            <a:r>
              <a:rPr lang="en-US" b="1" dirty="0" err="1" smtClean="0"/>
              <a:t>hình</a:t>
            </a:r>
            <a:r>
              <a:rPr lang="en-US" b="1" dirty="0" smtClean="0"/>
              <a:t> </a:t>
            </a:r>
            <a:r>
              <a:rPr lang="en-US" b="1" dirty="0" err="1" smtClean="0"/>
              <a:t>đã</a:t>
            </a:r>
            <a:r>
              <a:rPr lang="en-US" b="1" dirty="0" smtClean="0"/>
              <a:t> </a:t>
            </a:r>
            <a:r>
              <a:rPr lang="en-US" b="1" dirty="0" err="1" smtClean="0"/>
              <a:t>tô</a:t>
            </a:r>
            <a:r>
              <a:rPr lang="en-US" b="1" dirty="0" smtClean="0"/>
              <a:t> </a:t>
            </a:r>
            <a:r>
              <a:rPr lang="en-US" b="1" dirty="0" err="1" smtClean="0"/>
              <a:t>đậm</a:t>
            </a:r>
            <a:r>
              <a:rPr lang="en-US" b="1" dirty="0" smtClean="0"/>
              <a:t>      </a:t>
            </a:r>
            <a:r>
              <a:rPr lang="en-US" b="1" dirty="0" err="1" smtClean="0"/>
              <a:t>hình</a:t>
            </a:r>
            <a:r>
              <a:rPr lang="en-US" b="1" dirty="0" smtClean="0"/>
              <a:t> </a:t>
            </a:r>
            <a:r>
              <a:rPr lang="en-US" b="1" dirty="0" err="1" smtClean="0"/>
              <a:t>đó</a:t>
            </a:r>
            <a:r>
              <a:rPr lang="en-US" b="1" dirty="0" smtClean="0"/>
              <a:t>      </a:t>
            </a:r>
            <a:endParaRPr lang="en-US" b="1" dirty="0"/>
          </a:p>
        </p:txBody>
      </p:sp>
      <p:sp>
        <p:nvSpPr>
          <p:cNvPr id="115" name="Oval 114"/>
          <p:cNvSpPr/>
          <p:nvPr/>
        </p:nvSpPr>
        <p:spPr>
          <a:xfrm>
            <a:off x="457200" y="3500735"/>
            <a:ext cx="533400" cy="4572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TextBox 115"/>
          <p:cNvSpPr txBox="1"/>
          <p:nvPr/>
        </p:nvSpPr>
        <p:spPr>
          <a:xfrm>
            <a:off x="523875" y="3500735"/>
            <a:ext cx="400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A</a:t>
            </a:r>
            <a:endParaRPr lang="en-US" dirty="0">
              <a:latin typeface="+mj-lt"/>
            </a:endParaRPr>
          </a:p>
        </p:txBody>
      </p:sp>
      <p:grpSp>
        <p:nvGrpSpPr>
          <p:cNvPr id="3" name="Group 82"/>
          <p:cNvGrpSpPr/>
          <p:nvPr/>
        </p:nvGrpSpPr>
        <p:grpSpPr>
          <a:xfrm>
            <a:off x="152400" y="2305129"/>
            <a:ext cx="1295400" cy="814605"/>
            <a:chOff x="381000" y="4671794"/>
            <a:chExt cx="1295400" cy="814605"/>
          </a:xfrm>
        </p:grpSpPr>
        <p:sp>
          <p:nvSpPr>
            <p:cNvPr id="118" name="Rectangle 117"/>
            <p:cNvSpPr/>
            <p:nvPr/>
          </p:nvSpPr>
          <p:spPr>
            <a:xfrm rot="5400000">
              <a:off x="621647" y="4431647"/>
              <a:ext cx="814605" cy="12949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Rectangle 118"/>
            <p:cNvSpPr/>
            <p:nvPr/>
          </p:nvSpPr>
          <p:spPr>
            <a:xfrm rot="5400000">
              <a:off x="824798" y="4254298"/>
              <a:ext cx="407303" cy="12949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0" name="Straight Connector 119"/>
            <p:cNvCxnSpPr>
              <a:stCxn id="118" idx="0"/>
              <a:endCxn id="118" idx="2"/>
            </p:cNvCxnSpPr>
            <p:nvPr/>
          </p:nvCxnSpPr>
          <p:spPr>
            <a:xfrm flipH="1">
              <a:off x="381000" y="5078943"/>
              <a:ext cx="1294900" cy="60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120"/>
          <p:cNvGrpSpPr/>
          <p:nvPr/>
        </p:nvGrpSpPr>
        <p:grpSpPr>
          <a:xfrm>
            <a:off x="4876800" y="2228930"/>
            <a:ext cx="990600" cy="890805"/>
            <a:chOff x="5486400" y="1295401"/>
            <a:chExt cx="1600200" cy="1523999"/>
          </a:xfrm>
        </p:grpSpPr>
        <p:sp>
          <p:nvSpPr>
            <p:cNvPr id="122" name="Rectangle 121"/>
            <p:cNvSpPr/>
            <p:nvPr/>
          </p:nvSpPr>
          <p:spPr>
            <a:xfrm>
              <a:off x="5486401" y="1295401"/>
              <a:ext cx="1600199" cy="1523999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" name="Group 97"/>
            <p:cNvGrpSpPr/>
            <p:nvPr/>
          </p:nvGrpSpPr>
          <p:grpSpPr>
            <a:xfrm>
              <a:off x="5486400" y="1295401"/>
              <a:ext cx="1524000" cy="1523999"/>
              <a:chOff x="5486400" y="1295401"/>
              <a:chExt cx="2057400" cy="2057400"/>
            </a:xfrm>
          </p:grpSpPr>
          <p:cxnSp>
            <p:nvCxnSpPr>
              <p:cNvPr id="124" name="Straight Connector 123"/>
              <p:cNvCxnSpPr/>
              <p:nvPr/>
            </p:nvCxnSpPr>
            <p:spPr>
              <a:xfrm rot="16200000" flipH="1">
                <a:off x="5486400" y="1295401"/>
                <a:ext cx="2057400" cy="205740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5" name="Isosceles Triangle 124"/>
              <p:cNvSpPr/>
              <p:nvPr/>
            </p:nvSpPr>
            <p:spPr>
              <a:xfrm>
                <a:off x="5486400" y="1295401"/>
                <a:ext cx="2057400" cy="2057400"/>
              </a:xfrm>
              <a:prstGeom prst="triangle">
                <a:avLst>
                  <a:gd name="adj" fmla="val 402"/>
                </a:avLst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6" name="Group 125"/>
          <p:cNvGrpSpPr/>
          <p:nvPr/>
        </p:nvGrpSpPr>
        <p:grpSpPr>
          <a:xfrm>
            <a:off x="7772400" y="2510136"/>
            <a:ext cx="1066800" cy="457200"/>
            <a:chOff x="1676400" y="2133600"/>
            <a:chExt cx="2133600" cy="2058194"/>
          </a:xfrm>
        </p:grpSpPr>
        <p:sp>
          <p:nvSpPr>
            <p:cNvPr id="127" name="Rectangle 126"/>
            <p:cNvSpPr/>
            <p:nvPr/>
          </p:nvSpPr>
          <p:spPr>
            <a:xfrm>
              <a:off x="1676400" y="2133600"/>
              <a:ext cx="2133600" cy="20574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Rectangle 127"/>
            <p:cNvSpPr/>
            <p:nvPr/>
          </p:nvSpPr>
          <p:spPr>
            <a:xfrm>
              <a:off x="1676400" y="2133600"/>
              <a:ext cx="1066800" cy="20574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9" name="Straight Connector 128"/>
            <p:cNvCxnSpPr>
              <a:stCxn id="127" idx="0"/>
              <a:endCxn id="127" idx="2"/>
            </p:cNvCxnSpPr>
            <p:nvPr/>
          </p:nvCxnSpPr>
          <p:spPr>
            <a:xfrm rot="16200000" flipH="1">
              <a:off x="1714500" y="3162300"/>
              <a:ext cx="20574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58"/>
          <p:cNvGrpSpPr/>
          <p:nvPr/>
        </p:nvGrpSpPr>
        <p:grpSpPr>
          <a:xfrm>
            <a:off x="6248400" y="2129135"/>
            <a:ext cx="1066800" cy="1066800"/>
            <a:chOff x="4724400" y="0"/>
            <a:chExt cx="914400" cy="915988"/>
          </a:xfrm>
        </p:grpSpPr>
        <p:sp>
          <p:nvSpPr>
            <p:cNvPr id="60" name="Oval 59"/>
            <p:cNvSpPr/>
            <p:nvPr/>
          </p:nvSpPr>
          <p:spPr>
            <a:xfrm>
              <a:off x="4724400" y="0"/>
              <a:ext cx="914400" cy="9144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Pie 60"/>
            <p:cNvSpPr/>
            <p:nvPr/>
          </p:nvSpPr>
          <p:spPr>
            <a:xfrm>
              <a:off x="4724400" y="0"/>
              <a:ext cx="914400" cy="914400"/>
            </a:xfrm>
            <a:prstGeom prst="pie">
              <a:avLst/>
            </a:prstGeom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62" name="Straight Connector 61"/>
            <p:cNvCxnSpPr>
              <a:stCxn id="61" idx="2"/>
              <a:endCxn id="61" idx="0"/>
            </p:cNvCxnSpPr>
            <p:nvPr/>
          </p:nvCxnSpPr>
          <p:spPr>
            <a:xfrm rot="10800000" flipH="1">
              <a:off x="4724400" y="457200"/>
              <a:ext cx="914400" cy="1588"/>
            </a:xfrm>
            <a:prstGeom prst="line">
              <a:avLst/>
            </a:prstGeom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>
              <a:stCxn id="61" idx="3"/>
            </p:cNvCxnSpPr>
            <p:nvPr/>
          </p:nvCxnSpPr>
          <p:spPr>
            <a:xfrm rot="16200000" flipH="1">
              <a:off x="4724003" y="457597"/>
              <a:ext cx="915194" cy="1588"/>
            </a:xfrm>
            <a:prstGeom prst="line">
              <a:avLst/>
            </a:prstGeom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1"/>
          <p:cNvGrpSpPr/>
          <p:nvPr/>
        </p:nvGrpSpPr>
        <p:grpSpPr>
          <a:xfrm>
            <a:off x="3429000" y="2129135"/>
            <a:ext cx="1066800" cy="1066800"/>
            <a:chOff x="3352800" y="4495800"/>
            <a:chExt cx="914400" cy="914400"/>
          </a:xfrm>
        </p:grpSpPr>
        <p:sp>
          <p:nvSpPr>
            <p:cNvPr id="67" name="Oval 66"/>
            <p:cNvSpPr/>
            <p:nvPr/>
          </p:nvSpPr>
          <p:spPr>
            <a:xfrm>
              <a:off x="3352800" y="4495800"/>
              <a:ext cx="914400" cy="9144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Chord 68"/>
            <p:cNvSpPr/>
            <p:nvPr/>
          </p:nvSpPr>
          <p:spPr>
            <a:xfrm>
              <a:off x="3352800" y="4495800"/>
              <a:ext cx="914400" cy="914400"/>
            </a:xfrm>
            <a:prstGeom prst="chord">
              <a:avLst>
                <a:gd name="adj1" fmla="val 2700000"/>
                <a:gd name="adj2" fmla="val 13760357"/>
              </a:avLst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" name="Group 81"/>
          <p:cNvGrpSpPr/>
          <p:nvPr/>
        </p:nvGrpSpPr>
        <p:grpSpPr>
          <a:xfrm>
            <a:off x="1828800" y="2205334"/>
            <a:ext cx="1371600" cy="1251923"/>
            <a:chOff x="1828800" y="4571999"/>
            <a:chExt cx="1371600" cy="1251923"/>
          </a:xfrm>
        </p:grpSpPr>
        <p:sp>
          <p:nvSpPr>
            <p:cNvPr id="73" name="Flowchart: Extract 72"/>
            <p:cNvSpPr/>
            <p:nvPr/>
          </p:nvSpPr>
          <p:spPr>
            <a:xfrm>
              <a:off x="1828800" y="4572000"/>
              <a:ext cx="1371600" cy="915715"/>
            </a:xfrm>
            <a:prstGeom prst="flowChartExtra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lowchart: Merge 73"/>
            <p:cNvSpPr/>
            <p:nvPr/>
          </p:nvSpPr>
          <p:spPr>
            <a:xfrm rot="3131462">
              <a:off x="2004811" y="4867725"/>
              <a:ext cx="1133701" cy="778694"/>
            </a:xfrm>
            <a:prstGeom prst="flowChartMerg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1" name="Straight Connector 80"/>
            <p:cNvCxnSpPr>
              <a:endCxn id="74" idx="3"/>
            </p:cNvCxnSpPr>
            <p:nvPr/>
          </p:nvCxnSpPr>
          <p:spPr>
            <a:xfrm rot="16200000" flipH="1">
              <a:off x="2175508" y="4911092"/>
              <a:ext cx="908995" cy="23081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2" name="TextBox 91"/>
          <p:cNvSpPr txBox="1"/>
          <p:nvPr/>
        </p:nvSpPr>
        <p:spPr>
          <a:xfrm>
            <a:off x="2124075" y="3500735"/>
            <a:ext cx="400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B</a:t>
            </a:r>
            <a:endParaRPr lang="en-US" dirty="0">
              <a:latin typeface="+mj-lt"/>
            </a:endParaRPr>
          </a:p>
        </p:txBody>
      </p:sp>
      <p:sp>
        <p:nvSpPr>
          <p:cNvPr id="94" name="Oval 93"/>
          <p:cNvSpPr/>
          <p:nvPr/>
        </p:nvSpPr>
        <p:spPr>
          <a:xfrm>
            <a:off x="3657600" y="3505200"/>
            <a:ext cx="533400" cy="4572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TextBox 94"/>
          <p:cNvSpPr txBox="1"/>
          <p:nvPr/>
        </p:nvSpPr>
        <p:spPr>
          <a:xfrm>
            <a:off x="3724275" y="3500735"/>
            <a:ext cx="400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C</a:t>
            </a:r>
            <a:endParaRPr lang="en-US" dirty="0">
              <a:latin typeface="+mj-lt"/>
            </a:endParaRPr>
          </a:p>
        </p:txBody>
      </p:sp>
      <p:sp>
        <p:nvSpPr>
          <p:cNvPr id="131" name="Oval 130"/>
          <p:cNvSpPr/>
          <p:nvPr/>
        </p:nvSpPr>
        <p:spPr>
          <a:xfrm>
            <a:off x="5029200" y="3500735"/>
            <a:ext cx="533400" cy="4572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TextBox 131"/>
          <p:cNvSpPr txBox="1"/>
          <p:nvPr/>
        </p:nvSpPr>
        <p:spPr>
          <a:xfrm>
            <a:off x="5095875" y="3500735"/>
            <a:ext cx="400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D</a:t>
            </a:r>
            <a:endParaRPr lang="en-US" dirty="0">
              <a:latin typeface="+mj-lt"/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6543675" y="3500735"/>
            <a:ext cx="400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E</a:t>
            </a:r>
            <a:endParaRPr lang="en-US" dirty="0">
              <a:latin typeface="+mj-lt"/>
            </a:endParaRPr>
          </a:p>
        </p:txBody>
      </p:sp>
      <p:sp>
        <p:nvSpPr>
          <p:cNvPr id="137" name="Oval 136"/>
          <p:cNvSpPr/>
          <p:nvPr/>
        </p:nvSpPr>
        <p:spPr>
          <a:xfrm>
            <a:off x="8001000" y="3500735"/>
            <a:ext cx="533400" cy="4572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TextBox 137"/>
          <p:cNvSpPr txBox="1"/>
          <p:nvPr/>
        </p:nvSpPr>
        <p:spPr>
          <a:xfrm>
            <a:off x="8067675" y="3500735"/>
            <a:ext cx="400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G</a:t>
            </a:r>
            <a:endParaRPr lang="en-US" dirty="0">
              <a:latin typeface="+mj-lt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926094" y="1219200"/>
            <a:ext cx="3129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1</a:t>
            </a:r>
          </a:p>
          <a:p>
            <a:r>
              <a:rPr lang="en-US" sz="2000" b="1" dirty="0" smtClean="0"/>
              <a:t>2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0" grpId="1"/>
      <p:bldP spid="96" grpId="0"/>
      <p:bldP spid="115" grpId="0" animBg="1"/>
      <p:bldP spid="116" grpId="0"/>
      <p:bldP spid="92" grpId="0"/>
      <p:bldP spid="94" grpId="0" animBg="1"/>
      <p:bldP spid="95" grpId="0"/>
      <p:bldP spid="131" grpId="0" animBg="1"/>
      <p:bldP spid="132" grpId="0"/>
      <p:bldP spid="135" grpId="0"/>
      <p:bldP spid="137" grpId="0" animBg="1"/>
      <p:bldP spid="13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1" name="Text Box 2"/>
          <p:cNvSpPr txBox="1">
            <a:spLocks noChangeArrowheads="1"/>
          </p:cNvSpPr>
          <p:nvPr/>
        </p:nvSpPr>
        <p:spPr bwMode="auto">
          <a:xfrm>
            <a:off x="1219200" y="0"/>
            <a:ext cx="6858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3200" b="1">
              <a:solidFill>
                <a:srgbClr val="0000FF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343400" y="376535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2587165" y="0"/>
            <a:ext cx="4272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4 </a:t>
            </a:r>
            <a:r>
              <a:rPr lang="en-US" dirty="0" err="1" smtClean="0"/>
              <a:t>ngày</a:t>
            </a:r>
            <a:r>
              <a:rPr lang="en-US" dirty="0" smtClean="0"/>
              <a:t> 15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3886200" y="762000"/>
            <a:ext cx="19639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Một</a:t>
            </a:r>
            <a:r>
              <a:rPr lang="en-US" b="1" dirty="0" smtClean="0"/>
              <a:t> </a:t>
            </a:r>
            <a:r>
              <a:rPr lang="en-US" b="1" dirty="0" err="1" smtClean="0"/>
              <a:t>phần</a:t>
            </a:r>
            <a:r>
              <a:rPr lang="en-US" b="1" dirty="0" smtClean="0"/>
              <a:t> </a:t>
            </a:r>
            <a:r>
              <a:rPr lang="en-US" b="1" dirty="0" err="1" smtClean="0"/>
              <a:t>hai</a:t>
            </a:r>
            <a:endParaRPr lang="en-US" b="1" dirty="0"/>
          </a:p>
        </p:txBody>
      </p:sp>
      <p:sp>
        <p:nvSpPr>
          <p:cNvPr id="19" name="Rectangle 18"/>
          <p:cNvSpPr/>
          <p:nvPr/>
        </p:nvSpPr>
        <p:spPr>
          <a:xfrm>
            <a:off x="570473" y="1472863"/>
            <a:ext cx="1828800" cy="1676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>
            <a:stCxn id="23" idx="2"/>
          </p:cNvCxnSpPr>
          <p:nvPr/>
        </p:nvCxnSpPr>
        <p:spPr>
          <a:xfrm rot="16200000" flipH="1" flipV="1">
            <a:off x="646673" y="1396663"/>
            <a:ext cx="1676400" cy="1828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307833" y="990600"/>
            <a:ext cx="5486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ym typeface="Wingdings 2"/>
              </a:rPr>
              <a:t></a:t>
            </a:r>
            <a:endParaRPr lang="en-US" sz="3600" dirty="0" smtClean="0"/>
          </a:p>
          <a:p>
            <a:endParaRPr lang="en-US" dirty="0"/>
          </a:p>
        </p:txBody>
      </p:sp>
      <p:graphicFrame>
        <p:nvGraphicFramePr>
          <p:cNvPr id="22" name="Object 4"/>
          <p:cNvGraphicFramePr>
            <a:graphicFrameLocks noChangeAspect="1"/>
          </p:cNvGraphicFramePr>
          <p:nvPr/>
        </p:nvGraphicFramePr>
        <p:xfrm>
          <a:off x="1865873" y="2234863"/>
          <a:ext cx="228600" cy="771093"/>
        </p:xfrm>
        <a:graphic>
          <a:graphicData uri="http://schemas.openxmlformats.org/presentationml/2006/ole">
            <p:oleObj spid="_x0000_s19458" name="Equation" r:id="rId3" imgW="241200" imgH="825480" progId="Equation.3">
              <p:embed/>
            </p:oleObj>
          </a:graphicData>
        </a:graphic>
      </p:graphicFrame>
      <p:sp>
        <p:nvSpPr>
          <p:cNvPr id="23" name="Isosceles Triangle 22"/>
          <p:cNvSpPr/>
          <p:nvPr/>
        </p:nvSpPr>
        <p:spPr>
          <a:xfrm rot="10800000">
            <a:off x="570473" y="1472863"/>
            <a:ext cx="1828800" cy="1676400"/>
          </a:xfrm>
          <a:prstGeom prst="triangle">
            <a:avLst>
              <a:gd name="adj" fmla="val 100000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/>
        </p:nvGraphicFramePr>
        <p:xfrm>
          <a:off x="951474" y="1777664"/>
          <a:ext cx="205739" cy="685799"/>
        </p:xfrm>
        <a:graphic>
          <a:graphicData uri="http://schemas.openxmlformats.org/presentationml/2006/ole">
            <p:oleObj spid="_x0000_s19459" name="Equation" r:id="rId4" imgW="241200" imgH="825480" progId="Equation.3">
              <p:embed/>
            </p:oleObj>
          </a:graphicData>
        </a:graphic>
      </p:graphicFrame>
      <p:graphicFrame>
        <p:nvGraphicFramePr>
          <p:cNvPr id="31" name="Object 3"/>
          <p:cNvGraphicFramePr>
            <a:graphicFrameLocks noChangeAspect="1"/>
          </p:cNvGraphicFramePr>
          <p:nvPr/>
        </p:nvGraphicFramePr>
        <p:xfrm>
          <a:off x="1219198" y="4673263"/>
          <a:ext cx="246063" cy="519005"/>
        </p:xfrm>
        <a:graphic>
          <a:graphicData uri="http://schemas.openxmlformats.org/presentationml/2006/ole">
            <p:oleObj spid="_x0000_s19460" name="Equation" r:id="rId5" imgW="241200" imgH="825480" progId="Equation.3">
              <p:embed/>
            </p:oleObj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3008872" y="1396663"/>
            <a:ext cx="55483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Chia</a:t>
            </a:r>
            <a:r>
              <a:rPr lang="en-US" dirty="0" smtClean="0"/>
              <a:t> </a:t>
            </a:r>
            <a:r>
              <a:rPr lang="en-US" dirty="0" err="1" smtClean="0"/>
              <a:t>hình</a:t>
            </a:r>
            <a:r>
              <a:rPr lang="en-US" dirty="0" smtClean="0"/>
              <a:t> </a:t>
            </a:r>
            <a:r>
              <a:rPr lang="en-US" dirty="0" err="1" smtClean="0"/>
              <a:t>vuông</a:t>
            </a:r>
            <a:r>
              <a:rPr lang="en-US" dirty="0" smtClean="0"/>
              <a:t> </a:t>
            </a:r>
            <a:r>
              <a:rPr lang="en-US" dirty="0" err="1" smtClean="0"/>
              <a:t>thành</a:t>
            </a:r>
            <a:r>
              <a:rPr lang="en-US" dirty="0" smtClean="0"/>
              <a:t> </a:t>
            </a:r>
            <a:r>
              <a:rPr lang="en-US" dirty="0" err="1" smtClean="0"/>
              <a:t>hai</a:t>
            </a:r>
            <a:r>
              <a:rPr lang="en-US" dirty="0" smtClean="0"/>
              <a:t> </a:t>
            </a:r>
            <a:r>
              <a:rPr lang="en-US" dirty="0" err="1" smtClean="0"/>
              <a:t>phần</a:t>
            </a:r>
            <a:r>
              <a:rPr lang="en-US" dirty="0" smtClean="0"/>
              <a:t> </a:t>
            </a:r>
            <a:r>
              <a:rPr lang="en-US" dirty="0" err="1" smtClean="0"/>
              <a:t>bằng</a:t>
            </a:r>
            <a:r>
              <a:rPr lang="en-US" dirty="0" smtClean="0"/>
              <a:t> </a:t>
            </a:r>
            <a:r>
              <a:rPr lang="en-US" dirty="0" err="1" smtClean="0"/>
              <a:t>nhau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3008872" y="1853863"/>
            <a:ext cx="59827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Lấy</a:t>
            </a:r>
            <a:r>
              <a:rPr lang="en-US" dirty="0" smtClean="0"/>
              <a:t> </a:t>
            </a: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phần</a:t>
            </a:r>
            <a:r>
              <a:rPr lang="en-US" dirty="0" smtClean="0"/>
              <a:t>,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b="1" i="1" dirty="0" err="1" smtClean="0"/>
              <a:t>một</a:t>
            </a:r>
            <a:r>
              <a:rPr lang="en-US" b="1" i="1" dirty="0" smtClean="0"/>
              <a:t> </a:t>
            </a:r>
            <a:r>
              <a:rPr lang="en-US" b="1" i="1" dirty="0" err="1" smtClean="0"/>
              <a:t>phần</a:t>
            </a:r>
            <a:r>
              <a:rPr lang="en-US" b="1" i="1" dirty="0" smtClean="0"/>
              <a:t> </a:t>
            </a:r>
            <a:r>
              <a:rPr lang="en-US" b="1" i="1" dirty="0" err="1" smtClean="0"/>
              <a:t>hai</a:t>
            </a:r>
            <a:r>
              <a:rPr lang="en-US" b="1" i="1" dirty="0" smtClean="0"/>
              <a:t> </a:t>
            </a:r>
            <a:r>
              <a:rPr lang="en-US" dirty="0" err="1" smtClean="0"/>
              <a:t>hình</a:t>
            </a:r>
            <a:r>
              <a:rPr lang="en-US" dirty="0" smtClean="0"/>
              <a:t> </a:t>
            </a:r>
            <a:r>
              <a:rPr lang="en-US" dirty="0" err="1" smtClean="0"/>
              <a:t>vuông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3008872" y="2353270"/>
            <a:ext cx="27366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phần</a:t>
            </a:r>
            <a:r>
              <a:rPr lang="en-US" dirty="0" smtClean="0"/>
              <a:t> </a:t>
            </a:r>
            <a:r>
              <a:rPr lang="en-US" dirty="0" err="1" smtClean="0"/>
              <a:t>hai</a:t>
            </a:r>
            <a:r>
              <a:rPr lang="en-US" dirty="0" smtClean="0"/>
              <a:t> </a:t>
            </a:r>
            <a:r>
              <a:rPr lang="en-US" dirty="0" err="1" smtClean="0"/>
              <a:t>viết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3008872" y="2819400"/>
            <a:ext cx="42787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phần</a:t>
            </a:r>
            <a:r>
              <a:rPr lang="en-US" dirty="0" smtClean="0"/>
              <a:t> </a:t>
            </a:r>
            <a:r>
              <a:rPr lang="en-US" dirty="0" err="1" smtClean="0"/>
              <a:t>hai</a:t>
            </a:r>
            <a:r>
              <a:rPr lang="en-US" dirty="0" smtClean="0"/>
              <a:t> </a:t>
            </a:r>
            <a:r>
              <a:rPr lang="en-US" dirty="0" err="1" smtClean="0"/>
              <a:t>còn</a:t>
            </a:r>
            <a:r>
              <a:rPr lang="en-US" dirty="0" smtClean="0"/>
              <a:t> </a:t>
            </a:r>
            <a:r>
              <a:rPr lang="en-US" dirty="0" err="1" smtClean="0"/>
              <a:t>gọi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nửa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96" name="TextBox 95"/>
          <p:cNvSpPr txBox="1"/>
          <p:nvPr/>
        </p:nvSpPr>
        <p:spPr>
          <a:xfrm>
            <a:off x="0" y="3603486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Bài</a:t>
            </a:r>
            <a:r>
              <a:rPr lang="en-US" b="1" dirty="0" smtClean="0"/>
              <a:t> 2: </a:t>
            </a:r>
            <a:r>
              <a:rPr lang="en-US" b="1" dirty="0" err="1" smtClean="0"/>
              <a:t>Khoanh</a:t>
            </a:r>
            <a:r>
              <a:rPr lang="en-US" b="1" dirty="0" smtClean="0"/>
              <a:t> </a:t>
            </a:r>
            <a:r>
              <a:rPr lang="en-US" b="1" dirty="0" err="1" smtClean="0"/>
              <a:t>vào</a:t>
            </a:r>
            <a:r>
              <a:rPr lang="en-US" b="1" dirty="0" smtClean="0"/>
              <a:t> </a:t>
            </a:r>
            <a:r>
              <a:rPr lang="en-US" b="1" dirty="0" err="1" smtClean="0"/>
              <a:t>chữ</a:t>
            </a:r>
            <a:r>
              <a:rPr lang="en-US" b="1" dirty="0" smtClean="0"/>
              <a:t> </a:t>
            </a:r>
            <a:r>
              <a:rPr lang="en-US" b="1" dirty="0" err="1" smtClean="0"/>
              <a:t>đặt</a:t>
            </a:r>
            <a:r>
              <a:rPr lang="en-US" b="1" dirty="0" smtClean="0"/>
              <a:t> </a:t>
            </a:r>
            <a:r>
              <a:rPr lang="en-US" b="1" dirty="0" err="1" smtClean="0"/>
              <a:t>dưới</a:t>
            </a:r>
            <a:r>
              <a:rPr lang="en-US" b="1" dirty="0" smtClean="0"/>
              <a:t> </a:t>
            </a:r>
            <a:r>
              <a:rPr lang="en-US" b="1" dirty="0" err="1" smtClean="0"/>
              <a:t>các</a:t>
            </a:r>
            <a:r>
              <a:rPr lang="en-US" b="1" dirty="0" smtClean="0"/>
              <a:t> </a:t>
            </a:r>
            <a:r>
              <a:rPr lang="en-US" b="1" dirty="0" err="1" smtClean="0"/>
              <a:t>hình</a:t>
            </a:r>
            <a:r>
              <a:rPr lang="en-US" b="1" dirty="0" smtClean="0"/>
              <a:t> </a:t>
            </a:r>
            <a:r>
              <a:rPr lang="en-US" b="1" dirty="0" err="1" smtClean="0"/>
              <a:t>đã</a:t>
            </a:r>
            <a:r>
              <a:rPr lang="en-US" b="1" dirty="0" smtClean="0"/>
              <a:t> </a:t>
            </a:r>
            <a:r>
              <a:rPr lang="en-US" b="1" dirty="0" err="1" smtClean="0"/>
              <a:t>tô</a:t>
            </a:r>
            <a:r>
              <a:rPr lang="en-US" b="1" dirty="0" smtClean="0"/>
              <a:t> </a:t>
            </a:r>
            <a:r>
              <a:rPr lang="en-US" b="1" dirty="0" err="1" smtClean="0"/>
              <a:t>đậm</a:t>
            </a:r>
            <a:r>
              <a:rPr lang="en-US" b="1" dirty="0" smtClean="0"/>
              <a:t>      </a:t>
            </a:r>
            <a:r>
              <a:rPr lang="en-US" b="1" dirty="0" err="1" smtClean="0"/>
              <a:t>hình</a:t>
            </a:r>
            <a:r>
              <a:rPr lang="en-US" b="1" dirty="0" smtClean="0"/>
              <a:t> </a:t>
            </a:r>
            <a:r>
              <a:rPr lang="en-US" b="1" dirty="0" err="1" smtClean="0"/>
              <a:t>đó</a:t>
            </a:r>
            <a:r>
              <a:rPr lang="en-US" b="1" dirty="0" smtClean="0"/>
              <a:t>      </a:t>
            </a:r>
            <a:endParaRPr lang="en-US" b="1" dirty="0"/>
          </a:p>
        </p:txBody>
      </p:sp>
      <p:grpSp>
        <p:nvGrpSpPr>
          <p:cNvPr id="2" name="Group 68"/>
          <p:cNvGrpSpPr/>
          <p:nvPr/>
        </p:nvGrpSpPr>
        <p:grpSpPr>
          <a:xfrm>
            <a:off x="6926094" y="3581400"/>
            <a:ext cx="312906" cy="707886"/>
            <a:chOff x="7154694" y="762000"/>
            <a:chExt cx="312906" cy="707886"/>
          </a:xfrm>
        </p:grpSpPr>
        <p:sp>
          <p:nvSpPr>
            <p:cNvPr id="98" name="TextBox 97"/>
            <p:cNvSpPr txBox="1"/>
            <p:nvPr/>
          </p:nvSpPr>
          <p:spPr>
            <a:xfrm>
              <a:off x="7154694" y="762000"/>
              <a:ext cx="312906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</a:t>
              </a:r>
            </a:p>
            <a:p>
              <a:r>
                <a:rPr lang="en-US" sz="2000" b="1" dirty="0" smtClean="0"/>
                <a:t>2</a:t>
              </a:r>
              <a:endParaRPr lang="en-US" sz="2000" b="1" dirty="0"/>
            </a:p>
          </p:txBody>
        </p:sp>
        <p:cxnSp>
          <p:nvCxnSpPr>
            <p:cNvPr id="99" name="Straight Connector 98"/>
            <p:cNvCxnSpPr>
              <a:stCxn id="98" idx="1"/>
              <a:endCxn id="98" idx="3"/>
            </p:cNvCxnSpPr>
            <p:nvPr/>
          </p:nvCxnSpPr>
          <p:spPr>
            <a:xfrm rot="10800000" flipH="1">
              <a:off x="7154694" y="1115943"/>
              <a:ext cx="312906" cy="1588"/>
            </a:xfrm>
            <a:prstGeom prst="line">
              <a:avLst/>
            </a:prstGeom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5" name="Oval 114"/>
          <p:cNvSpPr/>
          <p:nvPr/>
        </p:nvSpPr>
        <p:spPr>
          <a:xfrm>
            <a:off x="457200" y="5791200"/>
            <a:ext cx="533400" cy="4572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TextBox 115"/>
          <p:cNvSpPr txBox="1"/>
          <p:nvPr/>
        </p:nvSpPr>
        <p:spPr>
          <a:xfrm>
            <a:off x="523875" y="5791200"/>
            <a:ext cx="400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A</a:t>
            </a:r>
            <a:endParaRPr lang="en-US" dirty="0">
              <a:latin typeface="+mj-lt"/>
            </a:endParaRPr>
          </a:p>
        </p:txBody>
      </p:sp>
      <p:grpSp>
        <p:nvGrpSpPr>
          <p:cNvPr id="3" name="Group 82"/>
          <p:cNvGrpSpPr/>
          <p:nvPr/>
        </p:nvGrpSpPr>
        <p:grpSpPr>
          <a:xfrm>
            <a:off x="152400" y="4595594"/>
            <a:ext cx="1295400" cy="814605"/>
            <a:chOff x="381000" y="4671794"/>
            <a:chExt cx="1295400" cy="814605"/>
          </a:xfrm>
        </p:grpSpPr>
        <p:sp>
          <p:nvSpPr>
            <p:cNvPr id="118" name="Rectangle 117"/>
            <p:cNvSpPr/>
            <p:nvPr/>
          </p:nvSpPr>
          <p:spPr>
            <a:xfrm rot="5400000">
              <a:off x="621647" y="4431647"/>
              <a:ext cx="814605" cy="12949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Rectangle 118"/>
            <p:cNvSpPr/>
            <p:nvPr/>
          </p:nvSpPr>
          <p:spPr>
            <a:xfrm rot="5400000">
              <a:off x="824798" y="4254298"/>
              <a:ext cx="407303" cy="12949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0" name="Straight Connector 119"/>
            <p:cNvCxnSpPr>
              <a:stCxn id="118" idx="0"/>
              <a:endCxn id="118" idx="2"/>
            </p:cNvCxnSpPr>
            <p:nvPr/>
          </p:nvCxnSpPr>
          <p:spPr>
            <a:xfrm flipH="1">
              <a:off x="381000" y="5078943"/>
              <a:ext cx="1294900" cy="60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120"/>
          <p:cNvGrpSpPr/>
          <p:nvPr/>
        </p:nvGrpSpPr>
        <p:grpSpPr>
          <a:xfrm>
            <a:off x="4876800" y="4519395"/>
            <a:ext cx="990600" cy="890805"/>
            <a:chOff x="5486400" y="1295401"/>
            <a:chExt cx="1600200" cy="1523999"/>
          </a:xfrm>
        </p:grpSpPr>
        <p:sp>
          <p:nvSpPr>
            <p:cNvPr id="122" name="Rectangle 121"/>
            <p:cNvSpPr/>
            <p:nvPr/>
          </p:nvSpPr>
          <p:spPr>
            <a:xfrm>
              <a:off x="5486401" y="1295401"/>
              <a:ext cx="1600199" cy="1523999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" name="Group 97"/>
            <p:cNvGrpSpPr/>
            <p:nvPr/>
          </p:nvGrpSpPr>
          <p:grpSpPr>
            <a:xfrm>
              <a:off x="5486400" y="1295401"/>
              <a:ext cx="1524000" cy="1523999"/>
              <a:chOff x="5486400" y="1295401"/>
              <a:chExt cx="2057400" cy="2057400"/>
            </a:xfrm>
          </p:grpSpPr>
          <p:cxnSp>
            <p:nvCxnSpPr>
              <p:cNvPr id="124" name="Straight Connector 123"/>
              <p:cNvCxnSpPr/>
              <p:nvPr/>
            </p:nvCxnSpPr>
            <p:spPr>
              <a:xfrm rot="16200000" flipH="1">
                <a:off x="5486400" y="1295401"/>
                <a:ext cx="2057400" cy="205740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5" name="Isosceles Triangle 124"/>
              <p:cNvSpPr/>
              <p:nvPr/>
            </p:nvSpPr>
            <p:spPr>
              <a:xfrm>
                <a:off x="5486400" y="1295401"/>
                <a:ext cx="2057400" cy="2057400"/>
              </a:xfrm>
              <a:prstGeom prst="triangle">
                <a:avLst>
                  <a:gd name="adj" fmla="val 402"/>
                </a:avLst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6" name="Group 125"/>
          <p:cNvGrpSpPr/>
          <p:nvPr/>
        </p:nvGrpSpPr>
        <p:grpSpPr>
          <a:xfrm>
            <a:off x="7772400" y="4800601"/>
            <a:ext cx="1066800" cy="457200"/>
            <a:chOff x="1676400" y="2133600"/>
            <a:chExt cx="2133600" cy="2058194"/>
          </a:xfrm>
        </p:grpSpPr>
        <p:sp>
          <p:nvSpPr>
            <p:cNvPr id="127" name="Rectangle 126"/>
            <p:cNvSpPr/>
            <p:nvPr/>
          </p:nvSpPr>
          <p:spPr>
            <a:xfrm>
              <a:off x="1676400" y="2133600"/>
              <a:ext cx="2133600" cy="20574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Rectangle 127"/>
            <p:cNvSpPr/>
            <p:nvPr/>
          </p:nvSpPr>
          <p:spPr>
            <a:xfrm>
              <a:off x="1676400" y="2133600"/>
              <a:ext cx="1066800" cy="20574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9" name="Straight Connector 128"/>
            <p:cNvCxnSpPr>
              <a:stCxn id="127" idx="0"/>
              <a:endCxn id="127" idx="2"/>
            </p:cNvCxnSpPr>
            <p:nvPr/>
          </p:nvCxnSpPr>
          <p:spPr>
            <a:xfrm rot="16200000" flipH="1">
              <a:off x="1714500" y="3162300"/>
              <a:ext cx="20574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58"/>
          <p:cNvGrpSpPr/>
          <p:nvPr/>
        </p:nvGrpSpPr>
        <p:grpSpPr>
          <a:xfrm>
            <a:off x="6248400" y="4419600"/>
            <a:ext cx="1066800" cy="1066800"/>
            <a:chOff x="4724400" y="0"/>
            <a:chExt cx="914400" cy="915988"/>
          </a:xfrm>
        </p:grpSpPr>
        <p:sp>
          <p:nvSpPr>
            <p:cNvPr id="60" name="Oval 59"/>
            <p:cNvSpPr/>
            <p:nvPr/>
          </p:nvSpPr>
          <p:spPr>
            <a:xfrm>
              <a:off x="4724400" y="0"/>
              <a:ext cx="914400" cy="9144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Pie 60"/>
            <p:cNvSpPr/>
            <p:nvPr/>
          </p:nvSpPr>
          <p:spPr>
            <a:xfrm>
              <a:off x="4724400" y="0"/>
              <a:ext cx="914400" cy="914400"/>
            </a:xfrm>
            <a:prstGeom prst="pie">
              <a:avLst/>
            </a:prstGeom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62" name="Straight Connector 61"/>
            <p:cNvCxnSpPr>
              <a:stCxn id="61" idx="2"/>
              <a:endCxn id="61" idx="0"/>
            </p:cNvCxnSpPr>
            <p:nvPr/>
          </p:nvCxnSpPr>
          <p:spPr>
            <a:xfrm rot="10800000" flipH="1">
              <a:off x="4724400" y="457200"/>
              <a:ext cx="914400" cy="1588"/>
            </a:xfrm>
            <a:prstGeom prst="line">
              <a:avLst/>
            </a:prstGeom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>
              <a:stCxn id="61" idx="3"/>
            </p:cNvCxnSpPr>
            <p:nvPr/>
          </p:nvCxnSpPr>
          <p:spPr>
            <a:xfrm rot="16200000" flipH="1">
              <a:off x="4724003" y="457597"/>
              <a:ext cx="915194" cy="1588"/>
            </a:xfrm>
            <a:prstGeom prst="line">
              <a:avLst/>
            </a:prstGeom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1"/>
          <p:cNvGrpSpPr/>
          <p:nvPr/>
        </p:nvGrpSpPr>
        <p:grpSpPr>
          <a:xfrm>
            <a:off x="3429000" y="4419600"/>
            <a:ext cx="1066800" cy="1066800"/>
            <a:chOff x="3352800" y="4495800"/>
            <a:chExt cx="914400" cy="914400"/>
          </a:xfrm>
        </p:grpSpPr>
        <p:sp>
          <p:nvSpPr>
            <p:cNvPr id="67" name="Oval 66"/>
            <p:cNvSpPr/>
            <p:nvPr/>
          </p:nvSpPr>
          <p:spPr>
            <a:xfrm>
              <a:off x="3352800" y="4495800"/>
              <a:ext cx="914400" cy="9144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Chord 68"/>
            <p:cNvSpPr/>
            <p:nvPr/>
          </p:nvSpPr>
          <p:spPr>
            <a:xfrm>
              <a:off x="3352800" y="4495800"/>
              <a:ext cx="914400" cy="914400"/>
            </a:xfrm>
            <a:prstGeom prst="chord">
              <a:avLst>
                <a:gd name="adj1" fmla="val 2700000"/>
                <a:gd name="adj2" fmla="val 13760357"/>
              </a:avLst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" name="Group 81"/>
          <p:cNvGrpSpPr/>
          <p:nvPr/>
        </p:nvGrpSpPr>
        <p:grpSpPr>
          <a:xfrm>
            <a:off x="1828800" y="4495799"/>
            <a:ext cx="1371600" cy="1251923"/>
            <a:chOff x="1828800" y="4571999"/>
            <a:chExt cx="1371600" cy="1251923"/>
          </a:xfrm>
        </p:grpSpPr>
        <p:sp>
          <p:nvSpPr>
            <p:cNvPr id="73" name="Flowchart: Extract 72"/>
            <p:cNvSpPr/>
            <p:nvPr/>
          </p:nvSpPr>
          <p:spPr>
            <a:xfrm>
              <a:off x="1828800" y="4572000"/>
              <a:ext cx="1371600" cy="915715"/>
            </a:xfrm>
            <a:prstGeom prst="flowChartExtra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lowchart: Merge 73"/>
            <p:cNvSpPr/>
            <p:nvPr/>
          </p:nvSpPr>
          <p:spPr>
            <a:xfrm rot="3131462">
              <a:off x="2004811" y="4867725"/>
              <a:ext cx="1133701" cy="778694"/>
            </a:xfrm>
            <a:prstGeom prst="flowChartMerg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1" name="Straight Connector 80"/>
            <p:cNvCxnSpPr>
              <a:endCxn id="74" idx="3"/>
            </p:cNvCxnSpPr>
            <p:nvPr/>
          </p:nvCxnSpPr>
          <p:spPr>
            <a:xfrm rot="16200000" flipH="1">
              <a:off x="2175508" y="4911092"/>
              <a:ext cx="908995" cy="23081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2" name="TextBox 91"/>
          <p:cNvSpPr txBox="1"/>
          <p:nvPr/>
        </p:nvSpPr>
        <p:spPr>
          <a:xfrm>
            <a:off x="2124075" y="5791200"/>
            <a:ext cx="400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B</a:t>
            </a:r>
            <a:endParaRPr lang="en-US" dirty="0">
              <a:latin typeface="+mj-lt"/>
            </a:endParaRPr>
          </a:p>
        </p:txBody>
      </p:sp>
      <p:sp>
        <p:nvSpPr>
          <p:cNvPr id="94" name="Oval 93"/>
          <p:cNvSpPr/>
          <p:nvPr/>
        </p:nvSpPr>
        <p:spPr>
          <a:xfrm>
            <a:off x="3657600" y="5791200"/>
            <a:ext cx="533400" cy="4572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TextBox 94"/>
          <p:cNvSpPr txBox="1"/>
          <p:nvPr/>
        </p:nvSpPr>
        <p:spPr>
          <a:xfrm>
            <a:off x="3724275" y="5791200"/>
            <a:ext cx="400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C</a:t>
            </a:r>
            <a:endParaRPr lang="en-US" dirty="0">
              <a:latin typeface="+mj-lt"/>
            </a:endParaRPr>
          </a:p>
        </p:txBody>
      </p:sp>
      <p:sp>
        <p:nvSpPr>
          <p:cNvPr id="131" name="Oval 130"/>
          <p:cNvSpPr/>
          <p:nvPr/>
        </p:nvSpPr>
        <p:spPr>
          <a:xfrm>
            <a:off x="5029200" y="5791200"/>
            <a:ext cx="533400" cy="4572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TextBox 131"/>
          <p:cNvSpPr txBox="1"/>
          <p:nvPr/>
        </p:nvSpPr>
        <p:spPr>
          <a:xfrm>
            <a:off x="5095875" y="5791200"/>
            <a:ext cx="400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D</a:t>
            </a:r>
            <a:endParaRPr lang="en-US" dirty="0">
              <a:latin typeface="+mj-lt"/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6543675" y="5791200"/>
            <a:ext cx="400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E</a:t>
            </a:r>
            <a:endParaRPr lang="en-US" dirty="0">
              <a:latin typeface="+mj-lt"/>
            </a:endParaRPr>
          </a:p>
        </p:txBody>
      </p:sp>
      <p:sp>
        <p:nvSpPr>
          <p:cNvPr id="137" name="Oval 136"/>
          <p:cNvSpPr/>
          <p:nvPr/>
        </p:nvSpPr>
        <p:spPr>
          <a:xfrm>
            <a:off x="8001000" y="5791200"/>
            <a:ext cx="533400" cy="4572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TextBox 137"/>
          <p:cNvSpPr txBox="1"/>
          <p:nvPr/>
        </p:nvSpPr>
        <p:spPr>
          <a:xfrm>
            <a:off x="8067675" y="5791200"/>
            <a:ext cx="400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G</a:t>
            </a:r>
            <a:endParaRPr lang="en-US" dirty="0">
              <a:latin typeface="+mj-lt"/>
            </a:endParaRPr>
          </a:p>
        </p:txBody>
      </p:sp>
      <p:sp>
        <p:nvSpPr>
          <p:cNvPr id="68" name="Text Box 6"/>
          <p:cNvSpPr txBox="1">
            <a:spLocks noChangeArrowheads="1"/>
          </p:cNvSpPr>
          <p:nvPr/>
        </p:nvSpPr>
        <p:spPr bwMode="auto">
          <a:xfrm>
            <a:off x="5562600" y="2205335"/>
            <a:ext cx="4762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u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70" name="Text Box 7"/>
          <p:cNvSpPr txBox="1">
            <a:spLocks noChangeArrowheads="1"/>
          </p:cNvSpPr>
          <p:nvPr/>
        </p:nvSpPr>
        <p:spPr bwMode="auto">
          <a:xfrm>
            <a:off x="5562600" y="2524780"/>
            <a:ext cx="3794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u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71" name="Line 8"/>
          <p:cNvSpPr>
            <a:spLocks noChangeShapeType="1"/>
          </p:cNvSpPr>
          <p:nvPr/>
        </p:nvSpPr>
        <p:spPr bwMode="auto">
          <a:xfrm>
            <a:off x="5562600" y="2590800"/>
            <a:ext cx="388938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1" name="Text Box 2"/>
          <p:cNvSpPr txBox="1">
            <a:spLocks noChangeArrowheads="1"/>
          </p:cNvSpPr>
          <p:nvPr/>
        </p:nvSpPr>
        <p:spPr bwMode="auto">
          <a:xfrm>
            <a:off x="1219200" y="0"/>
            <a:ext cx="6858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3200" b="1">
              <a:solidFill>
                <a:srgbClr val="0000FF"/>
              </a:solidFill>
            </a:endParaRPr>
          </a:p>
        </p:txBody>
      </p:sp>
      <p:sp>
        <p:nvSpPr>
          <p:cNvPr id="36" name="Text Box 16"/>
          <p:cNvSpPr txBox="1">
            <a:spLocks noChangeArrowheads="1"/>
          </p:cNvSpPr>
          <p:nvPr/>
        </p:nvSpPr>
        <p:spPr bwMode="auto">
          <a:xfrm>
            <a:off x="152400" y="5124112"/>
            <a:ext cx="4191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b="1" dirty="0"/>
          </a:p>
          <a:p>
            <a:pPr algn="ctr" eaLnBrk="1" hangingPunct="1">
              <a:spcBef>
                <a:spcPct val="50000"/>
              </a:spcBef>
            </a:pPr>
            <a:r>
              <a:rPr lang="en-US" b="1" dirty="0"/>
              <a:t>   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0" y="1219200"/>
            <a:ext cx="25739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Bài</a:t>
            </a:r>
            <a:r>
              <a:rPr lang="en-US" b="1" dirty="0" smtClean="0"/>
              <a:t> 1: </a:t>
            </a:r>
            <a:r>
              <a:rPr lang="en-US" b="1" dirty="0" err="1" smtClean="0"/>
              <a:t>Tính</a:t>
            </a:r>
            <a:r>
              <a:rPr lang="en-US" b="1" dirty="0" smtClean="0"/>
              <a:t> </a:t>
            </a:r>
            <a:r>
              <a:rPr lang="en-US" b="1" dirty="0" err="1" smtClean="0"/>
              <a:t>nhẩm</a:t>
            </a:r>
            <a:endParaRPr lang="en-US" b="1" dirty="0"/>
          </a:p>
        </p:txBody>
      </p:sp>
      <p:sp>
        <p:nvSpPr>
          <p:cNvPr id="64" name="Text Box 2"/>
          <p:cNvSpPr txBox="1">
            <a:spLocks noChangeArrowheads="1"/>
          </p:cNvSpPr>
          <p:nvPr/>
        </p:nvSpPr>
        <p:spPr bwMode="auto">
          <a:xfrm>
            <a:off x="1066800" y="1738313"/>
            <a:ext cx="2819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vi-VN">
              <a:latin typeface="+mj-lt"/>
            </a:endParaRPr>
          </a:p>
        </p:txBody>
      </p:sp>
      <p:sp>
        <p:nvSpPr>
          <p:cNvPr id="65" name="Text Box 6"/>
          <p:cNvSpPr txBox="1">
            <a:spLocks noChangeArrowheads="1"/>
          </p:cNvSpPr>
          <p:nvPr/>
        </p:nvSpPr>
        <p:spPr bwMode="auto">
          <a:xfrm>
            <a:off x="609600" y="1690687"/>
            <a:ext cx="1295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4 : 2 </a:t>
            </a:r>
            <a:r>
              <a:rPr lang="en-US" dirty="0">
                <a:latin typeface="+mj-lt"/>
              </a:rPr>
              <a:t>=</a:t>
            </a:r>
          </a:p>
        </p:txBody>
      </p:sp>
      <p:sp>
        <p:nvSpPr>
          <p:cNvPr id="66" name="Text Box 7"/>
          <p:cNvSpPr txBox="1">
            <a:spLocks noChangeArrowheads="1"/>
          </p:cNvSpPr>
          <p:nvPr/>
        </p:nvSpPr>
        <p:spPr bwMode="auto">
          <a:xfrm>
            <a:off x="457200" y="2129135"/>
            <a:ext cx="1295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14 : 2 </a:t>
            </a:r>
            <a:r>
              <a:rPr lang="en-US" dirty="0">
                <a:latin typeface="+mj-lt"/>
              </a:rPr>
              <a:t>=</a:t>
            </a:r>
          </a:p>
        </p:txBody>
      </p:sp>
      <p:sp>
        <p:nvSpPr>
          <p:cNvPr id="67" name="Text Box 8"/>
          <p:cNvSpPr txBox="1">
            <a:spLocks noChangeArrowheads="1"/>
          </p:cNvSpPr>
          <p:nvPr/>
        </p:nvSpPr>
        <p:spPr bwMode="auto">
          <a:xfrm>
            <a:off x="685800" y="3108067"/>
            <a:ext cx="1371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2 x 5 =</a:t>
            </a:r>
            <a:endParaRPr lang="en-US" dirty="0">
              <a:latin typeface="+mj-lt"/>
            </a:endParaRPr>
          </a:p>
        </p:txBody>
      </p:sp>
      <p:sp>
        <p:nvSpPr>
          <p:cNvPr id="68" name="Text Box 10"/>
          <p:cNvSpPr txBox="1">
            <a:spLocks noChangeArrowheads="1"/>
          </p:cNvSpPr>
          <p:nvPr/>
        </p:nvSpPr>
        <p:spPr bwMode="auto">
          <a:xfrm>
            <a:off x="4800600" y="3103602"/>
            <a:ext cx="114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2 x 6 =</a:t>
            </a:r>
            <a:endParaRPr lang="en-US" dirty="0">
              <a:latin typeface="+mj-lt"/>
            </a:endParaRPr>
          </a:p>
        </p:txBody>
      </p:sp>
      <p:sp>
        <p:nvSpPr>
          <p:cNvPr id="69" name="Text Box 11"/>
          <p:cNvSpPr txBox="1">
            <a:spLocks noChangeArrowheads="1"/>
          </p:cNvSpPr>
          <p:nvPr/>
        </p:nvSpPr>
        <p:spPr bwMode="auto">
          <a:xfrm>
            <a:off x="4800600" y="2129135"/>
            <a:ext cx="1676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16 : 2 =</a:t>
            </a:r>
            <a:endParaRPr lang="en-US" dirty="0">
              <a:latin typeface="+mj-lt"/>
            </a:endParaRPr>
          </a:p>
        </p:txBody>
      </p:sp>
      <p:sp>
        <p:nvSpPr>
          <p:cNvPr id="70" name="Text Box 12"/>
          <p:cNvSpPr txBox="1">
            <a:spLocks noChangeArrowheads="1"/>
          </p:cNvSpPr>
          <p:nvPr/>
        </p:nvSpPr>
        <p:spPr bwMode="auto">
          <a:xfrm>
            <a:off x="4953000" y="1690687"/>
            <a:ext cx="114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6 : 2 =</a:t>
            </a:r>
            <a:endParaRPr lang="en-US" dirty="0">
              <a:latin typeface="+mj-lt"/>
            </a:endParaRPr>
          </a:p>
        </p:txBody>
      </p:sp>
      <p:sp>
        <p:nvSpPr>
          <p:cNvPr id="71" name="Text Box 13"/>
          <p:cNvSpPr txBox="1">
            <a:spLocks noChangeArrowheads="1"/>
          </p:cNvSpPr>
          <p:nvPr/>
        </p:nvSpPr>
        <p:spPr bwMode="auto">
          <a:xfrm>
            <a:off x="2819400" y="3117889"/>
            <a:ext cx="114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2 x 7 </a:t>
            </a:r>
            <a:r>
              <a:rPr lang="en-US" dirty="0">
                <a:latin typeface="+mj-lt"/>
              </a:rPr>
              <a:t>=</a:t>
            </a:r>
          </a:p>
        </p:txBody>
      </p:sp>
      <p:sp>
        <p:nvSpPr>
          <p:cNvPr id="72" name="Text Box 14"/>
          <p:cNvSpPr txBox="1">
            <a:spLocks noChangeArrowheads="1"/>
          </p:cNvSpPr>
          <p:nvPr/>
        </p:nvSpPr>
        <p:spPr bwMode="auto">
          <a:xfrm>
            <a:off x="2667000" y="2129135"/>
            <a:ext cx="1295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18 : 2 =</a:t>
            </a:r>
            <a:endParaRPr lang="en-US" dirty="0">
              <a:latin typeface="+mj-lt"/>
            </a:endParaRPr>
          </a:p>
        </p:txBody>
      </p:sp>
      <p:sp>
        <p:nvSpPr>
          <p:cNvPr id="73" name="Text Box 15"/>
          <p:cNvSpPr txBox="1">
            <a:spLocks noChangeArrowheads="1"/>
          </p:cNvSpPr>
          <p:nvPr/>
        </p:nvSpPr>
        <p:spPr bwMode="auto">
          <a:xfrm>
            <a:off x="2819400" y="1690687"/>
            <a:ext cx="1295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8 : 2 </a:t>
            </a:r>
            <a:r>
              <a:rPr lang="en-US" dirty="0">
                <a:latin typeface="+mj-lt"/>
              </a:rPr>
              <a:t>=</a:t>
            </a:r>
          </a:p>
        </p:txBody>
      </p:sp>
      <p:sp>
        <p:nvSpPr>
          <p:cNvPr id="74" name="Text Box 21"/>
          <p:cNvSpPr txBox="1">
            <a:spLocks noChangeArrowheads="1"/>
          </p:cNvSpPr>
          <p:nvPr/>
        </p:nvSpPr>
        <p:spPr bwMode="auto">
          <a:xfrm>
            <a:off x="5715000" y="3089315"/>
            <a:ext cx="685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12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5" name="Text Box 22"/>
          <p:cNvSpPr txBox="1">
            <a:spLocks noChangeArrowheads="1"/>
          </p:cNvSpPr>
          <p:nvPr/>
        </p:nvSpPr>
        <p:spPr bwMode="auto">
          <a:xfrm>
            <a:off x="5867400" y="2114848"/>
            <a:ext cx="685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8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6" name="Text Box 23"/>
          <p:cNvSpPr txBox="1">
            <a:spLocks noChangeArrowheads="1"/>
          </p:cNvSpPr>
          <p:nvPr/>
        </p:nvSpPr>
        <p:spPr bwMode="auto">
          <a:xfrm>
            <a:off x="5867400" y="1690687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3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7" name="Text Box 24"/>
          <p:cNvSpPr txBox="1">
            <a:spLocks noChangeArrowheads="1"/>
          </p:cNvSpPr>
          <p:nvPr/>
        </p:nvSpPr>
        <p:spPr bwMode="auto">
          <a:xfrm>
            <a:off x="1524000" y="1676400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2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9" name="Text Box 26"/>
          <p:cNvSpPr txBox="1">
            <a:spLocks noChangeArrowheads="1"/>
          </p:cNvSpPr>
          <p:nvPr/>
        </p:nvSpPr>
        <p:spPr bwMode="auto">
          <a:xfrm>
            <a:off x="3733800" y="3117889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14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80" name="Text Box 27"/>
          <p:cNvSpPr txBox="1">
            <a:spLocks noChangeArrowheads="1"/>
          </p:cNvSpPr>
          <p:nvPr/>
        </p:nvSpPr>
        <p:spPr bwMode="auto">
          <a:xfrm>
            <a:off x="3733800" y="2114848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9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82" name="Text Box 29"/>
          <p:cNvSpPr txBox="1">
            <a:spLocks noChangeArrowheads="1"/>
          </p:cNvSpPr>
          <p:nvPr/>
        </p:nvSpPr>
        <p:spPr bwMode="auto">
          <a:xfrm>
            <a:off x="3733800" y="1676400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4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83" name="Text Box 34"/>
          <p:cNvSpPr txBox="1">
            <a:spLocks noChangeArrowheads="1"/>
          </p:cNvSpPr>
          <p:nvPr/>
        </p:nvSpPr>
        <p:spPr bwMode="auto">
          <a:xfrm>
            <a:off x="4648200" y="3576935"/>
            <a:ext cx="1219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12 : 2  =</a:t>
            </a:r>
            <a:endParaRPr lang="en-US" dirty="0">
              <a:latin typeface="+mj-lt"/>
            </a:endParaRPr>
          </a:p>
        </p:txBody>
      </p:sp>
      <p:sp>
        <p:nvSpPr>
          <p:cNvPr id="84" name="Text Box 35"/>
          <p:cNvSpPr txBox="1">
            <a:spLocks noChangeArrowheads="1"/>
          </p:cNvSpPr>
          <p:nvPr/>
        </p:nvSpPr>
        <p:spPr bwMode="auto">
          <a:xfrm>
            <a:off x="5867400" y="3556337"/>
            <a:ext cx="381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6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85" name="Text Box 7"/>
          <p:cNvSpPr txBox="1">
            <a:spLocks noChangeArrowheads="1"/>
          </p:cNvSpPr>
          <p:nvPr/>
        </p:nvSpPr>
        <p:spPr bwMode="auto">
          <a:xfrm>
            <a:off x="838200" y="4191000"/>
            <a:ext cx="8305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err="1" smtClean="0"/>
              <a:t>Có</a:t>
            </a:r>
            <a:r>
              <a:rPr lang="en-US" dirty="0" smtClean="0"/>
              <a:t> 12 </a:t>
            </a:r>
            <a:r>
              <a:rPr lang="en-US" dirty="0" err="1" smtClean="0"/>
              <a:t>cái</a:t>
            </a:r>
            <a:r>
              <a:rPr lang="en-US" dirty="0" smtClean="0"/>
              <a:t> </a:t>
            </a:r>
            <a:r>
              <a:rPr lang="en-US" dirty="0" err="1" smtClean="0"/>
              <a:t>bánh</a:t>
            </a:r>
            <a:r>
              <a:rPr lang="en-US" dirty="0" smtClean="0"/>
              <a:t> </a:t>
            </a:r>
            <a:r>
              <a:rPr lang="en-US" dirty="0" err="1" smtClean="0"/>
              <a:t>xếp</a:t>
            </a:r>
            <a:r>
              <a:rPr lang="en-US" dirty="0" smtClean="0"/>
              <a:t> </a:t>
            </a:r>
            <a:r>
              <a:rPr lang="en-US" dirty="0" err="1" smtClean="0"/>
              <a:t>đều</a:t>
            </a:r>
            <a:r>
              <a:rPr lang="en-US" dirty="0" smtClean="0"/>
              <a:t> </a:t>
            </a:r>
            <a:r>
              <a:rPr lang="en-US" dirty="0" err="1" smtClean="0"/>
              <a:t>vào</a:t>
            </a:r>
            <a:r>
              <a:rPr lang="en-US" dirty="0" smtClean="0"/>
              <a:t> 2 </a:t>
            </a:r>
            <a:r>
              <a:rPr lang="en-US" dirty="0" err="1" smtClean="0"/>
              <a:t>hộp</a:t>
            </a:r>
            <a:r>
              <a:rPr lang="en-US" dirty="0" smtClean="0"/>
              <a:t>. </a:t>
            </a:r>
            <a:r>
              <a:rPr lang="en-US" dirty="0" err="1" smtClean="0"/>
              <a:t>Hỏi</a:t>
            </a:r>
            <a:r>
              <a:rPr lang="en-US" dirty="0" smtClean="0"/>
              <a:t> </a:t>
            </a:r>
            <a:r>
              <a:rPr lang="en-US" dirty="0" err="1" smtClean="0"/>
              <a:t>mỗi</a:t>
            </a:r>
            <a:r>
              <a:rPr lang="en-US" dirty="0" smtClean="0"/>
              <a:t> </a:t>
            </a:r>
            <a:r>
              <a:rPr lang="en-US" dirty="0" err="1" smtClean="0"/>
              <a:t>hộp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mấy</a:t>
            </a:r>
            <a:r>
              <a:rPr lang="en-US" dirty="0" smtClean="0"/>
              <a:t> </a:t>
            </a:r>
            <a:r>
              <a:rPr lang="en-US" dirty="0" err="1" smtClean="0"/>
              <a:t>cái</a:t>
            </a:r>
            <a:r>
              <a:rPr lang="en-US" dirty="0" smtClean="0"/>
              <a:t> </a:t>
            </a:r>
            <a:r>
              <a:rPr lang="en-US" dirty="0" err="1" smtClean="0"/>
              <a:t>bánh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86" name="Text Box 8"/>
          <p:cNvSpPr txBox="1">
            <a:spLocks noChangeArrowheads="1"/>
          </p:cNvSpPr>
          <p:nvPr/>
        </p:nvSpPr>
        <p:spPr bwMode="auto">
          <a:xfrm>
            <a:off x="609600" y="5253335"/>
            <a:ext cx="2667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dirty="0" smtClean="0"/>
              <a:t>2 </a:t>
            </a:r>
            <a:r>
              <a:rPr lang="en-US" dirty="0" err="1" smtClean="0"/>
              <a:t>hộp</a:t>
            </a:r>
            <a:r>
              <a:rPr lang="en-US" dirty="0" smtClean="0"/>
              <a:t>:   12 </a:t>
            </a:r>
            <a:r>
              <a:rPr lang="en-US" dirty="0" err="1" smtClean="0"/>
              <a:t>cái</a:t>
            </a:r>
            <a:r>
              <a:rPr lang="en-US" dirty="0" smtClean="0"/>
              <a:t> </a:t>
            </a:r>
            <a:r>
              <a:rPr lang="en-US" dirty="0" err="1" smtClean="0"/>
              <a:t>bánh</a:t>
            </a:r>
            <a:endParaRPr lang="en-US" dirty="0"/>
          </a:p>
        </p:txBody>
      </p:sp>
      <p:sp>
        <p:nvSpPr>
          <p:cNvPr id="87" name="Text Box 9"/>
          <p:cNvSpPr txBox="1">
            <a:spLocks noChangeArrowheads="1"/>
          </p:cNvSpPr>
          <p:nvPr/>
        </p:nvSpPr>
        <p:spPr bwMode="auto">
          <a:xfrm>
            <a:off x="5397865" y="6172200"/>
            <a:ext cx="2590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dirty="0" err="1" smtClean="0"/>
              <a:t>Đáp</a:t>
            </a:r>
            <a:r>
              <a:rPr lang="en-US" dirty="0" smtClean="0"/>
              <a:t> </a:t>
            </a:r>
            <a:r>
              <a:rPr lang="en-US" dirty="0" err="1"/>
              <a:t>số</a:t>
            </a:r>
            <a:r>
              <a:rPr lang="en-US" dirty="0"/>
              <a:t>: </a:t>
            </a:r>
            <a:r>
              <a:rPr lang="en-US" dirty="0" smtClean="0"/>
              <a:t>6 </a:t>
            </a:r>
            <a:r>
              <a:rPr lang="en-US" dirty="0" err="1" smtClean="0"/>
              <a:t>cái</a:t>
            </a:r>
            <a:r>
              <a:rPr lang="en-US" dirty="0" smtClean="0"/>
              <a:t> </a:t>
            </a:r>
            <a:r>
              <a:rPr lang="en-US" dirty="0" err="1" smtClean="0"/>
              <a:t>bánh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88" name="Text Box 16"/>
          <p:cNvSpPr txBox="1">
            <a:spLocks noChangeArrowheads="1"/>
          </p:cNvSpPr>
          <p:nvPr/>
        </p:nvSpPr>
        <p:spPr bwMode="auto">
          <a:xfrm>
            <a:off x="152400" y="4925715"/>
            <a:ext cx="4191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b="1" dirty="0"/>
          </a:p>
          <a:p>
            <a:pPr algn="ctr" eaLnBrk="1" hangingPunct="1">
              <a:spcBef>
                <a:spcPct val="50000"/>
              </a:spcBef>
            </a:pPr>
            <a:r>
              <a:rPr lang="en-US" b="1" dirty="0"/>
              <a:t>   </a:t>
            </a:r>
          </a:p>
        </p:txBody>
      </p:sp>
      <p:sp>
        <p:nvSpPr>
          <p:cNvPr id="89" name="Text Box 17"/>
          <p:cNvSpPr txBox="1">
            <a:spLocks noChangeArrowheads="1"/>
          </p:cNvSpPr>
          <p:nvPr/>
        </p:nvSpPr>
        <p:spPr bwMode="auto">
          <a:xfrm>
            <a:off x="5334000" y="4800600"/>
            <a:ext cx="1295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b="1" dirty="0" err="1" smtClean="0">
                <a:solidFill>
                  <a:srgbClr val="C00000"/>
                </a:solidFill>
              </a:rPr>
              <a:t>Bài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giải</a:t>
            </a:r>
            <a:endParaRPr lang="en-US" b="1" dirty="0" smtClean="0">
              <a:solidFill>
                <a:srgbClr val="C00000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-76200" y="4218285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Bài</a:t>
            </a:r>
            <a:r>
              <a:rPr lang="en-US" b="1" dirty="0" smtClean="0"/>
              <a:t> 3:</a:t>
            </a:r>
            <a:endParaRPr lang="en-US" b="1" dirty="0"/>
          </a:p>
        </p:txBody>
      </p:sp>
      <p:cxnSp>
        <p:nvCxnSpPr>
          <p:cNvPr id="92" name="Straight Connector 91"/>
          <p:cNvCxnSpPr/>
          <p:nvPr/>
        </p:nvCxnSpPr>
        <p:spPr>
          <a:xfrm flipV="1">
            <a:off x="4343400" y="4593570"/>
            <a:ext cx="685800" cy="1018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 flipV="1">
            <a:off x="5791200" y="4593570"/>
            <a:ext cx="914400" cy="1018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7086600" y="4593570"/>
            <a:ext cx="16764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1371600" y="4603750"/>
            <a:ext cx="838200" cy="1588"/>
          </a:xfrm>
          <a:prstGeom prst="lin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1524000" y="4805065"/>
            <a:ext cx="13388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C00000"/>
                </a:solidFill>
              </a:rPr>
              <a:t>Tóm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tắt</a:t>
            </a:r>
            <a:r>
              <a:rPr lang="en-US" b="1" dirty="0" smtClean="0">
                <a:solidFill>
                  <a:srgbClr val="C00000"/>
                </a:solidFill>
              </a:rPr>
              <a:t>:</a:t>
            </a:r>
          </a:p>
        </p:txBody>
      </p:sp>
      <p:sp>
        <p:nvSpPr>
          <p:cNvPr id="97" name="Text Box 8"/>
          <p:cNvSpPr txBox="1">
            <a:spLocks noChangeArrowheads="1"/>
          </p:cNvSpPr>
          <p:nvPr/>
        </p:nvSpPr>
        <p:spPr bwMode="auto">
          <a:xfrm>
            <a:off x="609600" y="5720715"/>
            <a:ext cx="2819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dirty="0" smtClean="0"/>
              <a:t>1 </a:t>
            </a:r>
            <a:r>
              <a:rPr lang="en-US" dirty="0" err="1" smtClean="0"/>
              <a:t>hộp</a:t>
            </a:r>
            <a:r>
              <a:rPr lang="en-US" dirty="0" smtClean="0"/>
              <a:t> :   ... </a:t>
            </a:r>
            <a:r>
              <a:rPr lang="en-US" dirty="0" err="1" smtClean="0"/>
              <a:t>cái</a:t>
            </a:r>
            <a:r>
              <a:rPr lang="en-US" dirty="0" smtClean="0"/>
              <a:t> </a:t>
            </a:r>
            <a:r>
              <a:rPr lang="en-US" dirty="0" err="1" smtClean="0"/>
              <a:t>bánh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98" name="TextBox 97"/>
          <p:cNvSpPr txBox="1"/>
          <p:nvPr/>
        </p:nvSpPr>
        <p:spPr>
          <a:xfrm>
            <a:off x="4724400" y="5710535"/>
            <a:ext cx="26805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 : 2 = 6 (</a:t>
            </a:r>
            <a:r>
              <a:rPr lang="en-US" dirty="0" err="1" smtClean="0"/>
              <a:t>cái</a:t>
            </a:r>
            <a:r>
              <a:rPr lang="en-US" dirty="0" smtClean="0"/>
              <a:t> </a:t>
            </a:r>
            <a:r>
              <a:rPr lang="en-US" dirty="0" err="1" smtClean="0"/>
              <a:t>bánh</a:t>
            </a:r>
            <a:r>
              <a:rPr lang="en-US" dirty="0" smtClean="0"/>
              <a:t>)</a:t>
            </a:r>
          </a:p>
        </p:txBody>
      </p:sp>
      <p:cxnSp>
        <p:nvCxnSpPr>
          <p:cNvPr id="99" name="Straight Connector 98"/>
          <p:cNvCxnSpPr/>
          <p:nvPr/>
        </p:nvCxnSpPr>
        <p:spPr>
          <a:xfrm rot="5400000">
            <a:off x="3010942" y="5633988"/>
            <a:ext cx="1444129" cy="1589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4267200" y="5194597"/>
            <a:ext cx="34467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Mỗi</a:t>
            </a:r>
            <a:r>
              <a:rPr lang="en-US" dirty="0" smtClean="0"/>
              <a:t> </a:t>
            </a:r>
            <a:r>
              <a:rPr lang="en-US" dirty="0" err="1" smtClean="0"/>
              <a:t>hộp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cái</a:t>
            </a:r>
            <a:r>
              <a:rPr lang="en-US" dirty="0" smtClean="0"/>
              <a:t> </a:t>
            </a:r>
            <a:r>
              <a:rPr lang="en-US" dirty="0" err="1" smtClean="0"/>
              <a:t>bánh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: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343400" y="376535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2587165" y="0"/>
            <a:ext cx="4272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4 </a:t>
            </a:r>
            <a:r>
              <a:rPr lang="en-US" dirty="0" err="1" smtClean="0"/>
              <a:t>ngày</a:t>
            </a:r>
            <a:r>
              <a:rPr lang="en-US" dirty="0" smtClean="0"/>
              <a:t> 15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3886200" y="762000"/>
            <a:ext cx="1527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Luyện</a:t>
            </a:r>
            <a:r>
              <a:rPr lang="en-US" b="1" dirty="0" smtClean="0"/>
              <a:t> </a:t>
            </a:r>
            <a:r>
              <a:rPr lang="en-US" b="1" dirty="0" err="1" smtClean="0"/>
              <a:t>tập</a:t>
            </a:r>
            <a:endParaRPr lang="en-US" b="1" dirty="0"/>
          </a:p>
        </p:txBody>
      </p:sp>
      <p:sp>
        <p:nvSpPr>
          <p:cNvPr id="48" name="Text Box 24"/>
          <p:cNvSpPr txBox="1">
            <a:spLocks noChangeArrowheads="1"/>
          </p:cNvSpPr>
          <p:nvPr/>
        </p:nvSpPr>
        <p:spPr bwMode="auto">
          <a:xfrm>
            <a:off x="1524000" y="2094250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7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49" name="Text Box 24"/>
          <p:cNvSpPr txBox="1">
            <a:spLocks noChangeArrowheads="1"/>
          </p:cNvSpPr>
          <p:nvPr/>
        </p:nvSpPr>
        <p:spPr bwMode="auto">
          <a:xfrm>
            <a:off x="1600200" y="3048000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10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-76200" y="2667000"/>
            <a:ext cx="25739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Bài</a:t>
            </a:r>
            <a:r>
              <a:rPr lang="en-US" b="1" dirty="0" smtClean="0"/>
              <a:t> 2: </a:t>
            </a:r>
            <a:r>
              <a:rPr lang="en-US" b="1" dirty="0" err="1" smtClean="0"/>
              <a:t>Tính</a:t>
            </a:r>
            <a:r>
              <a:rPr lang="en-US" b="1" dirty="0" smtClean="0"/>
              <a:t> </a:t>
            </a:r>
            <a:r>
              <a:rPr lang="en-US" b="1" dirty="0" err="1" smtClean="0"/>
              <a:t>nhẩm</a:t>
            </a:r>
            <a:endParaRPr lang="en-US" b="1" dirty="0"/>
          </a:p>
        </p:txBody>
      </p:sp>
      <p:sp>
        <p:nvSpPr>
          <p:cNvPr id="51" name="Text Box 11"/>
          <p:cNvSpPr txBox="1">
            <a:spLocks noChangeArrowheads="1"/>
          </p:cNvSpPr>
          <p:nvPr/>
        </p:nvSpPr>
        <p:spPr bwMode="auto">
          <a:xfrm>
            <a:off x="7086600" y="2114848"/>
            <a:ext cx="1295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20 : 2 =</a:t>
            </a:r>
            <a:endParaRPr lang="en-US" dirty="0">
              <a:latin typeface="+mj-lt"/>
            </a:endParaRPr>
          </a:p>
        </p:txBody>
      </p:sp>
      <p:sp>
        <p:nvSpPr>
          <p:cNvPr id="52" name="Text Box 12"/>
          <p:cNvSpPr txBox="1">
            <a:spLocks noChangeArrowheads="1"/>
          </p:cNvSpPr>
          <p:nvPr/>
        </p:nvSpPr>
        <p:spPr bwMode="auto">
          <a:xfrm>
            <a:off x="7086600" y="1676400"/>
            <a:ext cx="114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10 : 2 =</a:t>
            </a:r>
            <a:endParaRPr lang="en-US" dirty="0">
              <a:latin typeface="+mj-lt"/>
            </a:endParaRPr>
          </a:p>
        </p:txBody>
      </p:sp>
      <p:sp>
        <p:nvSpPr>
          <p:cNvPr id="53" name="Text Box 22"/>
          <p:cNvSpPr txBox="1">
            <a:spLocks noChangeArrowheads="1"/>
          </p:cNvSpPr>
          <p:nvPr/>
        </p:nvSpPr>
        <p:spPr bwMode="auto">
          <a:xfrm>
            <a:off x="8077200" y="2100561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10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54" name="Text Box 23"/>
          <p:cNvSpPr txBox="1">
            <a:spLocks noChangeArrowheads="1"/>
          </p:cNvSpPr>
          <p:nvPr/>
        </p:nvSpPr>
        <p:spPr bwMode="auto">
          <a:xfrm>
            <a:off x="8229600" y="1676400"/>
            <a:ext cx="381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5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55" name="Text Box 8"/>
          <p:cNvSpPr txBox="1">
            <a:spLocks noChangeArrowheads="1"/>
          </p:cNvSpPr>
          <p:nvPr/>
        </p:nvSpPr>
        <p:spPr bwMode="auto">
          <a:xfrm>
            <a:off x="533400" y="3581400"/>
            <a:ext cx="1219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10 : 2  =</a:t>
            </a:r>
            <a:endParaRPr lang="en-US" dirty="0">
              <a:latin typeface="+mj-lt"/>
            </a:endParaRPr>
          </a:p>
        </p:txBody>
      </p:sp>
      <p:sp>
        <p:nvSpPr>
          <p:cNvPr id="56" name="Text Box 24"/>
          <p:cNvSpPr txBox="1">
            <a:spLocks noChangeArrowheads="1"/>
          </p:cNvSpPr>
          <p:nvPr/>
        </p:nvSpPr>
        <p:spPr bwMode="auto">
          <a:xfrm>
            <a:off x="1752600" y="3576935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5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57" name="Text Box 13"/>
          <p:cNvSpPr txBox="1">
            <a:spLocks noChangeArrowheads="1"/>
          </p:cNvSpPr>
          <p:nvPr/>
        </p:nvSpPr>
        <p:spPr bwMode="auto">
          <a:xfrm>
            <a:off x="2667000" y="3576935"/>
            <a:ext cx="1295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14 : 2  </a:t>
            </a:r>
            <a:r>
              <a:rPr lang="en-US" dirty="0">
                <a:latin typeface="+mj-lt"/>
              </a:rPr>
              <a:t>=</a:t>
            </a:r>
          </a:p>
        </p:txBody>
      </p:sp>
      <p:sp>
        <p:nvSpPr>
          <p:cNvPr id="58" name="Text Box 26"/>
          <p:cNvSpPr txBox="1">
            <a:spLocks noChangeArrowheads="1"/>
          </p:cNvSpPr>
          <p:nvPr/>
        </p:nvSpPr>
        <p:spPr bwMode="auto">
          <a:xfrm>
            <a:off x="3886200" y="3576935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7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59" name="Text Box 10"/>
          <p:cNvSpPr txBox="1">
            <a:spLocks noChangeArrowheads="1"/>
          </p:cNvSpPr>
          <p:nvPr/>
        </p:nvSpPr>
        <p:spPr bwMode="auto">
          <a:xfrm>
            <a:off x="7086600" y="3103602"/>
            <a:ext cx="114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2 x 8 =</a:t>
            </a:r>
            <a:endParaRPr lang="en-US" dirty="0">
              <a:latin typeface="+mj-lt"/>
            </a:endParaRPr>
          </a:p>
        </p:txBody>
      </p:sp>
      <p:sp>
        <p:nvSpPr>
          <p:cNvPr id="60" name="Text Box 21"/>
          <p:cNvSpPr txBox="1">
            <a:spLocks noChangeArrowheads="1"/>
          </p:cNvSpPr>
          <p:nvPr/>
        </p:nvSpPr>
        <p:spPr bwMode="auto">
          <a:xfrm>
            <a:off x="8001000" y="3089315"/>
            <a:ext cx="685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16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61" name="Text Box 34"/>
          <p:cNvSpPr txBox="1">
            <a:spLocks noChangeArrowheads="1"/>
          </p:cNvSpPr>
          <p:nvPr/>
        </p:nvSpPr>
        <p:spPr bwMode="auto">
          <a:xfrm>
            <a:off x="6934200" y="3576935"/>
            <a:ext cx="1219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16 : 2  =</a:t>
            </a:r>
            <a:endParaRPr lang="en-US" dirty="0">
              <a:latin typeface="+mj-lt"/>
            </a:endParaRPr>
          </a:p>
        </p:txBody>
      </p:sp>
      <p:sp>
        <p:nvSpPr>
          <p:cNvPr id="62" name="Text Box 35"/>
          <p:cNvSpPr txBox="1">
            <a:spLocks noChangeArrowheads="1"/>
          </p:cNvSpPr>
          <p:nvPr/>
        </p:nvSpPr>
        <p:spPr bwMode="auto">
          <a:xfrm>
            <a:off x="8153400" y="3556337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8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4" dur="80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5" dur="80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6" dur="80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9" dur="80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0" dur="80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1" dur="80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1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4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7" dur="8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8" dur="8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9" dur="8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4" dur="80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5" dur="80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6" dur="80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9" grpId="0"/>
      <p:bldP spid="80" grpId="0"/>
      <p:bldP spid="82" grpId="0"/>
      <p:bldP spid="83" grpId="0"/>
      <p:bldP spid="84" grpId="0"/>
      <p:bldP spid="85" grpId="0"/>
      <p:bldP spid="86" grpId="0"/>
      <p:bldP spid="87" grpId="0"/>
      <p:bldP spid="89" grpId="0"/>
      <p:bldP spid="90" grpId="0"/>
      <p:bldP spid="96" grpId="0"/>
      <p:bldP spid="97" grpId="0"/>
      <p:bldP spid="98" grpId="0"/>
      <p:bldP spid="100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12" descr="Hoa dep-4"/>
          <p:cNvPicPr>
            <a:picLocks noGrp="1" noChangeAspect="1" noChangeArrowheads="1"/>
          </p:cNvPicPr>
          <p:nvPr>
            <p:ph type="title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pic>
        <p:nvPicPr>
          <p:cNvPr id="12291" name="Picture 5" descr="Plantas_005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C3C6BD"/>
              </a:clrFrom>
              <a:clrTo>
                <a:srgbClr val="C3C6B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5980113"/>
            <a:ext cx="3124200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2" name="Picture 6" descr="Plantas_005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00400" y="5980113"/>
            <a:ext cx="3124200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8" descr="Plantas_005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19800" y="5980113"/>
            <a:ext cx="3124200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262" name="WordArt 14"/>
          <p:cNvSpPr>
            <a:spLocks noChangeArrowheads="1" noChangeShapeType="1" noTextEdit="1"/>
          </p:cNvSpPr>
          <p:nvPr/>
        </p:nvSpPr>
        <p:spPr bwMode="auto">
          <a:xfrm>
            <a:off x="781050" y="685800"/>
            <a:ext cx="7724775" cy="2247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Chúc các thầy cô giáo sức khỏe!</a:t>
            </a:r>
          </a:p>
        </p:txBody>
      </p:sp>
      <p:sp>
        <p:nvSpPr>
          <p:cNvPr id="53263" name="WordArt 15"/>
          <p:cNvSpPr>
            <a:spLocks noChangeArrowheads="1" noChangeShapeType="1" noTextEdit="1"/>
          </p:cNvSpPr>
          <p:nvPr/>
        </p:nvSpPr>
        <p:spPr bwMode="auto">
          <a:xfrm>
            <a:off x="457200" y="3352800"/>
            <a:ext cx="8334375" cy="1714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00FF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Chúc các em chăm ngoan, học giỏi!</a:t>
            </a:r>
            <a:endParaRPr lang="en-US" sz="36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00FF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12296" name="Picture 16" descr="Borboleta_2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447800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7" name="Picture 17" descr="Borboleta_2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96200" y="228600"/>
            <a:ext cx="1447800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3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9" dur="500" fill="hold"/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500" fill="hold"/>
                                        <p:tgtEl>
                                          <p:spTgt spid="532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" dur="500" fill="hold"/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532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53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7" dur="500" fill="hold"/>
                                        <p:tgtEl>
                                          <p:spTgt spid="532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500" fill="hold"/>
                                        <p:tgtEl>
                                          <p:spTgt spid="532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5326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532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62" grpId="0" animBg="1"/>
      <p:bldP spid="53262" grpId="1" animBg="1"/>
      <p:bldP spid="53263" grpId="0" animBg="1"/>
      <p:bldP spid="53263" grpId="1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1239</TotalTime>
  <Words>676</Words>
  <Application>Microsoft Office PowerPoint</Application>
  <PresentationFormat>On-screen Show (4:3)</PresentationFormat>
  <Paragraphs>190</Paragraphs>
  <Slides>10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Default Design</vt:lpstr>
      <vt:lpstr>Equation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Kiểm tra bài cũ</dc:title>
  <dc:creator>User</dc:creator>
  <cp:lastModifiedBy>Administrator</cp:lastModifiedBy>
  <cp:revision>153</cp:revision>
  <dcterms:created xsi:type="dcterms:W3CDTF">2006-09-07T17:35:34Z</dcterms:created>
  <dcterms:modified xsi:type="dcterms:W3CDTF">2020-04-15T03:56:28Z</dcterms:modified>
</cp:coreProperties>
</file>