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84" r:id="rId3"/>
    <p:sldId id="298" r:id="rId4"/>
    <p:sldId id="301" r:id="rId5"/>
    <p:sldId id="302" r:id="rId6"/>
    <p:sldId id="303" r:id="rId7"/>
    <p:sldId id="304" r:id="rId8"/>
    <p:sldId id="305" r:id="rId9"/>
    <p:sldId id="306" r:id="rId10"/>
    <p:sldId id="292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FF"/>
    <a:srgbClr val="F290F4"/>
    <a:srgbClr val="4FFB91"/>
    <a:srgbClr val="66FF33"/>
    <a:srgbClr val="00FF00"/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81" autoAdjust="0"/>
    <p:restoredTop sz="94660"/>
  </p:normalViewPr>
  <p:slideViewPr>
    <p:cSldViewPr>
      <p:cViewPr>
        <p:scale>
          <a:sx n="78" d="100"/>
          <a:sy n="78" d="100"/>
        </p:scale>
        <p:origin x="-112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A60A0-5F4B-4D6E-AAD5-23B372A7BE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ECDAF-13C1-4FA9-9C77-C3CB89EBF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6743C-5306-43C3-BAE0-12DF06246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04832-3CA7-4A41-88F1-3FD1F207E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F7F4D-6393-4029-85AD-A32169E37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501D4-F166-409B-869F-28860AAB4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4D370-20FE-4C92-B976-52A422865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5FCF3-F3BD-47A4-9A8F-95CA88C2F2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82CF8-FDC5-49A3-9BA6-303BB48DFC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367B8-80ED-49C5-B0AB-7443817EC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9D3A5-3D1D-4706-8723-A3FB6FEC9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FBB70-830C-4A47-B824-8C810D512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50000">
              <a:schemeClr val="bg1"/>
            </a:gs>
            <a:gs pos="100000">
              <a:srgbClr val="66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B3BC574-82E9-4CD9-BA8D-421602499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FF33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FF3399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kern="12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rgbClr val="0000FF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WordArt 3" descr="thin bar2"/>
          <p:cNvSpPr>
            <a:spLocks noChangeArrowheads="1" noChangeShapeType="1" noTextEdit="1"/>
          </p:cNvSpPr>
          <p:nvPr/>
        </p:nvSpPr>
        <p:spPr bwMode="auto">
          <a:xfrm>
            <a:off x="-13095" y="0"/>
            <a:ext cx="8915401" cy="7092951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ArchUpPour">
              <a:avLst>
                <a:gd name="adj1" fmla="val 10977332"/>
                <a:gd name="adj2" fmla="val 64352"/>
              </a:avLst>
            </a:prstTxWarp>
          </a:bodyPr>
          <a:lstStyle/>
          <a:p>
            <a:pPr>
              <a:defRPr/>
            </a:pPr>
            <a:endParaRPr lang="en-US" sz="2700" i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effectLst>
                <a:outerShdw dist="107763" dir="2700000" algn="ctr" rotWithShape="0">
                  <a:srgbClr val="868686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3077" name="WordArt 6"/>
          <p:cNvSpPr>
            <a:spLocks noChangeArrowheads="1" noChangeShapeType="1" noTextEdit="1"/>
          </p:cNvSpPr>
          <p:nvPr/>
        </p:nvSpPr>
        <p:spPr bwMode="auto">
          <a:xfrm>
            <a:off x="1828800" y="1600200"/>
            <a:ext cx="5105400" cy="866775"/>
          </a:xfrm>
          <a:prstGeom prst="rect">
            <a:avLst/>
          </a:prstGeom>
        </p:spPr>
        <p:txBody>
          <a:bodyPr wrap="none" lIns="68580" tIns="34290" rIns="68580" bIns="34290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Môn: </a:t>
            </a:r>
            <a:r>
              <a:rPr lang="en-US" sz="3000" b="1" kern="10" dirty="0" err="1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Toán</a:t>
            </a:r>
            <a:r>
              <a:rPr lang="en-US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-</a:t>
            </a:r>
            <a:r>
              <a:rPr lang="en-US" sz="3000" b="1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Times New Roman" pitchFamily="18" charset="0"/>
              </a:rPr>
              <a:t> </a:t>
            </a:r>
            <a:r>
              <a:rPr lang="vi-VN" sz="30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+mj-lt"/>
                <a:cs typeface="Arial"/>
              </a:rPr>
              <a:t>Lớp 2</a:t>
            </a:r>
            <a:endParaRPr lang="en-US" sz="30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latin typeface="+mj-lt"/>
              <a:cs typeface="Arial"/>
            </a:endParaRPr>
          </a:p>
        </p:txBody>
      </p: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457200" y="2667000"/>
            <a:ext cx="8229600" cy="83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Đường</a:t>
            </a:r>
            <a:r>
              <a:rPr lang="en-US" sz="2800" b="1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gấp</a:t>
            </a:r>
            <a:r>
              <a:rPr lang="en-US" sz="2800" b="1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khúc</a:t>
            </a:r>
            <a:r>
              <a:rPr lang="en-US" sz="2800" b="1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– </a:t>
            </a: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Độ</a:t>
            </a:r>
            <a:r>
              <a:rPr lang="en-US" sz="2800" b="1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dài</a:t>
            </a:r>
            <a:r>
              <a:rPr lang="en-US" sz="2800" b="1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đừng</a:t>
            </a:r>
            <a:r>
              <a:rPr lang="en-US" sz="2800" b="1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gấp</a:t>
            </a:r>
            <a:r>
              <a:rPr lang="en-US" sz="2800" b="1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2800" b="1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khúc</a:t>
            </a:r>
            <a:endParaRPr lang="en-US" sz="2800" b="1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pic>
        <p:nvPicPr>
          <p:cNvPr id="2055" name="Picture 7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ANd9GcRqtrxiT_vZGJytNBhszI31l3leUpRBnQ1CSZyeqnpj58MkW5G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3525" y="5372100"/>
            <a:ext cx="12604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WordArt 6"/>
          <p:cNvSpPr>
            <a:spLocks noChangeArrowheads="1" noChangeShapeType="1" noTextEdit="1"/>
          </p:cNvSpPr>
          <p:nvPr/>
        </p:nvSpPr>
        <p:spPr bwMode="auto">
          <a:xfrm>
            <a:off x="2438400" y="4419600"/>
            <a:ext cx="3962400" cy="838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Online – </a:t>
            </a: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Covid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1" name="WordArt 6"/>
          <p:cNvSpPr>
            <a:spLocks noChangeArrowheads="1" noChangeShapeType="1" noTextEdit="1"/>
          </p:cNvSpPr>
          <p:nvPr/>
        </p:nvSpPr>
        <p:spPr bwMode="auto">
          <a:xfrm>
            <a:off x="2971800" y="5638800"/>
            <a:ext cx="2514600" cy="3048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68580" tIns="34290" rIns="68580" bIns="34290" fromWordArt="1">
            <a:prstTxWarp prst="textPlain">
              <a:avLst>
                <a:gd name="adj" fmla="val 50167"/>
              </a:avLst>
            </a:prstTxWarp>
          </a:bodyPr>
          <a:lstStyle/>
          <a:p>
            <a:pPr>
              <a:defRPr/>
            </a:pPr>
            <a:r>
              <a:rPr lang="en-US" sz="2800" kern="10" dirty="0" err="1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Ngày</a:t>
            </a:r>
            <a:r>
              <a:rPr lang="en-US" sz="2800" kern="10" dirty="0" smtClean="0">
                <a:ln w="63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cs typeface="Arial"/>
              </a:rPr>
              <a:t> 9/4/2020</a:t>
            </a:r>
            <a:endParaRPr lang="en-US" sz="2800" kern="10" dirty="0">
              <a:ln w="6350">
                <a:solidFill>
                  <a:srgbClr val="FFFFFF"/>
                </a:solidFill>
                <a:round/>
                <a:headEnd/>
                <a:tailEnd/>
              </a:ln>
              <a:solidFill>
                <a:srgbClr val="FF0000"/>
              </a:solidFill>
              <a:latin typeface="+mj-lt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2" descr="Hoa dep-4"/>
          <p:cNvPicPr>
            <a:picLocks noGrp="1"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pic>
        <p:nvPicPr>
          <p:cNvPr id="12291" name="Picture 5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3C6BD"/>
              </a:clrFrom>
              <a:clrTo>
                <a:srgbClr val="C3C6B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6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8" descr="Plantas_005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5980113"/>
            <a:ext cx="312420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62" name="WordArt 14"/>
          <p:cNvSpPr>
            <a:spLocks noChangeArrowheads="1" noChangeShapeType="1" noTextEdit="1"/>
          </p:cNvSpPr>
          <p:nvPr/>
        </p:nvSpPr>
        <p:spPr bwMode="auto">
          <a:xfrm>
            <a:off x="781050" y="685800"/>
            <a:ext cx="7724775" cy="2247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thầy cô giáo sức khỏe!</a:t>
            </a:r>
          </a:p>
        </p:txBody>
      </p:sp>
      <p:sp>
        <p:nvSpPr>
          <p:cNvPr id="53263" name="WordArt 15"/>
          <p:cNvSpPr>
            <a:spLocks noChangeArrowheads="1" noChangeShapeType="1" noTextEdit="1"/>
          </p:cNvSpPr>
          <p:nvPr/>
        </p:nvSpPr>
        <p:spPr bwMode="auto">
          <a:xfrm>
            <a:off x="457200" y="3352800"/>
            <a:ext cx="8334375" cy="1714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các em chăm ngoan, học giỏi!</a:t>
            </a:r>
            <a:endParaRPr lang="en-US" sz="36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00FF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2296" name="Picture 16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17" descr="Borboleta_2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96200" y="228600"/>
            <a:ext cx="144780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3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9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3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7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62" grpId="0" animBg="1"/>
      <p:bldP spid="53262" grpId="1" animBg="1"/>
      <p:bldP spid="53263" grpId="0" animBg="1"/>
      <p:bldP spid="53263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j0424466">
            <a:hlinkClick r:id="" action="ppaction://noaction">
              <a:snd r:embed="rId2" name="applause.wav"/>
            </a:hlinkClick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5029200"/>
            <a:ext cx="15589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685800" y="1600200"/>
            <a:ext cx="276229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err="1" smtClean="0">
                <a:latin typeface="+mj-lt"/>
              </a:rPr>
              <a:t>Kiểm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tra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bài</a:t>
            </a:r>
            <a:r>
              <a:rPr lang="en-US" sz="3000" b="1" dirty="0" smtClean="0">
                <a:latin typeface="+mj-lt"/>
              </a:rPr>
              <a:t> </a:t>
            </a:r>
            <a:r>
              <a:rPr lang="en-US" sz="3000" b="1" dirty="0" err="1" smtClean="0">
                <a:latin typeface="+mj-lt"/>
              </a:rPr>
              <a:t>cũ</a:t>
            </a:r>
            <a:endParaRPr lang="en-US" sz="3000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43400" y="8337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87165" y="38100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6 </a:t>
            </a:r>
            <a:r>
              <a:rPr lang="en-US" dirty="0" err="1" smtClean="0"/>
              <a:t>ngày</a:t>
            </a:r>
            <a:r>
              <a:rPr lang="en-US" dirty="0" smtClean="0"/>
              <a:t> 10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685800" y="2204104"/>
            <a:ext cx="327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latin typeface="+mj-lt"/>
                <a:cs typeface="Times New Roman" pitchFamily="18" charset="0"/>
              </a:rPr>
              <a:t>- </a:t>
            </a:r>
            <a:r>
              <a:rPr lang="en-US" sz="2800" dirty="0" err="1" smtClean="0">
                <a:cs typeface="Times New Roman" pitchFamily="18" charset="0"/>
              </a:rPr>
              <a:t>Đọc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bảng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nhân</a:t>
            </a:r>
            <a:r>
              <a:rPr lang="en-US" sz="2800" dirty="0" smtClean="0">
                <a:cs typeface="Times New Roman" pitchFamily="18" charset="0"/>
              </a:rPr>
              <a:t> 5</a:t>
            </a:r>
            <a:endParaRPr lang="en-US" sz="2800" dirty="0">
              <a:latin typeface="+mj-lt"/>
              <a:cs typeface="Times New Roman" pitchFamily="18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685800" y="2829579"/>
            <a:ext cx="297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cs typeface="Times New Roman" pitchFamily="18" charset="0"/>
              </a:rPr>
              <a:t>- </a:t>
            </a:r>
            <a:r>
              <a:rPr lang="en-US" sz="2800" dirty="0" err="1" smtClean="0">
                <a:cs typeface="Times New Roman" pitchFamily="18" charset="0"/>
              </a:rPr>
              <a:t>Đọc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bảng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nhân</a:t>
            </a:r>
            <a:r>
              <a:rPr lang="en-US" sz="2800" dirty="0" smtClean="0">
                <a:cs typeface="Times New Roman" pitchFamily="18" charset="0"/>
              </a:rPr>
              <a:t> 2</a:t>
            </a:r>
            <a:endParaRPr lang="en-US" sz="2800" dirty="0">
              <a:cs typeface="Times New Roman" pitchFamily="18" charset="0"/>
            </a:endParaRPr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685800" y="3515380"/>
            <a:ext cx="320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cs typeface="Times New Roman" pitchFamily="18" charset="0"/>
              </a:rPr>
              <a:t>- </a:t>
            </a:r>
            <a:r>
              <a:rPr lang="en-US" sz="2800" dirty="0" err="1" smtClean="0">
                <a:cs typeface="Times New Roman" pitchFamily="18" charset="0"/>
              </a:rPr>
              <a:t>Đọc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bảng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nhân</a:t>
            </a:r>
            <a:r>
              <a:rPr lang="en-US" sz="2800" dirty="0" smtClean="0">
                <a:cs typeface="Times New Roman" pitchFamily="18" charset="0"/>
              </a:rPr>
              <a:t> 4</a:t>
            </a:r>
            <a:endParaRPr lang="en-US" sz="2800" dirty="0">
              <a:cs typeface="Times New Roman" pitchFamily="18" charset="0"/>
            </a:endParaRP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685800" y="4124980"/>
            <a:ext cx="320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cs typeface="Times New Roman" pitchFamily="18" charset="0"/>
              </a:rPr>
              <a:t>- </a:t>
            </a:r>
            <a:r>
              <a:rPr lang="en-US" sz="2800" dirty="0" err="1" smtClean="0">
                <a:cs typeface="Times New Roman" pitchFamily="18" charset="0"/>
              </a:rPr>
              <a:t>Đọc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bảng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nhân</a:t>
            </a:r>
            <a:r>
              <a:rPr lang="en-US" sz="2800" dirty="0" smtClean="0">
                <a:cs typeface="Times New Roman" pitchFamily="18" charset="0"/>
              </a:rPr>
              <a:t> 3</a:t>
            </a:r>
            <a:endParaRPr lang="en-US" sz="2800" dirty="0"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Box 74"/>
          <p:cNvSpPr txBox="1"/>
          <p:nvPr/>
        </p:nvSpPr>
        <p:spPr>
          <a:xfrm>
            <a:off x="4267200" y="228600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2510965" y="-7620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6 </a:t>
            </a:r>
            <a:r>
              <a:rPr lang="en-US" dirty="0" err="1" smtClean="0"/>
              <a:t>ngày</a:t>
            </a:r>
            <a:r>
              <a:rPr lang="en-US" dirty="0" smtClean="0"/>
              <a:t> 10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1828800" y="533400"/>
            <a:ext cx="5755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Đường</a:t>
            </a:r>
            <a:r>
              <a:rPr lang="en-US" b="1" dirty="0" smtClean="0"/>
              <a:t> </a:t>
            </a:r>
            <a:r>
              <a:rPr lang="en-US" b="1" dirty="0" err="1" smtClean="0"/>
              <a:t>gấp</a:t>
            </a:r>
            <a:r>
              <a:rPr lang="en-US" b="1" dirty="0" smtClean="0"/>
              <a:t> </a:t>
            </a:r>
            <a:r>
              <a:rPr lang="en-US" b="1" dirty="0" err="1" smtClean="0"/>
              <a:t>khúc</a:t>
            </a:r>
            <a:r>
              <a:rPr lang="en-US" b="1" dirty="0" smtClean="0"/>
              <a:t> – </a:t>
            </a:r>
            <a:r>
              <a:rPr lang="en-US" b="1" dirty="0" err="1" smtClean="0"/>
              <a:t>Độ</a:t>
            </a:r>
            <a:r>
              <a:rPr lang="en-US" b="1" dirty="0" smtClean="0"/>
              <a:t> </a:t>
            </a:r>
            <a:r>
              <a:rPr lang="en-US" b="1" dirty="0" err="1" smtClean="0"/>
              <a:t>dài</a:t>
            </a:r>
            <a:r>
              <a:rPr lang="en-US" b="1" dirty="0" smtClean="0"/>
              <a:t> </a:t>
            </a:r>
            <a:r>
              <a:rPr lang="en-US" b="1" dirty="0" err="1" smtClean="0"/>
              <a:t>đường</a:t>
            </a:r>
            <a:r>
              <a:rPr lang="en-US" b="1" dirty="0" smtClean="0"/>
              <a:t> </a:t>
            </a:r>
            <a:r>
              <a:rPr lang="en-US" b="1" dirty="0" err="1" smtClean="0"/>
              <a:t>gấp</a:t>
            </a:r>
            <a:r>
              <a:rPr lang="en-US" b="1" dirty="0" smtClean="0"/>
              <a:t> </a:t>
            </a:r>
            <a:r>
              <a:rPr lang="en-US" b="1" dirty="0" err="1" smtClean="0"/>
              <a:t>khúc</a:t>
            </a:r>
            <a:endParaRPr lang="en-US" b="1" dirty="0"/>
          </a:p>
        </p:txBody>
      </p:sp>
      <p:sp>
        <p:nvSpPr>
          <p:cNvPr id="175" name="Line 2"/>
          <p:cNvSpPr>
            <a:spLocks noChangeShapeType="1"/>
          </p:cNvSpPr>
          <p:nvPr/>
        </p:nvSpPr>
        <p:spPr bwMode="auto">
          <a:xfrm flipV="1">
            <a:off x="457201" y="1998997"/>
            <a:ext cx="762000" cy="88742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6" name="Line 3"/>
          <p:cNvSpPr>
            <a:spLocks noChangeShapeType="1"/>
          </p:cNvSpPr>
          <p:nvPr/>
        </p:nvSpPr>
        <p:spPr bwMode="auto">
          <a:xfrm>
            <a:off x="1295401" y="1972017"/>
            <a:ext cx="2209800" cy="19812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7" name="Line 4"/>
          <p:cNvSpPr>
            <a:spLocks noChangeShapeType="1"/>
          </p:cNvSpPr>
          <p:nvPr/>
        </p:nvSpPr>
        <p:spPr bwMode="auto">
          <a:xfrm flipV="1">
            <a:off x="3505201" y="2353017"/>
            <a:ext cx="914400" cy="15240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8" name="Text Box 5"/>
          <p:cNvSpPr txBox="1">
            <a:spLocks noChangeArrowheads="1"/>
          </p:cNvSpPr>
          <p:nvPr/>
        </p:nvSpPr>
        <p:spPr bwMode="auto">
          <a:xfrm>
            <a:off x="1" y="2492724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A</a:t>
            </a:r>
          </a:p>
        </p:txBody>
      </p:sp>
      <p:sp>
        <p:nvSpPr>
          <p:cNvPr id="179" name="Text Box 6"/>
          <p:cNvSpPr txBox="1">
            <a:spLocks noChangeArrowheads="1"/>
          </p:cNvSpPr>
          <p:nvPr/>
        </p:nvSpPr>
        <p:spPr bwMode="auto">
          <a:xfrm>
            <a:off x="1066801" y="1376704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B</a:t>
            </a:r>
          </a:p>
        </p:txBody>
      </p:sp>
      <p:sp>
        <p:nvSpPr>
          <p:cNvPr id="180" name="Text Box 7"/>
          <p:cNvSpPr txBox="1">
            <a:spLocks noChangeArrowheads="1"/>
          </p:cNvSpPr>
          <p:nvPr/>
        </p:nvSpPr>
        <p:spPr bwMode="auto">
          <a:xfrm>
            <a:off x="3352801" y="3967504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C</a:t>
            </a:r>
          </a:p>
        </p:txBody>
      </p:sp>
      <p:sp>
        <p:nvSpPr>
          <p:cNvPr id="181" name="Text Box 8"/>
          <p:cNvSpPr txBox="1">
            <a:spLocks noChangeArrowheads="1"/>
          </p:cNvSpPr>
          <p:nvPr/>
        </p:nvSpPr>
        <p:spPr bwMode="auto">
          <a:xfrm>
            <a:off x="4191000" y="1828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D</a:t>
            </a:r>
          </a:p>
        </p:txBody>
      </p:sp>
      <p:sp>
        <p:nvSpPr>
          <p:cNvPr id="182" name="Text Box 9"/>
          <p:cNvSpPr txBox="1">
            <a:spLocks noChangeArrowheads="1"/>
          </p:cNvSpPr>
          <p:nvPr/>
        </p:nvSpPr>
        <p:spPr bwMode="auto">
          <a:xfrm>
            <a:off x="228601" y="2078379"/>
            <a:ext cx="6096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>
                <a:solidFill>
                  <a:srgbClr val="CC0000"/>
                </a:solidFill>
                <a:latin typeface="VNI-Ariston" pitchFamily="2" charset="0"/>
              </a:rPr>
              <a:t>.</a:t>
            </a:r>
          </a:p>
        </p:txBody>
      </p:sp>
      <p:sp>
        <p:nvSpPr>
          <p:cNvPr id="183" name="Text Box 10"/>
          <p:cNvSpPr txBox="1">
            <a:spLocks noChangeArrowheads="1"/>
          </p:cNvSpPr>
          <p:nvPr/>
        </p:nvSpPr>
        <p:spPr bwMode="auto">
          <a:xfrm>
            <a:off x="4191001" y="1544980"/>
            <a:ext cx="60960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>
                <a:solidFill>
                  <a:srgbClr val="CC0000"/>
                </a:solidFill>
                <a:latin typeface="VNI-Ariston" pitchFamily="2" charset="0"/>
              </a:rPr>
              <a:t>.</a:t>
            </a:r>
          </a:p>
        </p:txBody>
      </p:sp>
      <p:sp>
        <p:nvSpPr>
          <p:cNvPr id="184" name="Text Box 11"/>
          <p:cNvSpPr txBox="1">
            <a:spLocks noChangeArrowheads="1"/>
          </p:cNvSpPr>
          <p:nvPr/>
        </p:nvSpPr>
        <p:spPr bwMode="auto">
          <a:xfrm>
            <a:off x="4495800" y="2269867"/>
            <a:ext cx="4343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 smtClean="0"/>
              <a:t>- </a:t>
            </a:r>
            <a:r>
              <a:rPr lang="en-US" sz="2200" dirty="0" err="1" smtClean="0">
                <a:latin typeface="Times New Roman" pitchFamily="18" charset="0"/>
              </a:rPr>
              <a:t>Đường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</a:rPr>
              <a:t>gấp</a:t>
            </a:r>
            <a:r>
              <a:rPr lang="en-US" sz="2200" dirty="0">
                <a:latin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</a:rPr>
              <a:t>khúc</a:t>
            </a:r>
            <a:r>
              <a:rPr lang="en-US" sz="2200" dirty="0">
                <a:latin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</a:rPr>
              <a:t>ABCD </a:t>
            </a:r>
            <a:r>
              <a:rPr lang="en-US" sz="2200" dirty="0" err="1" smtClean="0">
                <a:latin typeface="Times New Roman" pitchFamily="18" charset="0"/>
              </a:rPr>
              <a:t>gồm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ba</a:t>
            </a:r>
            <a:r>
              <a:rPr lang="en-US" sz="2200" dirty="0" smtClean="0"/>
              <a:t> </a:t>
            </a:r>
            <a:r>
              <a:rPr lang="en-US" sz="2200" dirty="0" err="1" smtClean="0"/>
              <a:t>đoạn</a:t>
            </a:r>
            <a:r>
              <a:rPr lang="en-US" sz="2200" dirty="0" smtClean="0"/>
              <a:t> </a:t>
            </a:r>
            <a:r>
              <a:rPr lang="en-US" sz="2200" dirty="0" err="1" smtClean="0"/>
              <a:t>thẳng</a:t>
            </a:r>
            <a:r>
              <a:rPr lang="en-US" sz="2200" dirty="0" smtClean="0"/>
              <a:t>:</a:t>
            </a:r>
            <a:endParaRPr lang="en-US" sz="2200" dirty="0">
              <a:latin typeface="Times New Roman" pitchFamily="18" charset="0"/>
            </a:endParaRPr>
          </a:p>
        </p:txBody>
      </p:sp>
      <p:sp>
        <p:nvSpPr>
          <p:cNvPr id="185" name="Text Box 19"/>
          <p:cNvSpPr txBox="1">
            <a:spLocks noChangeArrowheads="1"/>
          </p:cNvSpPr>
          <p:nvPr/>
        </p:nvSpPr>
        <p:spPr bwMode="auto">
          <a:xfrm>
            <a:off x="1066801" y="1114760"/>
            <a:ext cx="60960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>
                <a:solidFill>
                  <a:srgbClr val="CC0000"/>
                </a:solidFill>
                <a:latin typeface="VNI-Ariston" pitchFamily="2" charset="0"/>
              </a:rPr>
              <a:t>.</a:t>
            </a:r>
          </a:p>
        </p:txBody>
      </p:sp>
      <p:sp>
        <p:nvSpPr>
          <p:cNvPr id="186" name="Text Box 20"/>
          <p:cNvSpPr txBox="1">
            <a:spLocks noChangeArrowheads="1"/>
          </p:cNvSpPr>
          <p:nvPr/>
        </p:nvSpPr>
        <p:spPr bwMode="auto">
          <a:xfrm>
            <a:off x="3276601" y="3065797"/>
            <a:ext cx="60960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>
                <a:solidFill>
                  <a:srgbClr val="CC0000"/>
                </a:solidFill>
                <a:latin typeface="VNI-Ariston" pitchFamily="2" charset="0"/>
              </a:rPr>
              <a:t>.</a:t>
            </a:r>
          </a:p>
        </p:txBody>
      </p:sp>
      <p:pic>
        <p:nvPicPr>
          <p:cNvPr id="18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8716789">
            <a:off x="-978757" y="2047901"/>
            <a:ext cx="4876800" cy="56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99D9EA"/>
              </a:clrFrom>
              <a:clrTo>
                <a:srgbClr val="99D9E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635417">
            <a:off x="502695" y="2082375"/>
            <a:ext cx="12954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521041">
            <a:off x="228680" y="2845238"/>
            <a:ext cx="3765155" cy="53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0" name="Picture 18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99D9EA"/>
              </a:clrFrom>
              <a:clrTo>
                <a:srgbClr val="99D9E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1" y="1922797"/>
            <a:ext cx="10191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1" name="Picture 19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7958072">
            <a:off x="2379558" y="1818829"/>
            <a:ext cx="5032829" cy="539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99D9EA"/>
              </a:clrFrom>
              <a:clrTo>
                <a:srgbClr val="99D9E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-777270">
            <a:off x="3352801" y="2760997"/>
            <a:ext cx="12954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3" name="Text Box 11"/>
          <p:cNvSpPr txBox="1">
            <a:spLocks noChangeArrowheads="1"/>
          </p:cNvSpPr>
          <p:nvPr/>
        </p:nvSpPr>
        <p:spPr bwMode="auto">
          <a:xfrm>
            <a:off x="5334000" y="3055203"/>
            <a:ext cx="685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 smtClean="0"/>
              <a:t>AB, </a:t>
            </a:r>
            <a:endParaRPr lang="en-US" sz="2200" dirty="0">
              <a:latin typeface="Times New Roman" pitchFamily="18" charset="0"/>
            </a:endParaRPr>
          </a:p>
        </p:txBody>
      </p:sp>
      <p:sp>
        <p:nvSpPr>
          <p:cNvPr id="194" name="Text Box 11"/>
          <p:cNvSpPr txBox="1">
            <a:spLocks noChangeArrowheads="1"/>
          </p:cNvSpPr>
          <p:nvPr/>
        </p:nvSpPr>
        <p:spPr bwMode="auto">
          <a:xfrm>
            <a:off x="5943600" y="3048000"/>
            <a:ext cx="685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 smtClean="0"/>
              <a:t>BC </a:t>
            </a:r>
            <a:endParaRPr lang="en-US" sz="2200" dirty="0">
              <a:latin typeface="Times New Roman" pitchFamily="18" charset="0"/>
            </a:endParaRPr>
          </a:p>
        </p:txBody>
      </p:sp>
      <p:sp>
        <p:nvSpPr>
          <p:cNvPr id="195" name="Text Box 11"/>
          <p:cNvSpPr txBox="1">
            <a:spLocks noChangeArrowheads="1"/>
          </p:cNvSpPr>
          <p:nvPr/>
        </p:nvSpPr>
        <p:spPr bwMode="auto">
          <a:xfrm>
            <a:off x="6477000" y="3036332"/>
            <a:ext cx="5334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 err="1" smtClean="0"/>
              <a:t>và</a:t>
            </a:r>
            <a:r>
              <a:rPr lang="en-US" sz="2200" dirty="0" smtClean="0"/>
              <a:t>  </a:t>
            </a:r>
            <a:endParaRPr lang="en-US" sz="2200" dirty="0">
              <a:latin typeface="Times New Roman" pitchFamily="18" charset="0"/>
            </a:endParaRPr>
          </a:p>
        </p:txBody>
      </p:sp>
      <p:sp>
        <p:nvSpPr>
          <p:cNvPr id="196" name="Text Box 11"/>
          <p:cNvSpPr txBox="1">
            <a:spLocks noChangeArrowheads="1"/>
          </p:cNvSpPr>
          <p:nvPr/>
        </p:nvSpPr>
        <p:spPr bwMode="auto">
          <a:xfrm>
            <a:off x="6858000" y="3036332"/>
            <a:ext cx="685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 smtClean="0"/>
              <a:t>CD </a:t>
            </a:r>
            <a:endParaRPr lang="en-US" sz="2200" dirty="0">
              <a:latin typeface="Times New Roman" pitchFamily="18" charset="0"/>
            </a:endParaRPr>
          </a:p>
        </p:txBody>
      </p:sp>
      <p:sp>
        <p:nvSpPr>
          <p:cNvPr id="197" name="Text Box 11"/>
          <p:cNvSpPr txBox="1">
            <a:spLocks noChangeArrowheads="1"/>
          </p:cNvSpPr>
          <p:nvPr/>
        </p:nvSpPr>
        <p:spPr bwMode="auto">
          <a:xfrm>
            <a:off x="4495800" y="3524071"/>
            <a:ext cx="4800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 smtClean="0"/>
              <a:t>- </a:t>
            </a:r>
            <a:r>
              <a:rPr lang="en-US" sz="2200" dirty="0" err="1" smtClean="0">
                <a:latin typeface="Times New Roman" pitchFamily="18" charset="0"/>
              </a:rPr>
              <a:t>Độ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dài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đường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</a:rPr>
              <a:t>gấp</a:t>
            </a:r>
            <a:r>
              <a:rPr lang="en-US" sz="2200" dirty="0">
                <a:latin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</a:rPr>
              <a:t>khúc</a:t>
            </a:r>
            <a:r>
              <a:rPr lang="en-US" sz="2200" dirty="0">
                <a:latin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</a:rPr>
              <a:t>ABCD </a:t>
            </a:r>
            <a:r>
              <a:rPr lang="en-US" sz="2200" dirty="0" err="1" smtClean="0">
                <a:latin typeface="Times New Roman" pitchFamily="18" charset="0"/>
              </a:rPr>
              <a:t>là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tổng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độ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dài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các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đoạn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thẳng</a:t>
            </a:r>
            <a:r>
              <a:rPr lang="en-US" sz="2200" dirty="0" smtClean="0">
                <a:latin typeface="Times New Roman" pitchFamily="18" charset="0"/>
              </a:rPr>
              <a:t> AB, BC, CD:</a:t>
            </a:r>
            <a:endParaRPr lang="en-US" sz="2200" dirty="0">
              <a:latin typeface="Times New Roman" pitchFamily="18" charset="0"/>
            </a:endParaRPr>
          </a:p>
        </p:txBody>
      </p:sp>
      <p:sp>
        <p:nvSpPr>
          <p:cNvPr id="198" name="TextBox 197"/>
          <p:cNvSpPr txBox="1"/>
          <p:nvPr/>
        </p:nvSpPr>
        <p:spPr>
          <a:xfrm rot="18660781">
            <a:off x="265886" y="2040737"/>
            <a:ext cx="796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 cm</a:t>
            </a:r>
            <a:endParaRPr lang="en-US" dirty="0"/>
          </a:p>
        </p:txBody>
      </p:sp>
      <p:sp>
        <p:nvSpPr>
          <p:cNvPr id="199" name="TextBox 198"/>
          <p:cNvSpPr txBox="1"/>
          <p:nvPr/>
        </p:nvSpPr>
        <p:spPr>
          <a:xfrm rot="2571173">
            <a:off x="2185090" y="2560260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cm</a:t>
            </a:r>
            <a:endParaRPr lang="en-US" dirty="0"/>
          </a:p>
        </p:txBody>
      </p:sp>
      <p:sp>
        <p:nvSpPr>
          <p:cNvPr id="200" name="TextBox 199"/>
          <p:cNvSpPr txBox="1"/>
          <p:nvPr/>
        </p:nvSpPr>
        <p:spPr>
          <a:xfrm rot="18114552">
            <a:off x="3436813" y="2659176"/>
            <a:ext cx="798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3cm</a:t>
            </a:r>
            <a:endParaRPr lang="en-US" dirty="0"/>
          </a:p>
        </p:txBody>
      </p:sp>
      <p:sp>
        <p:nvSpPr>
          <p:cNvPr id="201" name="Text Box 11"/>
          <p:cNvSpPr txBox="1">
            <a:spLocks noChangeArrowheads="1"/>
          </p:cNvSpPr>
          <p:nvPr/>
        </p:nvSpPr>
        <p:spPr bwMode="auto">
          <a:xfrm>
            <a:off x="4495800" y="4262735"/>
            <a:ext cx="2438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2cm + 4cm + 3cm 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202" name="Text Box 11"/>
          <p:cNvSpPr txBox="1">
            <a:spLocks noChangeArrowheads="1"/>
          </p:cNvSpPr>
          <p:nvPr/>
        </p:nvSpPr>
        <p:spPr bwMode="auto">
          <a:xfrm>
            <a:off x="6781800" y="4255532"/>
            <a:ext cx="1143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= 9cm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203" name="Text Box 11"/>
          <p:cNvSpPr txBox="1">
            <a:spLocks noChangeArrowheads="1"/>
          </p:cNvSpPr>
          <p:nvPr/>
        </p:nvSpPr>
        <p:spPr bwMode="auto">
          <a:xfrm>
            <a:off x="381000" y="4724400"/>
            <a:ext cx="3276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 smtClean="0"/>
              <a:t>Đ</a:t>
            </a:r>
            <a:r>
              <a:rPr lang="en-US" b="1" dirty="0" err="1" smtClean="0">
                <a:latin typeface="Times New Roman" pitchFamily="18" charset="0"/>
              </a:rPr>
              <a:t>ường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gấp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khúc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</a:rPr>
              <a:t>ABCD</a:t>
            </a:r>
            <a:endParaRPr lang="en-US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48659E-6 L 0.0908 -0.14593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00" y="-7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10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44444E-6 L 0.23594 0.31667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00" y="15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500"/>
                            </p:stCondLst>
                            <p:childTnLst>
                              <p:par>
                                <p:cTn id="7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10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10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13506E-6 L 0.12378 -0.27752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00" y="-13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500"/>
                            </p:stCondLst>
                            <p:childTnLst>
                              <p:par>
                                <p:cTn id="1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10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1000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6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1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6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1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6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1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6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1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175" grpId="0" animBg="1"/>
      <p:bldP spid="176" grpId="0" animBg="1"/>
      <p:bldP spid="177" grpId="0" animBg="1"/>
      <p:bldP spid="178" grpId="0"/>
      <p:bldP spid="179" grpId="0"/>
      <p:bldP spid="180" grpId="0"/>
      <p:bldP spid="181" grpId="0"/>
      <p:bldP spid="182" grpId="0"/>
      <p:bldP spid="183" grpId="0"/>
      <p:bldP spid="184" grpId="0"/>
      <p:bldP spid="185" grpId="0"/>
      <p:bldP spid="186" grpId="0"/>
      <p:bldP spid="193" grpId="0"/>
      <p:bldP spid="194" grpId="0"/>
      <p:bldP spid="195" grpId="0"/>
      <p:bldP spid="196" grpId="0"/>
      <p:bldP spid="197" grpId="0"/>
      <p:bldP spid="198" grpId="0"/>
      <p:bldP spid="199" grpId="0"/>
      <p:bldP spid="200" grpId="0"/>
      <p:bldP spid="201" grpId="0"/>
      <p:bldP spid="202" grpId="0"/>
      <p:bldP spid="20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 Box 4"/>
          <p:cNvSpPr txBox="1">
            <a:spLocks noChangeArrowheads="1"/>
          </p:cNvSpPr>
          <p:nvPr/>
        </p:nvSpPr>
        <p:spPr bwMode="auto">
          <a:xfrm>
            <a:off x="152400" y="990600"/>
            <a:ext cx="6477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2: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Nối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điểm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để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được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đường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gấp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khúc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gồm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53" name="Text Box 17"/>
          <p:cNvSpPr txBox="1">
            <a:spLocks noChangeArrowheads="1"/>
          </p:cNvSpPr>
          <p:nvPr/>
        </p:nvSpPr>
        <p:spPr bwMode="auto">
          <a:xfrm>
            <a:off x="228600" y="1371600"/>
            <a:ext cx="2590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a. </a:t>
            </a:r>
            <a:r>
              <a:rPr lang="en-US" dirty="0" err="1">
                <a:latin typeface="Times New Roman" pitchFamily="18" charset="0"/>
              </a:rPr>
              <a:t>Hai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đoạn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4" name="Text Box 18"/>
          <p:cNvSpPr txBox="1">
            <a:spLocks noChangeArrowheads="1"/>
          </p:cNvSpPr>
          <p:nvPr/>
        </p:nvSpPr>
        <p:spPr bwMode="auto">
          <a:xfrm>
            <a:off x="4953000" y="1433513"/>
            <a:ext cx="2590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b. </a:t>
            </a:r>
            <a:r>
              <a:rPr lang="en-US" dirty="0" err="1">
                <a:latin typeface="Times New Roman" pitchFamily="18" charset="0"/>
              </a:rPr>
              <a:t>Ba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đoạn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55" name="Line 27"/>
          <p:cNvSpPr>
            <a:spLocks noChangeShapeType="1"/>
          </p:cNvSpPr>
          <p:nvPr/>
        </p:nvSpPr>
        <p:spPr bwMode="auto">
          <a:xfrm>
            <a:off x="3505200" y="2514600"/>
            <a:ext cx="0" cy="3886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" name="Line 3"/>
          <p:cNvSpPr>
            <a:spLocks noChangeShapeType="1"/>
          </p:cNvSpPr>
          <p:nvPr/>
        </p:nvSpPr>
        <p:spPr bwMode="auto">
          <a:xfrm flipV="1">
            <a:off x="685800" y="2362200"/>
            <a:ext cx="990600" cy="8382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" name="Line 3"/>
          <p:cNvSpPr>
            <a:spLocks noChangeShapeType="1"/>
          </p:cNvSpPr>
          <p:nvPr/>
        </p:nvSpPr>
        <p:spPr bwMode="auto">
          <a:xfrm>
            <a:off x="1676400" y="2362200"/>
            <a:ext cx="1295400" cy="11430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" name="Line 3"/>
          <p:cNvSpPr>
            <a:spLocks noChangeShapeType="1"/>
          </p:cNvSpPr>
          <p:nvPr/>
        </p:nvSpPr>
        <p:spPr bwMode="auto">
          <a:xfrm flipH="1">
            <a:off x="4038600" y="2286000"/>
            <a:ext cx="381000" cy="8382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" name="Line 3"/>
          <p:cNvSpPr>
            <a:spLocks noChangeShapeType="1"/>
          </p:cNvSpPr>
          <p:nvPr/>
        </p:nvSpPr>
        <p:spPr bwMode="auto">
          <a:xfrm flipH="1">
            <a:off x="4419600" y="2271711"/>
            <a:ext cx="1295400" cy="45719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9" name="Line 3"/>
          <p:cNvSpPr>
            <a:spLocks noChangeShapeType="1"/>
          </p:cNvSpPr>
          <p:nvPr/>
        </p:nvSpPr>
        <p:spPr bwMode="auto">
          <a:xfrm>
            <a:off x="5715000" y="2271713"/>
            <a:ext cx="533400" cy="9906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0" name="TextBox 109"/>
          <p:cNvSpPr txBox="1"/>
          <p:nvPr/>
        </p:nvSpPr>
        <p:spPr>
          <a:xfrm>
            <a:off x="4267200" y="228600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111" name="TextBox 110"/>
          <p:cNvSpPr txBox="1"/>
          <p:nvPr/>
        </p:nvSpPr>
        <p:spPr>
          <a:xfrm>
            <a:off x="2510965" y="-7620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6 </a:t>
            </a:r>
            <a:r>
              <a:rPr lang="en-US" dirty="0" err="1" smtClean="0"/>
              <a:t>ngày</a:t>
            </a:r>
            <a:r>
              <a:rPr lang="en-US" dirty="0" smtClean="0"/>
              <a:t> 10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>
            <a:off x="1828800" y="533400"/>
            <a:ext cx="5755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Đường</a:t>
            </a:r>
            <a:r>
              <a:rPr lang="en-US" b="1" dirty="0" smtClean="0"/>
              <a:t> </a:t>
            </a:r>
            <a:r>
              <a:rPr lang="en-US" b="1" dirty="0" err="1" smtClean="0"/>
              <a:t>gấp</a:t>
            </a:r>
            <a:r>
              <a:rPr lang="en-US" b="1" dirty="0" smtClean="0"/>
              <a:t> </a:t>
            </a:r>
            <a:r>
              <a:rPr lang="en-US" b="1" dirty="0" err="1" smtClean="0"/>
              <a:t>khúc</a:t>
            </a:r>
            <a:r>
              <a:rPr lang="en-US" b="1" dirty="0" smtClean="0"/>
              <a:t> – </a:t>
            </a:r>
            <a:r>
              <a:rPr lang="en-US" b="1" dirty="0" err="1" smtClean="0"/>
              <a:t>Độ</a:t>
            </a:r>
            <a:r>
              <a:rPr lang="en-US" b="1" dirty="0" smtClean="0"/>
              <a:t> </a:t>
            </a:r>
            <a:r>
              <a:rPr lang="en-US" b="1" dirty="0" err="1" smtClean="0"/>
              <a:t>dài</a:t>
            </a:r>
            <a:r>
              <a:rPr lang="en-US" b="1" dirty="0" smtClean="0"/>
              <a:t> </a:t>
            </a:r>
            <a:r>
              <a:rPr lang="en-US" b="1" dirty="0" err="1" smtClean="0"/>
              <a:t>đường</a:t>
            </a:r>
            <a:r>
              <a:rPr lang="en-US" b="1" dirty="0" smtClean="0"/>
              <a:t> </a:t>
            </a:r>
            <a:r>
              <a:rPr lang="en-US" b="1" dirty="0" err="1" smtClean="0"/>
              <a:t>gấp</a:t>
            </a:r>
            <a:r>
              <a:rPr lang="en-US" b="1" dirty="0" smtClean="0"/>
              <a:t> </a:t>
            </a:r>
            <a:r>
              <a:rPr lang="en-US" b="1" dirty="0" err="1" smtClean="0"/>
              <a:t>khúc</a:t>
            </a:r>
            <a:endParaRPr lang="en-US" b="1" dirty="0"/>
          </a:p>
        </p:txBody>
      </p:sp>
      <p:sp>
        <p:nvSpPr>
          <p:cNvPr id="113" name="Text Box 19"/>
          <p:cNvSpPr txBox="1">
            <a:spLocks noChangeArrowheads="1"/>
          </p:cNvSpPr>
          <p:nvPr/>
        </p:nvSpPr>
        <p:spPr bwMode="auto">
          <a:xfrm>
            <a:off x="457200" y="21336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14" name="Text Box 21"/>
          <p:cNvSpPr txBox="1">
            <a:spLocks noChangeArrowheads="1"/>
          </p:cNvSpPr>
          <p:nvPr/>
        </p:nvSpPr>
        <p:spPr bwMode="auto">
          <a:xfrm>
            <a:off x="1447800" y="1309687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15" name="Text Box 22"/>
          <p:cNvSpPr txBox="1">
            <a:spLocks noChangeArrowheads="1"/>
          </p:cNvSpPr>
          <p:nvPr/>
        </p:nvSpPr>
        <p:spPr bwMode="auto">
          <a:xfrm>
            <a:off x="2743200" y="24384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16" name="Text Box 19"/>
          <p:cNvSpPr txBox="1">
            <a:spLocks noChangeArrowheads="1"/>
          </p:cNvSpPr>
          <p:nvPr/>
        </p:nvSpPr>
        <p:spPr bwMode="auto">
          <a:xfrm>
            <a:off x="3810000" y="2043113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17" name="Text Box 21"/>
          <p:cNvSpPr txBox="1">
            <a:spLocks noChangeArrowheads="1"/>
          </p:cNvSpPr>
          <p:nvPr/>
        </p:nvSpPr>
        <p:spPr bwMode="auto">
          <a:xfrm>
            <a:off x="5486400" y="11430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18" name="Text Box 22"/>
          <p:cNvSpPr txBox="1">
            <a:spLocks noChangeArrowheads="1"/>
          </p:cNvSpPr>
          <p:nvPr/>
        </p:nvSpPr>
        <p:spPr bwMode="auto">
          <a:xfrm>
            <a:off x="6019800" y="2119313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19" name="Text Box 21"/>
          <p:cNvSpPr txBox="1">
            <a:spLocks noChangeArrowheads="1"/>
          </p:cNvSpPr>
          <p:nvPr/>
        </p:nvSpPr>
        <p:spPr bwMode="auto">
          <a:xfrm>
            <a:off x="4191000" y="12192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20" name="Text Box 28"/>
          <p:cNvSpPr txBox="1">
            <a:spLocks noChangeArrowheads="1"/>
          </p:cNvSpPr>
          <p:nvPr/>
        </p:nvSpPr>
        <p:spPr bwMode="auto">
          <a:xfrm>
            <a:off x="228600" y="28956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N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21" name="Text Box 29"/>
          <p:cNvSpPr txBox="1">
            <a:spLocks noChangeArrowheads="1"/>
          </p:cNvSpPr>
          <p:nvPr/>
        </p:nvSpPr>
        <p:spPr bwMode="auto">
          <a:xfrm>
            <a:off x="1524000" y="1905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M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22" name="Text Box 30"/>
          <p:cNvSpPr txBox="1">
            <a:spLocks noChangeArrowheads="1"/>
          </p:cNvSpPr>
          <p:nvPr/>
        </p:nvSpPr>
        <p:spPr bwMode="auto">
          <a:xfrm>
            <a:off x="3048000" y="3200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P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23" name="Text Box 28"/>
          <p:cNvSpPr txBox="1">
            <a:spLocks noChangeArrowheads="1"/>
          </p:cNvSpPr>
          <p:nvPr/>
        </p:nvSpPr>
        <p:spPr bwMode="auto">
          <a:xfrm>
            <a:off x="4191000" y="1814513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24" name="Text Box 29"/>
          <p:cNvSpPr txBox="1">
            <a:spLocks noChangeArrowheads="1"/>
          </p:cNvSpPr>
          <p:nvPr/>
        </p:nvSpPr>
        <p:spPr bwMode="auto">
          <a:xfrm>
            <a:off x="5562600" y="1738313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125" name="Text Box 30"/>
          <p:cNvSpPr txBox="1">
            <a:spLocks noChangeArrowheads="1"/>
          </p:cNvSpPr>
          <p:nvPr/>
        </p:nvSpPr>
        <p:spPr bwMode="auto">
          <a:xfrm>
            <a:off x="6248400" y="2957513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126" name="Text Box 28"/>
          <p:cNvSpPr txBox="1">
            <a:spLocks noChangeArrowheads="1"/>
          </p:cNvSpPr>
          <p:nvPr/>
        </p:nvSpPr>
        <p:spPr bwMode="auto">
          <a:xfrm>
            <a:off x="3657600" y="2957513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D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27" name="Line 3"/>
          <p:cNvSpPr>
            <a:spLocks noChangeShapeType="1"/>
          </p:cNvSpPr>
          <p:nvPr/>
        </p:nvSpPr>
        <p:spPr bwMode="auto">
          <a:xfrm flipV="1">
            <a:off x="685800" y="3810000"/>
            <a:ext cx="990600" cy="8382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8" name="Line 3"/>
          <p:cNvSpPr>
            <a:spLocks noChangeShapeType="1"/>
          </p:cNvSpPr>
          <p:nvPr/>
        </p:nvSpPr>
        <p:spPr bwMode="auto">
          <a:xfrm>
            <a:off x="685800" y="4648200"/>
            <a:ext cx="22860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9" name="Line 3"/>
          <p:cNvSpPr>
            <a:spLocks noChangeShapeType="1"/>
          </p:cNvSpPr>
          <p:nvPr/>
        </p:nvSpPr>
        <p:spPr bwMode="auto">
          <a:xfrm flipH="1">
            <a:off x="3886200" y="4798692"/>
            <a:ext cx="2514600" cy="45719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0" name="Line 3"/>
          <p:cNvSpPr>
            <a:spLocks noChangeShapeType="1"/>
          </p:cNvSpPr>
          <p:nvPr/>
        </p:nvSpPr>
        <p:spPr bwMode="auto">
          <a:xfrm flipH="1">
            <a:off x="4495800" y="3762372"/>
            <a:ext cx="1295400" cy="45719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1" name="Line 3"/>
          <p:cNvSpPr>
            <a:spLocks noChangeShapeType="1"/>
          </p:cNvSpPr>
          <p:nvPr/>
        </p:nvSpPr>
        <p:spPr bwMode="auto">
          <a:xfrm flipH="1">
            <a:off x="3886200" y="3838574"/>
            <a:ext cx="609600" cy="9906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" name="Text Box 19"/>
          <p:cNvSpPr txBox="1">
            <a:spLocks noChangeArrowheads="1"/>
          </p:cNvSpPr>
          <p:nvPr/>
        </p:nvSpPr>
        <p:spPr bwMode="auto">
          <a:xfrm>
            <a:off x="457200" y="35814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33" name="Text Box 22"/>
          <p:cNvSpPr txBox="1">
            <a:spLocks noChangeArrowheads="1"/>
          </p:cNvSpPr>
          <p:nvPr/>
        </p:nvSpPr>
        <p:spPr bwMode="auto">
          <a:xfrm>
            <a:off x="2743200" y="3900487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34" name="Text Box 19"/>
          <p:cNvSpPr txBox="1">
            <a:spLocks noChangeArrowheads="1"/>
          </p:cNvSpPr>
          <p:nvPr/>
        </p:nvSpPr>
        <p:spPr bwMode="auto">
          <a:xfrm>
            <a:off x="3657600" y="3748087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35" name="Text Box 22"/>
          <p:cNvSpPr txBox="1">
            <a:spLocks noChangeArrowheads="1"/>
          </p:cNvSpPr>
          <p:nvPr/>
        </p:nvSpPr>
        <p:spPr bwMode="auto">
          <a:xfrm>
            <a:off x="6172200" y="3686174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36" name="Text Box 28"/>
          <p:cNvSpPr txBox="1">
            <a:spLocks noChangeArrowheads="1"/>
          </p:cNvSpPr>
          <p:nvPr/>
        </p:nvSpPr>
        <p:spPr bwMode="auto">
          <a:xfrm>
            <a:off x="228600" y="43434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N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37" name="Text Box 29"/>
          <p:cNvSpPr txBox="1">
            <a:spLocks noChangeArrowheads="1"/>
          </p:cNvSpPr>
          <p:nvPr/>
        </p:nvSpPr>
        <p:spPr bwMode="auto">
          <a:xfrm>
            <a:off x="1524000" y="3352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M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38" name="Text Box 30"/>
          <p:cNvSpPr txBox="1">
            <a:spLocks noChangeArrowheads="1"/>
          </p:cNvSpPr>
          <p:nvPr/>
        </p:nvSpPr>
        <p:spPr bwMode="auto">
          <a:xfrm>
            <a:off x="3048000" y="4648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P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39" name="Text Box 28"/>
          <p:cNvSpPr txBox="1">
            <a:spLocks noChangeArrowheads="1"/>
          </p:cNvSpPr>
          <p:nvPr/>
        </p:nvSpPr>
        <p:spPr bwMode="auto">
          <a:xfrm>
            <a:off x="4267200" y="330517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40" name="Text Box 29"/>
          <p:cNvSpPr txBox="1">
            <a:spLocks noChangeArrowheads="1"/>
          </p:cNvSpPr>
          <p:nvPr/>
        </p:nvSpPr>
        <p:spPr bwMode="auto">
          <a:xfrm>
            <a:off x="5638800" y="330517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141" name="Text Box 30"/>
          <p:cNvSpPr txBox="1">
            <a:spLocks noChangeArrowheads="1"/>
          </p:cNvSpPr>
          <p:nvPr/>
        </p:nvSpPr>
        <p:spPr bwMode="auto">
          <a:xfrm>
            <a:off x="6400800" y="460057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142" name="Text Box 28"/>
          <p:cNvSpPr txBox="1">
            <a:spLocks noChangeArrowheads="1"/>
          </p:cNvSpPr>
          <p:nvPr/>
        </p:nvSpPr>
        <p:spPr bwMode="auto">
          <a:xfrm>
            <a:off x="3505200" y="4495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D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59" name="Text Box 22"/>
          <p:cNvSpPr txBox="1">
            <a:spLocks noChangeArrowheads="1"/>
          </p:cNvSpPr>
          <p:nvPr/>
        </p:nvSpPr>
        <p:spPr bwMode="auto">
          <a:xfrm>
            <a:off x="1447800" y="2757487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60" name="Text Box 19"/>
          <p:cNvSpPr txBox="1">
            <a:spLocks noChangeArrowheads="1"/>
          </p:cNvSpPr>
          <p:nvPr/>
        </p:nvSpPr>
        <p:spPr bwMode="auto">
          <a:xfrm>
            <a:off x="4267200" y="27432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61" name="Line 3"/>
          <p:cNvSpPr>
            <a:spLocks noChangeShapeType="1"/>
          </p:cNvSpPr>
          <p:nvPr/>
        </p:nvSpPr>
        <p:spPr bwMode="auto">
          <a:xfrm flipH="1" flipV="1">
            <a:off x="1600200" y="5257800"/>
            <a:ext cx="1295400" cy="11430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2" name="Line 3"/>
          <p:cNvSpPr>
            <a:spLocks noChangeShapeType="1"/>
          </p:cNvSpPr>
          <p:nvPr/>
        </p:nvSpPr>
        <p:spPr bwMode="auto">
          <a:xfrm>
            <a:off x="609600" y="6096000"/>
            <a:ext cx="2286000" cy="3048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3" name="Text Box 19"/>
          <p:cNvSpPr txBox="1">
            <a:spLocks noChangeArrowheads="1"/>
          </p:cNvSpPr>
          <p:nvPr/>
        </p:nvSpPr>
        <p:spPr bwMode="auto">
          <a:xfrm>
            <a:off x="381000" y="50292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64" name="Text Box 22"/>
          <p:cNvSpPr txBox="1">
            <a:spLocks noChangeArrowheads="1"/>
          </p:cNvSpPr>
          <p:nvPr/>
        </p:nvSpPr>
        <p:spPr bwMode="auto">
          <a:xfrm>
            <a:off x="2667000" y="53340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65" name="Text Box 28"/>
          <p:cNvSpPr txBox="1">
            <a:spLocks noChangeArrowheads="1"/>
          </p:cNvSpPr>
          <p:nvPr/>
        </p:nvSpPr>
        <p:spPr bwMode="auto">
          <a:xfrm>
            <a:off x="152400" y="5791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N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66" name="Text Box 29"/>
          <p:cNvSpPr txBox="1">
            <a:spLocks noChangeArrowheads="1"/>
          </p:cNvSpPr>
          <p:nvPr/>
        </p:nvSpPr>
        <p:spPr bwMode="auto">
          <a:xfrm>
            <a:off x="1143000" y="4876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M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67" name="Text Box 30"/>
          <p:cNvSpPr txBox="1">
            <a:spLocks noChangeArrowheads="1"/>
          </p:cNvSpPr>
          <p:nvPr/>
        </p:nvSpPr>
        <p:spPr bwMode="auto">
          <a:xfrm>
            <a:off x="2971800" y="6096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P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68" name="Text Box 22"/>
          <p:cNvSpPr txBox="1">
            <a:spLocks noChangeArrowheads="1"/>
          </p:cNvSpPr>
          <p:nvPr/>
        </p:nvSpPr>
        <p:spPr bwMode="auto">
          <a:xfrm>
            <a:off x="1371600" y="4129087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69" name="Text Box 22"/>
          <p:cNvSpPr txBox="1">
            <a:spLocks noChangeArrowheads="1"/>
          </p:cNvSpPr>
          <p:nvPr/>
        </p:nvSpPr>
        <p:spPr bwMode="auto">
          <a:xfrm>
            <a:off x="5562600" y="26670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70" name="Line 3"/>
          <p:cNvSpPr>
            <a:spLocks noChangeShapeType="1"/>
          </p:cNvSpPr>
          <p:nvPr/>
        </p:nvSpPr>
        <p:spPr bwMode="auto">
          <a:xfrm flipH="1">
            <a:off x="5715000" y="6475092"/>
            <a:ext cx="2514600" cy="45719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1" name="Line 3"/>
          <p:cNvSpPr>
            <a:spLocks noChangeShapeType="1"/>
          </p:cNvSpPr>
          <p:nvPr/>
        </p:nvSpPr>
        <p:spPr bwMode="auto">
          <a:xfrm flipH="1">
            <a:off x="6324600" y="5438772"/>
            <a:ext cx="1295400" cy="45719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2" name="Line 3"/>
          <p:cNvSpPr>
            <a:spLocks noChangeShapeType="1"/>
          </p:cNvSpPr>
          <p:nvPr/>
        </p:nvSpPr>
        <p:spPr bwMode="auto">
          <a:xfrm>
            <a:off x="7620000" y="5410200"/>
            <a:ext cx="609600" cy="9906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3" name="Text Box 19"/>
          <p:cNvSpPr txBox="1">
            <a:spLocks noChangeArrowheads="1"/>
          </p:cNvSpPr>
          <p:nvPr/>
        </p:nvSpPr>
        <p:spPr bwMode="auto">
          <a:xfrm>
            <a:off x="5486400" y="5424487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74" name="Text Box 22"/>
          <p:cNvSpPr txBox="1">
            <a:spLocks noChangeArrowheads="1"/>
          </p:cNvSpPr>
          <p:nvPr/>
        </p:nvSpPr>
        <p:spPr bwMode="auto">
          <a:xfrm>
            <a:off x="8001000" y="5362574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75" name="Text Box 28"/>
          <p:cNvSpPr txBox="1">
            <a:spLocks noChangeArrowheads="1"/>
          </p:cNvSpPr>
          <p:nvPr/>
        </p:nvSpPr>
        <p:spPr bwMode="auto">
          <a:xfrm>
            <a:off x="6096000" y="498157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76" name="Text Box 29"/>
          <p:cNvSpPr txBox="1">
            <a:spLocks noChangeArrowheads="1"/>
          </p:cNvSpPr>
          <p:nvPr/>
        </p:nvSpPr>
        <p:spPr bwMode="auto">
          <a:xfrm>
            <a:off x="7467600" y="498157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177" name="Text Box 30"/>
          <p:cNvSpPr txBox="1">
            <a:spLocks noChangeArrowheads="1"/>
          </p:cNvSpPr>
          <p:nvPr/>
        </p:nvSpPr>
        <p:spPr bwMode="auto">
          <a:xfrm>
            <a:off x="8229600" y="627697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178" name="Text Box 28"/>
          <p:cNvSpPr txBox="1">
            <a:spLocks noChangeArrowheads="1"/>
          </p:cNvSpPr>
          <p:nvPr/>
        </p:nvSpPr>
        <p:spPr bwMode="auto">
          <a:xfrm>
            <a:off x="5257800" y="6276974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D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79" name="Text Box 22"/>
          <p:cNvSpPr txBox="1">
            <a:spLocks noChangeArrowheads="1"/>
          </p:cNvSpPr>
          <p:nvPr/>
        </p:nvSpPr>
        <p:spPr bwMode="auto">
          <a:xfrm>
            <a:off x="7391400" y="4310061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80" name="Text Box 22"/>
          <p:cNvSpPr txBox="1">
            <a:spLocks noChangeArrowheads="1"/>
          </p:cNvSpPr>
          <p:nvPr/>
        </p:nvSpPr>
        <p:spPr bwMode="auto">
          <a:xfrm>
            <a:off x="6096000" y="44196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81" name="Line 3"/>
          <p:cNvSpPr>
            <a:spLocks noChangeShapeType="1"/>
          </p:cNvSpPr>
          <p:nvPr/>
        </p:nvSpPr>
        <p:spPr bwMode="auto">
          <a:xfrm flipH="1">
            <a:off x="6629400" y="3138487"/>
            <a:ext cx="381000" cy="8382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2" name="Line 3"/>
          <p:cNvSpPr>
            <a:spLocks noChangeShapeType="1"/>
          </p:cNvSpPr>
          <p:nvPr/>
        </p:nvSpPr>
        <p:spPr bwMode="auto">
          <a:xfrm flipH="1" flipV="1">
            <a:off x="6629400" y="4008119"/>
            <a:ext cx="2209800" cy="106681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3" name="Line 3"/>
          <p:cNvSpPr>
            <a:spLocks noChangeShapeType="1"/>
          </p:cNvSpPr>
          <p:nvPr/>
        </p:nvSpPr>
        <p:spPr bwMode="auto">
          <a:xfrm>
            <a:off x="8305800" y="3138487"/>
            <a:ext cx="533400" cy="99060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" name="Text Box 19"/>
          <p:cNvSpPr txBox="1">
            <a:spLocks noChangeArrowheads="1"/>
          </p:cNvSpPr>
          <p:nvPr/>
        </p:nvSpPr>
        <p:spPr bwMode="auto">
          <a:xfrm>
            <a:off x="6400800" y="2909887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85" name="Text Box 21"/>
          <p:cNvSpPr txBox="1">
            <a:spLocks noChangeArrowheads="1"/>
          </p:cNvSpPr>
          <p:nvPr/>
        </p:nvSpPr>
        <p:spPr bwMode="auto">
          <a:xfrm>
            <a:off x="8077200" y="2009774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86" name="Text Box 22"/>
          <p:cNvSpPr txBox="1">
            <a:spLocks noChangeArrowheads="1"/>
          </p:cNvSpPr>
          <p:nvPr/>
        </p:nvSpPr>
        <p:spPr bwMode="auto">
          <a:xfrm>
            <a:off x="8610600" y="2986087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87" name="Text Box 21"/>
          <p:cNvSpPr txBox="1">
            <a:spLocks noChangeArrowheads="1"/>
          </p:cNvSpPr>
          <p:nvPr/>
        </p:nvSpPr>
        <p:spPr bwMode="auto">
          <a:xfrm>
            <a:off x="6781800" y="2085974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88" name="Text Box 28"/>
          <p:cNvSpPr txBox="1">
            <a:spLocks noChangeArrowheads="1"/>
          </p:cNvSpPr>
          <p:nvPr/>
        </p:nvSpPr>
        <p:spPr bwMode="auto">
          <a:xfrm>
            <a:off x="6781800" y="2681287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89" name="Text Box 29"/>
          <p:cNvSpPr txBox="1">
            <a:spLocks noChangeArrowheads="1"/>
          </p:cNvSpPr>
          <p:nvPr/>
        </p:nvSpPr>
        <p:spPr bwMode="auto">
          <a:xfrm>
            <a:off x="8153400" y="2605087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190" name="Text Box 30"/>
          <p:cNvSpPr txBox="1">
            <a:spLocks noChangeArrowheads="1"/>
          </p:cNvSpPr>
          <p:nvPr/>
        </p:nvSpPr>
        <p:spPr bwMode="auto">
          <a:xfrm>
            <a:off x="8839200" y="3824287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191" name="Text Box 28"/>
          <p:cNvSpPr txBox="1">
            <a:spLocks noChangeArrowheads="1"/>
          </p:cNvSpPr>
          <p:nvPr/>
        </p:nvSpPr>
        <p:spPr bwMode="auto">
          <a:xfrm>
            <a:off x="6248400" y="3824287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D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6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8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1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4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0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5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1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4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3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6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9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2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5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3" grpId="0"/>
      <p:bldP spid="54" grpId="0"/>
      <p:bldP spid="55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 animBg="1"/>
      <p:bldP spid="128" grpId="0" animBg="1"/>
      <p:bldP spid="128" grpId="1" animBg="1"/>
      <p:bldP spid="129" grpId="0" animBg="1"/>
      <p:bldP spid="130" grpId="0" animBg="1"/>
      <p:bldP spid="131" grpId="0" animBg="1"/>
      <p:bldP spid="132" grpId="0"/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40" grpId="0"/>
      <p:bldP spid="141" grpId="0"/>
      <p:bldP spid="142" grpId="0"/>
      <p:bldP spid="159" grpId="0"/>
      <p:bldP spid="160" grpId="0"/>
      <p:bldP spid="161" grpId="0" animBg="1"/>
      <p:bldP spid="162" grpId="0" animBg="1"/>
      <p:bldP spid="163" grpId="0"/>
      <p:bldP spid="164" grpId="0"/>
      <p:bldP spid="165" grpId="0"/>
      <p:bldP spid="166" grpId="0"/>
      <p:bldP spid="167" grpId="0"/>
      <p:bldP spid="168" grpId="0"/>
      <p:bldP spid="169" grpId="0"/>
      <p:bldP spid="170" grpId="0" animBg="1"/>
      <p:bldP spid="171" grpId="0" animBg="1"/>
      <p:bldP spid="172" grpId="0" animBg="1"/>
      <p:bldP spid="173" grpId="0"/>
      <p:bldP spid="174" grpId="0"/>
      <p:bldP spid="175" grpId="0"/>
      <p:bldP spid="176" grpId="0"/>
      <p:bldP spid="177" grpId="0"/>
      <p:bldP spid="178" grpId="0"/>
      <p:bldP spid="179" grpId="0"/>
      <p:bldP spid="180" grpId="0"/>
      <p:bldP spid="181" grpId="0" animBg="1"/>
      <p:bldP spid="182" grpId="0" animBg="1"/>
      <p:bldP spid="183" grpId="0" animBg="1"/>
      <p:bldP spid="184" grpId="0"/>
      <p:bldP spid="185" grpId="0"/>
      <p:bldP spid="186" grpId="0"/>
      <p:bldP spid="187" grpId="0"/>
      <p:bldP spid="188" grpId="0"/>
      <p:bldP spid="189" grpId="0"/>
      <p:bldP spid="190" grpId="0"/>
      <p:bldP spid="19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-228600" y="3891915"/>
            <a:ext cx="419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800" b="1" dirty="0"/>
          </a:p>
          <a:p>
            <a:pPr algn="ctr" eaLnBrk="1" hangingPunct="1">
              <a:spcBef>
                <a:spcPct val="50000"/>
              </a:spcBef>
            </a:pPr>
            <a:r>
              <a:rPr lang="en-US" sz="2800" b="1" dirty="0"/>
              <a:t>   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267200" y="228600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2510965" y="-7620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6 </a:t>
            </a:r>
            <a:r>
              <a:rPr lang="en-US" dirty="0" err="1" smtClean="0"/>
              <a:t>ngày</a:t>
            </a:r>
            <a:r>
              <a:rPr lang="en-US" dirty="0" smtClean="0"/>
              <a:t> 10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1828800" y="533400"/>
            <a:ext cx="5755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Đường</a:t>
            </a:r>
            <a:r>
              <a:rPr lang="en-US" b="1" dirty="0" smtClean="0"/>
              <a:t> </a:t>
            </a:r>
            <a:r>
              <a:rPr lang="en-US" b="1" dirty="0" err="1" smtClean="0"/>
              <a:t>gấp</a:t>
            </a:r>
            <a:r>
              <a:rPr lang="en-US" b="1" dirty="0" smtClean="0"/>
              <a:t> </a:t>
            </a:r>
            <a:r>
              <a:rPr lang="en-US" b="1" dirty="0" err="1" smtClean="0"/>
              <a:t>khúc</a:t>
            </a:r>
            <a:r>
              <a:rPr lang="en-US" b="1" dirty="0" smtClean="0"/>
              <a:t> – </a:t>
            </a:r>
            <a:r>
              <a:rPr lang="en-US" b="1" dirty="0" err="1" smtClean="0"/>
              <a:t>Độ</a:t>
            </a:r>
            <a:r>
              <a:rPr lang="en-US" b="1" dirty="0" smtClean="0"/>
              <a:t> </a:t>
            </a:r>
            <a:r>
              <a:rPr lang="en-US" b="1" dirty="0" err="1" smtClean="0"/>
              <a:t>dài</a:t>
            </a:r>
            <a:r>
              <a:rPr lang="en-US" b="1" dirty="0" smtClean="0"/>
              <a:t> </a:t>
            </a:r>
            <a:r>
              <a:rPr lang="en-US" b="1" dirty="0" err="1" smtClean="0"/>
              <a:t>đường</a:t>
            </a:r>
            <a:r>
              <a:rPr lang="en-US" b="1" dirty="0" smtClean="0"/>
              <a:t> </a:t>
            </a:r>
            <a:r>
              <a:rPr lang="en-US" b="1" dirty="0" err="1" smtClean="0"/>
              <a:t>gấp</a:t>
            </a:r>
            <a:r>
              <a:rPr lang="en-US" b="1" dirty="0" smtClean="0"/>
              <a:t> </a:t>
            </a:r>
            <a:r>
              <a:rPr lang="en-US" b="1" dirty="0" err="1" smtClean="0"/>
              <a:t>khúc</a:t>
            </a:r>
            <a:endParaRPr lang="en-US" b="1" dirty="0"/>
          </a:p>
        </p:txBody>
      </p:sp>
      <p:sp>
        <p:nvSpPr>
          <p:cNvPr id="59" name="Line 3"/>
          <p:cNvSpPr>
            <a:spLocks noChangeShapeType="1"/>
          </p:cNvSpPr>
          <p:nvPr/>
        </p:nvSpPr>
        <p:spPr bwMode="auto">
          <a:xfrm flipH="1">
            <a:off x="2514600" y="2209800"/>
            <a:ext cx="1524000" cy="12954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" name="Line 3"/>
          <p:cNvSpPr>
            <a:spLocks noChangeShapeType="1"/>
          </p:cNvSpPr>
          <p:nvPr/>
        </p:nvSpPr>
        <p:spPr bwMode="auto">
          <a:xfrm flipH="1">
            <a:off x="457200" y="2057400"/>
            <a:ext cx="762000" cy="731519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" name="Line 3"/>
          <p:cNvSpPr>
            <a:spLocks noChangeShapeType="1"/>
          </p:cNvSpPr>
          <p:nvPr/>
        </p:nvSpPr>
        <p:spPr bwMode="auto">
          <a:xfrm>
            <a:off x="1219200" y="2057400"/>
            <a:ext cx="1219200" cy="1447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" name="Text Box 22"/>
          <p:cNvSpPr txBox="1">
            <a:spLocks noChangeArrowheads="1"/>
          </p:cNvSpPr>
          <p:nvPr/>
        </p:nvSpPr>
        <p:spPr bwMode="auto">
          <a:xfrm>
            <a:off x="3810000" y="10668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64" name="Text Box 19"/>
          <p:cNvSpPr txBox="1">
            <a:spLocks noChangeArrowheads="1"/>
          </p:cNvSpPr>
          <p:nvPr/>
        </p:nvSpPr>
        <p:spPr bwMode="auto">
          <a:xfrm>
            <a:off x="228600" y="17526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65" name="Text Box 22"/>
          <p:cNvSpPr txBox="1">
            <a:spLocks noChangeArrowheads="1"/>
          </p:cNvSpPr>
          <p:nvPr/>
        </p:nvSpPr>
        <p:spPr bwMode="auto">
          <a:xfrm>
            <a:off x="2209800" y="2452687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69" name="Text Box 28"/>
          <p:cNvSpPr txBox="1">
            <a:spLocks noChangeArrowheads="1"/>
          </p:cNvSpPr>
          <p:nvPr/>
        </p:nvSpPr>
        <p:spPr bwMode="auto">
          <a:xfrm>
            <a:off x="0" y="2438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70" name="Text Box 29"/>
          <p:cNvSpPr txBox="1">
            <a:spLocks noChangeArrowheads="1"/>
          </p:cNvSpPr>
          <p:nvPr/>
        </p:nvSpPr>
        <p:spPr bwMode="auto">
          <a:xfrm>
            <a:off x="1066800" y="1600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71" name="Text Box 30"/>
          <p:cNvSpPr txBox="1">
            <a:spLocks noChangeArrowheads="1"/>
          </p:cNvSpPr>
          <p:nvPr/>
        </p:nvSpPr>
        <p:spPr bwMode="auto">
          <a:xfrm>
            <a:off x="2209800" y="3505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72" name="Text Box 28"/>
          <p:cNvSpPr txBox="1">
            <a:spLocks noChangeArrowheads="1"/>
          </p:cNvSpPr>
          <p:nvPr/>
        </p:nvSpPr>
        <p:spPr bwMode="auto">
          <a:xfrm>
            <a:off x="3810000" y="1676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D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73" name="Text Box 4"/>
          <p:cNvSpPr txBox="1">
            <a:spLocks noChangeArrowheads="1"/>
          </p:cNvSpPr>
          <p:nvPr/>
        </p:nvSpPr>
        <p:spPr bwMode="auto">
          <a:xfrm>
            <a:off x="152400" y="990600"/>
            <a:ext cx="472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3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Tính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độ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dài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đường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gấp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khúc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74" name="Text Box 22"/>
          <p:cNvSpPr txBox="1">
            <a:spLocks noChangeArrowheads="1"/>
          </p:cNvSpPr>
          <p:nvPr/>
        </p:nvSpPr>
        <p:spPr bwMode="auto">
          <a:xfrm>
            <a:off x="990600" y="9906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76" name="Text Box 28"/>
          <p:cNvSpPr txBox="1">
            <a:spLocks noChangeArrowheads="1"/>
          </p:cNvSpPr>
          <p:nvPr/>
        </p:nvSpPr>
        <p:spPr bwMode="auto">
          <a:xfrm>
            <a:off x="152400" y="1447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</a:rPr>
              <a:t>a)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77" name="Line 3"/>
          <p:cNvSpPr>
            <a:spLocks noChangeShapeType="1"/>
          </p:cNvSpPr>
          <p:nvPr/>
        </p:nvSpPr>
        <p:spPr bwMode="auto">
          <a:xfrm flipH="1" flipV="1">
            <a:off x="2743200" y="4724400"/>
            <a:ext cx="1447800" cy="1066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" name="Line 3"/>
          <p:cNvSpPr>
            <a:spLocks noChangeShapeType="1"/>
          </p:cNvSpPr>
          <p:nvPr/>
        </p:nvSpPr>
        <p:spPr bwMode="auto">
          <a:xfrm>
            <a:off x="457200" y="4876800"/>
            <a:ext cx="1905000" cy="4572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" name="Text Box 22"/>
          <p:cNvSpPr txBox="1">
            <a:spLocks noChangeArrowheads="1"/>
          </p:cNvSpPr>
          <p:nvPr/>
        </p:nvSpPr>
        <p:spPr bwMode="auto">
          <a:xfrm>
            <a:off x="2514600" y="36576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81" name="Text Box 19"/>
          <p:cNvSpPr txBox="1">
            <a:spLocks noChangeArrowheads="1"/>
          </p:cNvSpPr>
          <p:nvPr/>
        </p:nvSpPr>
        <p:spPr bwMode="auto">
          <a:xfrm>
            <a:off x="228600" y="5043487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82" name="Text Box 22"/>
          <p:cNvSpPr txBox="1">
            <a:spLocks noChangeArrowheads="1"/>
          </p:cNvSpPr>
          <p:nvPr/>
        </p:nvSpPr>
        <p:spPr bwMode="auto">
          <a:xfrm>
            <a:off x="2133600" y="4281487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83" name="Text Box 28"/>
          <p:cNvSpPr txBox="1">
            <a:spLocks noChangeArrowheads="1"/>
          </p:cNvSpPr>
          <p:nvPr/>
        </p:nvSpPr>
        <p:spPr bwMode="auto">
          <a:xfrm>
            <a:off x="0" y="5943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M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84" name="Text Box 29"/>
          <p:cNvSpPr txBox="1">
            <a:spLocks noChangeArrowheads="1"/>
          </p:cNvSpPr>
          <p:nvPr/>
        </p:nvSpPr>
        <p:spPr bwMode="auto">
          <a:xfrm>
            <a:off x="228600" y="4419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N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85" name="Text Box 30"/>
          <p:cNvSpPr txBox="1">
            <a:spLocks noChangeArrowheads="1"/>
          </p:cNvSpPr>
          <p:nvPr/>
        </p:nvSpPr>
        <p:spPr bwMode="auto">
          <a:xfrm>
            <a:off x="2133600" y="5410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P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86" name="Text Box 28"/>
          <p:cNvSpPr txBox="1">
            <a:spLocks noChangeArrowheads="1"/>
          </p:cNvSpPr>
          <p:nvPr/>
        </p:nvSpPr>
        <p:spPr bwMode="auto">
          <a:xfrm>
            <a:off x="2514600" y="4191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</a:rPr>
              <a:t>Q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87" name="Text Box 22"/>
          <p:cNvSpPr txBox="1">
            <a:spLocks noChangeArrowheads="1"/>
          </p:cNvSpPr>
          <p:nvPr/>
        </p:nvSpPr>
        <p:spPr bwMode="auto">
          <a:xfrm>
            <a:off x="228600" y="38100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88" name="Text Box 28"/>
          <p:cNvSpPr txBox="1">
            <a:spLocks noChangeArrowheads="1"/>
          </p:cNvSpPr>
          <p:nvPr/>
        </p:nvSpPr>
        <p:spPr bwMode="auto">
          <a:xfrm>
            <a:off x="76200" y="3505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</a:rPr>
              <a:t>b)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89" name="Text Box 22"/>
          <p:cNvSpPr txBox="1">
            <a:spLocks noChangeArrowheads="1"/>
          </p:cNvSpPr>
          <p:nvPr/>
        </p:nvSpPr>
        <p:spPr bwMode="auto">
          <a:xfrm>
            <a:off x="3962400" y="4738687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cxnSp>
        <p:nvCxnSpPr>
          <p:cNvPr id="91" name="Straight Connector 90"/>
          <p:cNvCxnSpPr/>
          <p:nvPr/>
        </p:nvCxnSpPr>
        <p:spPr>
          <a:xfrm rot="5400000">
            <a:off x="-151606" y="5486400"/>
            <a:ext cx="1218406" cy="794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5400000">
            <a:off x="2247900" y="4838700"/>
            <a:ext cx="609600" cy="3810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 Box 28"/>
          <p:cNvSpPr txBox="1">
            <a:spLocks noChangeArrowheads="1"/>
          </p:cNvSpPr>
          <p:nvPr/>
        </p:nvSpPr>
        <p:spPr bwMode="auto">
          <a:xfrm>
            <a:off x="4191000" y="5715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R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95" name="Text Box 4"/>
          <p:cNvSpPr txBox="1">
            <a:spLocks noChangeArrowheads="1"/>
          </p:cNvSpPr>
          <p:nvPr/>
        </p:nvSpPr>
        <p:spPr bwMode="auto">
          <a:xfrm>
            <a:off x="5943600" y="1367135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giải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96" name="Text Box 4"/>
          <p:cNvSpPr txBox="1">
            <a:spLocks noChangeArrowheads="1"/>
          </p:cNvSpPr>
          <p:nvPr/>
        </p:nvSpPr>
        <p:spPr bwMode="auto">
          <a:xfrm>
            <a:off x="4648200" y="1828800"/>
            <a:ext cx="441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</a:rPr>
              <a:t>Độ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dài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đường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gấp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khúc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ABCD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97" name="Text Box 4"/>
          <p:cNvSpPr txBox="1">
            <a:spLocks noChangeArrowheads="1"/>
          </p:cNvSpPr>
          <p:nvPr/>
        </p:nvSpPr>
        <p:spPr bwMode="auto">
          <a:xfrm>
            <a:off x="5410200" y="2286000"/>
            <a:ext cx="2667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</a:rPr>
              <a:t>2 + 3 + 3 = 8 ( cm )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98" name="Text Box 4"/>
          <p:cNvSpPr txBox="1">
            <a:spLocks noChangeArrowheads="1"/>
          </p:cNvSpPr>
          <p:nvPr/>
        </p:nvSpPr>
        <p:spPr bwMode="auto">
          <a:xfrm>
            <a:off x="6553200" y="2743200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Đáp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 8 cm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99" name="Text Box 4"/>
          <p:cNvSpPr txBox="1">
            <a:spLocks noChangeArrowheads="1"/>
          </p:cNvSpPr>
          <p:nvPr/>
        </p:nvSpPr>
        <p:spPr bwMode="auto">
          <a:xfrm>
            <a:off x="5791200" y="4105870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giải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00" name="Text Box 4"/>
          <p:cNvSpPr txBox="1">
            <a:spLocks noChangeArrowheads="1"/>
          </p:cNvSpPr>
          <p:nvPr/>
        </p:nvSpPr>
        <p:spPr bwMode="auto">
          <a:xfrm>
            <a:off x="4495800" y="4567535"/>
            <a:ext cx="464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</a:rPr>
              <a:t>Độ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dài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đường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gấp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khúc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MNPQR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01" name="Text Box 4"/>
          <p:cNvSpPr txBox="1">
            <a:spLocks noChangeArrowheads="1"/>
          </p:cNvSpPr>
          <p:nvPr/>
        </p:nvSpPr>
        <p:spPr bwMode="auto">
          <a:xfrm>
            <a:off x="5257800" y="5024735"/>
            <a:ext cx="320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</a:rPr>
              <a:t>2 + 3 + 1 + 3 = 9 ( cm )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02" name="Text Box 4"/>
          <p:cNvSpPr txBox="1">
            <a:spLocks noChangeArrowheads="1"/>
          </p:cNvSpPr>
          <p:nvPr/>
        </p:nvSpPr>
        <p:spPr bwMode="auto">
          <a:xfrm>
            <a:off x="6400800" y="5481935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Đáp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 9 cm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 rot="19096481">
            <a:off x="304800" y="19812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 cm</a:t>
            </a:r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 rot="3115287">
            <a:off x="1693797" y="2439836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cm</a:t>
            </a:r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 rot="19088088">
            <a:off x="2737659" y="2414689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cm</a:t>
            </a:r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 rot="16200000">
            <a:off x="-188267" y="5217467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 cm</a:t>
            </a:r>
            <a:endParaRPr lang="en-US" dirty="0"/>
          </a:p>
        </p:txBody>
      </p:sp>
      <p:sp>
        <p:nvSpPr>
          <p:cNvPr id="108" name="TextBox 107"/>
          <p:cNvSpPr txBox="1"/>
          <p:nvPr/>
        </p:nvSpPr>
        <p:spPr>
          <a:xfrm rot="979805">
            <a:off x="1039557" y="4694300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cm</a:t>
            </a:r>
            <a:endParaRPr lang="en-US" dirty="0"/>
          </a:p>
        </p:txBody>
      </p:sp>
      <p:sp>
        <p:nvSpPr>
          <p:cNvPr id="109" name="TextBox 108"/>
          <p:cNvSpPr txBox="1"/>
          <p:nvPr/>
        </p:nvSpPr>
        <p:spPr>
          <a:xfrm rot="2054687">
            <a:off x="3262831" y="4918504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cm</a:t>
            </a:r>
            <a:endParaRPr lang="en-US" dirty="0"/>
          </a:p>
        </p:txBody>
      </p:sp>
      <p:sp>
        <p:nvSpPr>
          <p:cNvPr id="110" name="TextBox 109"/>
          <p:cNvSpPr txBox="1"/>
          <p:nvPr/>
        </p:nvSpPr>
        <p:spPr>
          <a:xfrm rot="17856217">
            <a:off x="2016476" y="4756198"/>
            <a:ext cx="713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1cm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4267200" y="228600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510965" y="-76200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6 </a:t>
            </a:r>
            <a:r>
              <a:rPr lang="en-US" dirty="0" err="1" smtClean="0"/>
              <a:t>ngày</a:t>
            </a:r>
            <a:r>
              <a:rPr lang="en-US" dirty="0" smtClean="0"/>
              <a:t> 10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828800" y="533400"/>
            <a:ext cx="5755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Đường</a:t>
            </a:r>
            <a:r>
              <a:rPr lang="en-US" b="1" dirty="0" smtClean="0"/>
              <a:t> </a:t>
            </a:r>
            <a:r>
              <a:rPr lang="en-US" b="1" dirty="0" err="1" smtClean="0"/>
              <a:t>gấp</a:t>
            </a:r>
            <a:r>
              <a:rPr lang="en-US" b="1" dirty="0" smtClean="0"/>
              <a:t> </a:t>
            </a:r>
            <a:r>
              <a:rPr lang="en-US" b="1" dirty="0" err="1" smtClean="0"/>
              <a:t>khúc</a:t>
            </a:r>
            <a:r>
              <a:rPr lang="en-US" b="1" dirty="0" smtClean="0"/>
              <a:t> – </a:t>
            </a:r>
            <a:r>
              <a:rPr lang="en-US" b="1" dirty="0" err="1" smtClean="0"/>
              <a:t>Độ</a:t>
            </a:r>
            <a:r>
              <a:rPr lang="en-US" b="1" dirty="0" smtClean="0"/>
              <a:t> </a:t>
            </a:r>
            <a:r>
              <a:rPr lang="en-US" b="1" dirty="0" err="1" smtClean="0"/>
              <a:t>dài</a:t>
            </a:r>
            <a:r>
              <a:rPr lang="en-US" b="1" dirty="0" smtClean="0"/>
              <a:t> </a:t>
            </a:r>
            <a:r>
              <a:rPr lang="en-US" b="1" dirty="0" err="1" smtClean="0"/>
              <a:t>đường</a:t>
            </a:r>
            <a:r>
              <a:rPr lang="en-US" b="1" dirty="0" smtClean="0"/>
              <a:t> </a:t>
            </a:r>
            <a:r>
              <a:rPr lang="en-US" b="1" dirty="0" err="1" smtClean="0"/>
              <a:t>gấp</a:t>
            </a:r>
            <a:r>
              <a:rPr lang="en-US" b="1" dirty="0" smtClean="0"/>
              <a:t> </a:t>
            </a:r>
            <a:r>
              <a:rPr lang="en-US" b="1" dirty="0" err="1" smtClean="0"/>
              <a:t>khúc</a:t>
            </a:r>
            <a:endParaRPr lang="en-US" b="1" dirty="0"/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990600" y="1143000"/>
            <a:ext cx="7924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en-US" dirty="0" err="1" smtClean="0"/>
              <a:t>dây</a:t>
            </a:r>
            <a:r>
              <a:rPr lang="en-US" dirty="0" smtClean="0"/>
              <a:t> </a:t>
            </a:r>
            <a:r>
              <a:rPr lang="en-US" dirty="0" err="1" smtClean="0"/>
              <a:t>đồng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uốn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vuông</a:t>
            </a:r>
            <a:r>
              <a:rPr lang="en-US" dirty="0" smtClean="0"/>
              <a:t> (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vẽ</a:t>
            </a:r>
            <a:r>
              <a:rPr lang="en-US" dirty="0" smtClean="0"/>
              <a:t>).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độ</a:t>
            </a:r>
            <a:r>
              <a:rPr lang="en-US" dirty="0" smtClean="0"/>
              <a:t> </a:t>
            </a:r>
            <a:r>
              <a:rPr lang="en-US" dirty="0" err="1" smtClean="0"/>
              <a:t>dài</a:t>
            </a:r>
            <a:r>
              <a:rPr lang="en-US" dirty="0" smtClean="0"/>
              <a:t> </a:t>
            </a:r>
            <a:r>
              <a:rPr lang="en-US" dirty="0" err="1" smtClean="0"/>
              <a:t>đoạn</a:t>
            </a:r>
            <a:r>
              <a:rPr lang="en-US" dirty="0" smtClean="0"/>
              <a:t> </a:t>
            </a:r>
            <a:r>
              <a:rPr lang="en-US" dirty="0" err="1" smtClean="0"/>
              <a:t>dây</a:t>
            </a:r>
            <a:r>
              <a:rPr lang="en-US" dirty="0" smtClean="0"/>
              <a:t> </a:t>
            </a:r>
            <a:r>
              <a:rPr lang="en-US" dirty="0" err="1" smtClean="0"/>
              <a:t>đồng</a:t>
            </a:r>
            <a:r>
              <a:rPr lang="en-US" dirty="0" smtClean="0"/>
              <a:t> </a:t>
            </a:r>
            <a:r>
              <a:rPr lang="en-US" dirty="0" err="1" smtClean="0"/>
              <a:t>đó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76200" y="1170285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Bài</a:t>
            </a:r>
            <a:r>
              <a:rPr lang="en-US" b="1" dirty="0" smtClean="0"/>
              <a:t> 4:</a:t>
            </a:r>
            <a:endParaRPr lang="en-US" b="1" dirty="0"/>
          </a:p>
        </p:txBody>
      </p:sp>
      <p:cxnSp>
        <p:nvCxnSpPr>
          <p:cNvPr id="39" name="Straight Connector 38"/>
          <p:cNvCxnSpPr/>
          <p:nvPr/>
        </p:nvCxnSpPr>
        <p:spPr>
          <a:xfrm>
            <a:off x="1143000" y="1600200"/>
            <a:ext cx="22860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486400" y="1600200"/>
            <a:ext cx="1371600" cy="1588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0800000">
            <a:off x="1828802" y="1979611"/>
            <a:ext cx="2514599" cy="158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6324600" y="2667000"/>
            <a:ext cx="1676400" cy="1600200"/>
          </a:xfrm>
          <a:prstGeom prst="rect">
            <a:avLst/>
          </a:prstGeom>
          <a:noFill/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6781800" y="2209800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cm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6781800" y="4262735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cm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5486400" y="3195935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cm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7972399" y="3272135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cm</a:t>
            </a:r>
            <a:endParaRPr lang="en-US" dirty="0"/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1676400" y="2277070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</a:rPr>
              <a:t>Bài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</a:rPr>
              <a:t>giải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</a:rPr>
              <a:t>:</a:t>
            </a:r>
            <a:endParaRPr lang="en-US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55" name="Text Box 4"/>
          <p:cNvSpPr txBox="1">
            <a:spLocks noChangeArrowheads="1"/>
          </p:cNvSpPr>
          <p:nvPr/>
        </p:nvSpPr>
        <p:spPr bwMode="auto">
          <a:xfrm>
            <a:off x="381000" y="2738735"/>
            <a:ext cx="381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Độ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dài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đoạn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dây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đồng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đó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là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: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56" name="Text Box 4"/>
          <p:cNvSpPr txBox="1">
            <a:spLocks noChangeArrowheads="1"/>
          </p:cNvSpPr>
          <p:nvPr/>
        </p:nvSpPr>
        <p:spPr bwMode="auto">
          <a:xfrm>
            <a:off x="685800" y="3195935"/>
            <a:ext cx="320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 + 3 + 3 + 3 = 12 ( cm )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57" name="Text Box 4"/>
          <p:cNvSpPr txBox="1">
            <a:spLocks noChangeArrowheads="1"/>
          </p:cNvSpPr>
          <p:nvPr/>
        </p:nvSpPr>
        <p:spPr bwMode="auto">
          <a:xfrm>
            <a:off x="2286000" y="3653135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Đáp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số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: 12 cm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47" grpId="0" animBg="1"/>
      <p:bldP spid="48" grpId="0"/>
      <p:bldP spid="51" grpId="0"/>
      <p:bldP spid="52" grpId="0"/>
      <p:bldP spid="53" grpId="0"/>
      <p:bldP spid="54" grpId="0"/>
      <p:bldP spid="55" grpId="0"/>
      <p:bldP spid="56" grpId="0"/>
      <p:bldP spid="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72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10965" y="71735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6 </a:t>
            </a:r>
            <a:r>
              <a:rPr lang="en-US" dirty="0" err="1" smtClean="0"/>
              <a:t>ngày</a:t>
            </a:r>
            <a:r>
              <a:rPr lang="en-US" dirty="0" smtClean="0"/>
              <a:t> 10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681335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52400" y="1138535"/>
            <a:ext cx="472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1: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Tính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độ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dài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đường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gấp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khúc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1" name="Text Box 28"/>
          <p:cNvSpPr txBox="1">
            <a:spLocks noChangeArrowheads="1"/>
          </p:cNvSpPr>
          <p:nvPr/>
        </p:nvSpPr>
        <p:spPr bwMode="auto">
          <a:xfrm>
            <a:off x="152400" y="1524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</a:rPr>
              <a:t>a)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2" name="Text Box 28"/>
          <p:cNvSpPr txBox="1">
            <a:spLocks noChangeArrowheads="1"/>
          </p:cNvSpPr>
          <p:nvPr/>
        </p:nvSpPr>
        <p:spPr bwMode="auto">
          <a:xfrm>
            <a:off x="152400" y="4114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</a:rPr>
              <a:t>b)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914400" y="2133600"/>
            <a:ext cx="1219200" cy="990600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133600" y="2133600"/>
            <a:ext cx="2057400" cy="1371600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 flipH="1" flipV="1">
            <a:off x="571500" y="4838700"/>
            <a:ext cx="914400" cy="838200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447800" y="4800600"/>
            <a:ext cx="1371600" cy="1143000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2819400" y="4648200"/>
            <a:ext cx="1524000" cy="1295400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 Box 28"/>
          <p:cNvSpPr txBox="1">
            <a:spLocks noChangeArrowheads="1"/>
          </p:cNvSpPr>
          <p:nvPr/>
        </p:nvSpPr>
        <p:spPr bwMode="auto">
          <a:xfrm>
            <a:off x="381000" y="2819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4" name="Text Box 29"/>
          <p:cNvSpPr txBox="1">
            <a:spLocks noChangeArrowheads="1"/>
          </p:cNvSpPr>
          <p:nvPr/>
        </p:nvSpPr>
        <p:spPr bwMode="auto">
          <a:xfrm>
            <a:off x="1905000" y="1600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5" name="Text Box 30"/>
          <p:cNvSpPr txBox="1">
            <a:spLocks noChangeArrowheads="1"/>
          </p:cNvSpPr>
          <p:nvPr/>
        </p:nvSpPr>
        <p:spPr bwMode="auto">
          <a:xfrm>
            <a:off x="4267200" y="3200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27" name="Text Box 28"/>
          <p:cNvSpPr txBox="1">
            <a:spLocks noChangeArrowheads="1"/>
          </p:cNvSpPr>
          <p:nvPr/>
        </p:nvSpPr>
        <p:spPr bwMode="auto">
          <a:xfrm>
            <a:off x="152400" y="5410200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M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1219200" y="4267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N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9" name="Text Box 30"/>
          <p:cNvSpPr txBox="1">
            <a:spLocks noChangeArrowheads="1"/>
          </p:cNvSpPr>
          <p:nvPr/>
        </p:nvSpPr>
        <p:spPr bwMode="auto">
          <a:xfrm>
            <a:off x="2514600" y="6019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P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4419600" y="4267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</a:rPr>
              <a:t>Q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1" name="Text Box 22"/>
          <p:cNvSpPr txBox="1">
            <a:spLocks noChangeArrowheads="1"/>
          </p:cNvSpPr>
          <p:nvPr/>
        </p:nvSpPr>
        <p:spPr bwMode="auto">
          <a:xfrm>
            <a:off x="3962400" y="24384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32" name="Text Box 19"/>
          <p:cNvSpPr txBox="1">
            <a:spLocks noChangeArrowheads="1"/>
          </p:cNvSpPr>
          <p:nvPr/>
        </p:nvSpPr>
        <p:spPr bwMode="auto">
          <a:xfrm>
            <a:off x="685800" y="2071687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4191000" y="3519487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34" name="Text Box 19"/>
          <p:cNvSpPr txBox="1">
            <a:spLocks noChangeArrowheads="1"/>
          </p:cNvSpPr>
          <p:nvPr/>
        </p:nvSpPr>
        <p:spPr bwMode="auto">
          <a:xfrm>
            <a:off x="381000" y="46482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35" name="TextBox 34"/>
          <p:cNvSpPr txBox="1"/>
          <p:nvPr/>
        </p:nvSpPr>
        <p:spPr>
          <a:xfrm rot="19141105">
            <a:off x="871686" y="2240116"/>
            <a:ext cx="962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 dm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 rot="2151317">
            <a:off x="2787247" y="2371634"/>
            <a:ext cx="962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 dm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 rot="19141105">
            <a:off x="2966791" y="4830916"/>
            <a:ext cx="962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 dm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 rot="2493510">
            <a:off x="1861582" y="4985424"/>
            <a:ext cx="808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 dm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 rot="18660770">
            <a:off x="452935" y="4907116"/>
            <a:ext cx="808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 dm</a:t>
            </a:r>
            <a:endParaRPr lang="en-US" dirty="0"/>
          </a:p>
        </p:txBody>
      </p:sp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5943600" y="1824335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giải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4648200" y="2286000"/>
            <a:ext cx="441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</a:rPr>
              <a:t>Độ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dài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đường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gấp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khúc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ABC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5410200" y="2743200"/>
            <a:ext cx="2667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</a:rPr>
              <a:t>10 + 12 = 22 ( dm )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6553200" y="3200400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Đáp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 22 dm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4" name="Text Box 4"/>
          <p:cNvSpPr txBox="1">
            <a:spLocks noChangeArrowheads="1"/>
          </p:cNvSpPr>
          <p:nvPr/>
        </p:nvSpPr>
        <p:spPr bwMode="auto">
          <a:xfrm>
            <a:off x="5791200" y="4563070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giải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5" name="Text Box 4"/>
          <p:cNvSpPr txBox="1">
            <a:spLocks noChangeArrowheads="1"/>
          </p:cNvSpPr>
          <p:nvPr/>
        </p:nvSpPr>
        <p:spPr bwMode="auto">
          <a:xfrm>
            <a:off x="4572000" y="5024735"/>
            <a:ext cx="464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</a:rPr>
              <a:t>Độ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dài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đường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gấp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khúc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MNPQ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5257800" y="5481935"/>
            <a:ext cx="320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</a:rPr>
              <a:t>8 + 9 + 10 = 27 ( dm )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7" name="Text Box 4"/>
          <p:cNvSpPr txBox="1">
            <a:spLocks noChangeArrowheads="1"/>
          </p:cNvSpPr>
          <p:nvPr/>
        </p:nvSpPr>
        <p:spPr bwMode="auto">
          <a:xfrm>
            <a:off x="6400800" y="5939135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Đáp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 27 dm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23" grpId="0"/>
      <p:bldP spid="24" grpId="0"/>
      <p:bldP spid="25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72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10965" y="71735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6 </a:t>
            </a:r>
            <a:r>
              <a:rPr lang="en-US" dirty="0" err="1" smtClean="0"/>
              <a:t>ngày</a:t>
            </a:r>
            <a:r>
              <a:rPr lang="en-US" dirty="0" smtClean="0"/>
              <a:t> 10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681335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52400" y="1138535"/>
            <a:ext cx="8991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2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Một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con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ốc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sên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bò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từ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A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đến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D (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như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hình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vẽ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).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Hỏi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con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ốc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sên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phải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bò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đoạn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đường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dài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bao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nhiêu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xăng-ti-mét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?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4" name="Text Box 4"/>
          <p:cNvSpPr txBox="1">
            <a:spLocks noChangeArrowheads="1"/>
          </p:cNvSpPr>
          <p:nvPr/>
        </p:nvSpPr>
        <p:spPr bwMode="auto">
          <a:xfrm>
            <a:off x="3505200" y="3657600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</a:rPr>
              <a:t>Bài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</a:rPr>
              <a:t>giải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</a:rPr>
              <a:t>:</a:t>
            </a:r>
            <a:endParaRPr lang="en-US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45" name="Text Box 4"/>
          <p:cNvSpPr txBox="1">
            <a:spLocks noChangeArrowheads="1"/>
          </p:cNvSpPr>
          <p:nvPr/>
        </p:nvSpPr>
        <p:spPr bwMode="auto">
          <a:xfrm>
            <a:off x="1295400" y="4119265"/>
            <a:ext cx="6477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</a:rPr>
              <a:t>Con </a:t>
            </a:r>
            <a:r>
              <a:rPr lang="en-US" dirty="0" err="1" smtClean="0">
                <a:solidFill>
                  <a:srgbClr val="0000FF"/>
                </a:solidFill>
              </a:rPr>
              <a:t>ốc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sên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phải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bò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đoạn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đường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dài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số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xăng-ti-mét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2971800" y="4576465"/>
            <a:ext cx="3962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FF"/>
                </a:solidFill>
              </a:rPr>
              <a:t>68 + 12 + 20 = 100 ( cm )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7" name="Text Box 4"/>
          <p:cNvSpPr txBox="1">
            <a:spLocks noChangeArrowheads="1"/>
          </p:cNvSpPr>
          <p:nvPr/>
        </p:nvSpPr>
        <p:spPr bwMode="auto">
          <a:xfrm>
            <a:off x="4114800" y="5033665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Đáp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</a:rPr>
              <a:t>: 100 cm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flipV="1">
            <a:off x="762000" y="2514600"/>
            <a:ext cx="4267200" cy="838200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029200" y="2514600"/>
            <a:ext cx="609600" cy="533400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638800" y="3048000"/>
            <a:ext cx="2133600" cy="1588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 Box 19"/>
          <p:cNvSpPr txBox="1">
            <a:spLocks noChangeArrowheads="1"/>
          </p:cNvSpPr>
          <p:nvPr/>
        </p:nvSpPr>
        <p:spPr bwMode="auto">
          <a:xfrm>
            <a:off x="533400" y="2300287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56" name="Text Box 19"/>
          <p:cNvSpPr txBox="1">
            <a:spLocks noChangeArrowheads="1"/>
          </p:cNvSpPr>
          <p:nvPr/>
        </p:nvSpPr>
        <p:spPr bwMode="auto">
          <a:xfrm>
            <a:off x="7543800" y="1981200"/>
            <a:ext cx="53340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800" dirty="0">
                <a:solidFill>
                  <a:srgbClr val="CC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57" name="Text Box 28"/>
          <p:cNvSpPr txBox="1">
            <a:spLocks noChangeArrowheads="1"/>
          </p:cNvSpPr>
          <p:nvPr/>
        </p:nvSpPr>
        <p:spPr bwMode="auto">
          <a:xfrm>
            <a:off x="304800" y="2971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58" name="Text Box 29"/>
          <p:cNvSpPr txBox="1">
            <a:spLocks noChangeArrowheads="1"/>
          </p:cNvSpPr>
          <p:nvPr/>
        </p:nvSpPr>
        <p:spPr bwMode="auto">
          <a:xfrm>
            <a:off x="4800600" y="1981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59" name="Text Box 30"/>
          <p:cNvSpPr txBox="1">
            <a:spLocks noChangeArrowheads="1"/>
          </p:cNvSpPr>
          <p:nvPr/>
        </p:nvSpPr>
        <p:spPr bwMode="auto">
          <a:xfrm>
            <a:off x="5334000" y="3048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60" name="Text Box 30"/>
          <p:cNvSpPr txBox="1">
            <a:spLocks noChangeArrowheads="1"/>
          </p:cNvSpPr>
          <p:nvPr/>
        </p:nvSpPr>
        <p:spPr bwMode="auto">
          <a:xfrm>
            <a:off x="7696200" y="3048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D</a:t>
            </a:r>
            <a:endParaRPr lang="en-US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400800" y="2586335"/>
            <a:ext cx="944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 cm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 rot="2676068">
            <a:off x="4979083" y="2398718"/>
            <a:ext cx="944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 cm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 rot="20910951">
            <a:off x="2132856" y="2512253"/>
            <a:ext cx="944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68 cm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44" grpId="0"/>
      <p:bldP spid="45" grpId="0"/>
      <p:bldP spid="46" grpId="0"/>
      <p:bldP spid="47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219200" y="0"/>
            <a:ext cx="685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3200" b="1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7200" y="376535"/>
            <a:ext cx="794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Toán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510965" y="71735"/>
            <a:ext cx="4272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Thứ</a:t>
            </a:r>
            <a:r>
              <a:rPr lang="en-US" dirty="0" smtClean="0"/>
              <a:t> 6 </a:t>
            </a:r>
            <a:r>
              <a:rPr lang="en-US" dirty="0" err="1" smtClean="0"/>
              <a:t>ngày</a:t>
            </a:r>
            <a:r>
              <a:rPr lang="en-US" dirty="0" smtClean="0"/>
              <a:t> 10 </a:t>
            </a:r>
            <a:r>
              <a:rPr lang="en-US" dirty="0" err="1" smtClean="0"/>
              <a:t>tháng</a:t>
            </a:r>
            <a:r>
              <a:rPr lang="en-US" dirty="0" smtClean="0"/>
              <a:t> 4 </a:t>
            </a:r>
            <a:r>
              <a:rPr lang="en-US" dirty="0" err="1" smtClean="0"/>
              <a:t>năm</a:t>
            </a:r>
            <a:r>
              <a:rPr lang="en-US" dirty="0" smtClean="0"/>
              <a:t> 2020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86200" y="681335"/>
            <a:ext cx="1527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Luyện</a:t>
            </a:r>
            <a:r>
              <a:rPr lang="en-US" b="1" dirty="0" smtClean="0"/>
              <a:t> </a:t>
            </a:r>
            <a:r>
              <a:rPr lang="en-US" b="1" dirty="0" err="1" smtClean="0"/>
              <a:t>tập</a:t>
            </a:r>
            <a:endParaRPr lang="en-US" b="1" dirty="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52400" y="1138535"/>
            <a:ext cx="8458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>
                <a:latin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3: </a:t>
            </a:r>
            <a:r>
              <a:rPr lang="en-US" dirty="0" err="1" smtClean="0">
                <a:latin typeface="Times New Roman" pitchFamily="18" charset="0"/>
              </a:rPr>
              <a:t>Ghi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tên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gấp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khúc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vẽ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chỗ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chấm</a:t>
            </a:r>
            <a:r>
              <a:rPr lang="en-US" dirty="0" smtClean="0">
                <a:latin typeface="Times New Roman" pitchFamily="18" charset="0"/>
              </a:rPr>
              <a:t>: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23" name="Text Box 28"/>
          <p:cNvSpPr txBox="1">
            <a:spLocks noChangeArrowheads="1"/>
          </p:cNvSpPr>
          <p:nvPr/>
        </p:nvSpPr>
        <p:spPr bwMode="auto">
          <a:xfrm>
            <a:off x="152400" y="1600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a)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152400" y="3810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b)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533400" y="1595735"/>
            <a:ext cx="381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/>
              <a:t>C</a:t>
            </a:r>
            <a:r>
              <a:rPr lang="en-US" dirty="0" err="1" smtClean="0">
                <a:latin typeface="Times New Roman" pitchFamily="18" charset="0"/>
              </a:rPr>
              <a:t>ác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gấp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khúc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gồm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ba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thẳng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</a:rPr>
              <a:t>: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533400" y="3805535"/>
            <a:ext cx="5715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/>
              <a:t>C</a:t>
            </a:r>
            <a:r>
              <a:rPr lang="en-US" dirty="0" err="1" smtClean="0">
                <a:latin typeface="Times New Roman" pitchFamily="18" charset="0"/>
              </a:rPr>
              <a:t>ác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đường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gấp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khúc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gồm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đoạn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thẳng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</a:rPr>
              <a:t>:</a:t>
            </a:r>
            <a:endParaRPr lang="en-US" dirty="0">
              <a:latin typeface="Times New Roman" pitchFamily="18" charset="0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 rot="5400000" flipH="1" flipV="1">
            <a:off x="4914900" y="2628900"/>
            <a:ext cx="1143000" cy="609600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5791200" y="2286000"/>
            <a:ext cx="1219200" cy="76200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H="1">
            <a:off x="6553200" y="2743200"/>
            <a:ext cx="1219200" cy="304800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7315200" y="3124200"/>
            <a:ext cx="990600" cy="381000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 Box 28"/>
          <p:cNvSpPr txBox="1">
            <a:spLocks noChangeArrowheads="1"/>
          </p:cNvSpPr>
          <p:nvPr/>
        </p:nvSpPr>
        <p:spPr bwMode="auto">
          <a:xfrm>
            <a:off x="5486400" y="1905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B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39" name="Text Box 29"/>
          <p:cNvSpPr txBox="1">
            <a:spLocks noChangeArrowheads="1"/>
          </p:cNvSpPr>
          <p:nvPr/>
        </p:nvSpPr>
        <p:spPr bwMode="auto">
          <a:xfrm>
            <a:off x="6858000" y="1828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C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40" name="Text Box 30"/>
          <p:cNvSpPr txBox="1">
            <a:spLocks noChangeArrowheads="1"/>
          </p:cNvSpPr>
          <p:nvPr/>
        </p:nvSpPr>
        <p:spPr bwMode="auto">
          <a:xfrm>
            <a:off x="4800600" y="3276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A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41" name="Text Box 30"/>
          <p:cNvSpPr txBox="1">
            <a:spLocks noChangeArrowheads="1"/>
          </p:cNvSpPr>
          <p:nvPr/>
        </p:nvSpPr>
        <p:spPr bwMode="auto">
          <a:xfrm>
            <a:off x="8229600" y="2971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Times New Roman" pitchFamily="18" charset="0"/>
              </a:rPr>
              <a:t>E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33400" y="2667000"/>
            <a:ext cx="1142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ABCD; 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676400" y="26670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BCDE; </a:t>
            </a:r>
            <a:endParaRPr lang="en-US" dirty="0"/>
          </a:p>
        </p:txBody>
      </p:sp>
      <p:sp>
        <p:nvSpPr>
          <p:cNvPr id="48" name="Text Box 30"/>
          <p:cNvSpPr txBox="1">
            <a:spLocks noChangeArrowheads="1"/>
          </p:cNvSpPr>
          <p:nvPr/>
        </p:nvSpPr>
        <p:spPr bwMode="auto">
          <a:xfrm>
            <a:off x="7162800" y="3429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D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33400" y="4338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ABC; 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1371599" y="4338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BCD; 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2209799" y="43389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CDE;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3" grpId="0"/>
      <p:bldP spid="24" grpId="0"/>
      <p:bldP spid="25" grpId="0"/>
      <p:bldP spid="26" grpId="0"/>
      <p:bldP spid="38" grpId="0"/>
      <p:bldP spid="39" grpId="0"/>
      <p:bldP spid="40" grpId="0"/>
      <p:bldP spid="41" grpId="0"/>
      <p:bldP spid="42" grpId="0"/>
      <p:bldP spid="43" grpId="0"/>
      <p:bldP spid="48" grpId="0"/>
      <p:bldP spid="66" grpId="0"/>
      <p:bldP spid="67" grpId="0"/>
      <p:bldP spid="6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1526</TotalTime>
  <Words>680</Words>
  <Application>Microsoft Office PowerPoint</Application>
  <PresentationFormat>On-screen Show (4:3)</PresentationFormat>
  <Paragraphs>211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Kiểm tra bài cũ</dc:title>
  <dc:creator>User</dc:creator>
  <cp:lastModifiedBy>Nguyen </cp:lastModifiedBy>
  <cp:revision>199</cp:revision>
  <dcterms:created xsi:type="dcterms:W3CDTF">2006-09-07T17:35:34Z</dcterms:created>
  <dcterms:modified xsi:type="dcterms:W3CDTF">2020-04-11T05:50:19Z</dcterms:modified>
</cp:coreProperties>
</file>