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58" r:id="rId2"/>
    <p:sldId id="394" r:id="rId3"/>
    <p:sldId id="411" r:id="rId4"/>
    <p:sldId id="400" r:id="rId5"/>
    <p:sldId id="399" r:id="rId6"/>
    <p:sldId id="398" r:id="rId7"/>
    <p:sldId id="397" r:id="rId8"/>
    <p:sldId id="413" r:id="rId9"/>
    <p:sldId id="395" r:id="rId10"/>
    <p:sldId id="404" r:id="rId11"/>
    <p:sldId id="403" r:id="rId12"/>
    <p:sldId id="402" r:id="rId13"/>
    <p:sldId id="410" r:id="rId14"/>
    <p:sldId id="412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rgbClr val="FFFF00"/>
        </a:solidFill>
        <a:latin typeface=".VnTimeH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FFFF00"/>
        </a:solidFill>
        <a:latin typeface=".VnTimeH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FFFF00"/>
        </a:solidFill>
        <a:latin typeface=".VnTimeH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FFFF00"/>
        </a:solidFill>
        <a:latin typeface=".VnTimeH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FFFF00"/>
        </a:solidFill>
        <a:latin typeface=".VnTimeH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FFFF00"/>
        </a:solidFill>
        <a:latin typeface=".VnTimeH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FFFF00"/>
        </a:solidFill>
        <a:latin typeface=".VnTimeH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FFFF00"/>
        </a:solidFill>
        <a:latin typeface=".VnTimeH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FFFF00"/>
        </a:solidFill>
        <a:latin typeface=".VnTimeH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868BF2"/>
    <a:srgbClr val="FF3300"/>
    <a:srgbClr val="FFFF00"/>
    <a:srgbClr val="6600CC"/>
    <a:srgbClr val="CCFF66"/>
    <a:srgbClr val="0000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421" autoAdjust="0"/>
    <p:restoredTop sz="94660"/>
  </p:normalViewPr>
  <p:slideViewPr>
    <p:cSldViewPr>
      <p:cViewPr varScale="1">
        <p:scale>
          <a:sx n="38" d="100"/>
          <a:sy n="38" d="100"/>
        </p:scale>
        <p:origin x="-12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A451A5AC-306E-4607-9D0B-0CD8C4FD81D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C5E89-85D1-4BE6-9D1F-3674A79904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798B05-90B2-457B-8C09-FC6A98CEDD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E2F63F-A5D5-48A0-9109-C1D7FFA7FF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0A7AC-71B0-4524-BED4-26A0793116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89D1CA-7A48-4EC7-BD99-46315C021A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924A7F-3A8F-47E2-9B02-52A0882355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0F5AE-4C36-4934-A1CF-399A9ACEC6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51193D-87AA-417C-A1F7-DD9B01634D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73EB0D-61F7-4F60-9CF5-A3F610593C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C3C7B-99A4-4CA6-9AEB-64C852C10A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1D7716-C3DC-4AD9-9404-18C9C4F88A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66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F360F8BF-75EC-477A-A212-75F7E7A9EF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0363" y="0"/>
            <a:ext cx="1163637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121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076" name="WordArt 129"/>
          <p:cNvSpPr>
            <a:spLocks noChangeArrowheads="1" noChangeShapeType="1" noTextEdit="1"/>
          </p:cNvSpPr>
          <p:nvPr/>
        </p:nvSpPr>
        <p:spPr bwMode="auto">
          <a:xfrm>
            <a:off x="228600" y="2133600"/>
            <a:ext cx="3124200" cy="914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VẼ TRANH</a:t>
            </a:r>
          </a:p>
        </p:txBody>
      </p:sp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86" name="WordArt 134"/>
          <p:cNvSpPr>
            <a:spLocks noChangeArrowheads="1" noChangeShapeType="1" noTextEdit="1"/>
          </p:cNvSpPr>
          <p:nvPr/>
        </p:nvSpPr>
        <p:spPr bwMode="auto">
          <a:xfrm>
            <a:off x="838200" y="1524000"/>
            <a:ext cx="7543800" cy="4495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ĐỀ TÀI TỰ CHỌN</a:t>
            </a:r>
          </a:p>
        </p:txBody>
      </p:sp>
      <p:sp>
        <p:nvSpPr>
          <p:cNvPr id="3079" name="WordArt 135"/>
          <p:cNvSpPr>
            <a:spLocks noChangeArrowheads="1" noChangeShapeType="1" noTextEdit="1"/>
          </p:cNvSpPr>
          <p:nvPr/>
        </p:nvSpPr>
        <p:spPr bwMode="auto">
          <a:xfrm>
            <a:off x="5257800" y="4648200"/>
            <a:ext cx="3429000" cy="1152525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MĨ THUẬT 4</a:t>
            </a:r>
          </a:p>
        </p:txBody>
      </p:sp>
      <p:pic>
        <p:nvPicPr>
          <p:cNvPr id="3080" name="Picture 136" descr="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36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36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8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533400" y="304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2B00E2"/>
                </a:solidFill>
                <a:latin typeface="Times New Roman" pitchFamily="18" charset="0"/>
              </a:rPr>
              <a:t> * </a:t>
            </a:r>
            <a:r>
              <a:rPr lang="en-US" sz="2400" b="1">
                <a:solidFill>
                  <a:srgbClr val="2B00E2"/>
                </a:solidFill>
                <a:latin typeface="Arial" charset="0"/>
              </a:rPr>
              <a:t>B</a:t>
            </a:r>
            <a:r>
              <a:rPr lang="vi-VN" sz="2400" b="1">
                <a:solidFill>
                  <a:srgbClr val="2B00E2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2B00E2"/>
                </a:solidFill>
                <a:latin typeface="Arial" charset="0"/>
              </a:rPr>
              <a:t>ớc 2 : </a:t>
            </a:r>
            <a:r>
              <a:rPr lang="en-US" sz="2400" b="1">
                <a:solidFill>
                  <a:srgbClr val="2B00E2"/>
                </a:solidFill>
                <a:latin typeface="Times New Roman" pitchFamily="18" charset="0"/>
              </a:rPr>
              <a:t>V</a:t>
            </a:r>
            <a:r>
              <a:rPr lang="en-US" sz="2400" b="1">
                <a:solidFill>
                  <a:srgbClr val="2B00E2"/>
                </a:solidFill>
                <a:latin typeface="Arial" charset="0"/>
              </a:rPr>
              <a:t>ẽ bằng nét thẳng hình ảnh chính, phụ</a:t>
            </a:r>
            <a:r>
              <a:rPr lang="en-US" sz="2400" b="1">
                <a:solidFill>
                  <a:srgbClr val="2B00E2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81925" name="Picture 5" descr="a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7497763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457200" y="3810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2B00E2"/>
                </a:solidFill>
                <a:latin typeface="Times New Roman" pitchFamily="18" charset="0"/>
              </a:rPr>
              <a:t> *</a:t>
            </a:r>
            <a:r>
              <a:rPr lang="en-US" sz="2400" b="1">
                <a:solidFill>
                  <a:srgbClr val="2B00E2"/>
                </a:solidFill>
                <a:latin typeface="Arial" charset="0"/>
              </a:rPr>
              <a:t>B</a:t>
            </a:r>
            <a:r>
              <a:rPr lang="vi-VN" sz="2400" b="1">
                <a:solidFill>
                  <a:srgbClr val="2B00E2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2B00E2"/>
                </a:solidFill>
                <a:latin typeface="Arial" charset="0"/>
              </a:rPr>
              <a:t>ớc 3 :  Sửa hình vẽ chi tiết</a:t>
            </a:r>
            <a:r>
              <a:rPr lang="en-US" sz="2400" b="1">
                <a:solidFill>
                  <a:srgbClr val="2B00E2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80901" name="Picture 5" descr="a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0"/>
            <a:ext cx="7419975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a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90600"/>
            <a:ext cx="7383463" cy="54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457200" y="3810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2B00E2"/>
                </a:solidFill>
                <a:latin typeface="Times New Roman" pitchFamily="18" charset="0"/>
              </a:rPr>
              <a:t> *</a:t>
            </a:r>
            <a:r>
              <a:rPr lang="en-US" sz="2400" b="1">
                <a:solidFill>
                  <a:srgbClr val="2B00E2"/>
                </a:solidFill>
                <a:latin typeface="Arial" charset="0"/>
              </a:rPr>
              <a:t>B</a:t>
            </a:r>
            <a:r>
              <a:rPr lang="vi-VN" sz="2400" b="1">
                <a:solidFill>
                  <a:srgbClr val="2B00E2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2B00E2"/>
                </a:solidFill>
                <a:latin typeface="Arial" charset="0"/>
              </a:rPr>
              <a:t>ớc 4 : Vẽ màu theo ý thích</a:t>
            </a:r>
            <a:r>
              <a:rPr lang="en-US" sz="2400" b="1">
                <a:solidFill>
                  <a:srgbClr val="2B00E2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Windows-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1" name="WordArt 7"/>
          <p:cNvSpPr>
            <a:spLocks noChangeArrowheads="1" noChangeShapeType="1" noTextEdit="1"/>
          </p:cNvSpPr>
          <p:nvPr/>
        </p:nvSpPr>
        <p:spPr bwMode="auto">
          <a:xfrm>
            <a:off x="914400" y="3657600"/>
            <a:ext cx="74676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THỰC HÀNH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381000" y="5715000"/>
            <a:ext cx="8458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>
                <a:latin typeface="Arial" charset="0"/>
              </a:rPr>
              <a:t>- Các em vẽ một bức tranh theo các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ề tài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ã quan sát :</a:t>
            </a:r>
          </a:p>
        </p:txBody>
      </p:sp>
      <p:pic>
        <p:nvPicPr>
          <p:cNvPr id="15365" name="Picture 50" descr="woman_artist_painting_hg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514600"/>
            <a:ext cx="2895600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3657600" y="0"/>
            <a:ext cx="1905000" cy="17526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chemeClr val="tx1"/>
                </a:solidFill>
                <a:latin typeface="Arial" charset="0"/>
              </a:rPr>
              <a:t>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 animBg="1"/>
      <p:bldP spid="88072" grpId="0"/>
      <p:bldP spid="3084" grpId="0" animBg="1"/>
      <p:bldP spid="308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Rural Landscapes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533400" y="533400"/>
            <a:ext cx="67056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>
                <a:solidFill>
                  <a:srgbClr val="FF3300"/>
                </a:solidFill>
                <a:latin typeface="Arial" charset="0"/>
              </a:rPr>
              <a:t>* Hoạt </a:t>
            </a:r>
            <a:r>
              <a:rPr lang="vi-VN" sz="28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FF3300"/>
                </a:solidFill>
                <a:latin typeface="Arial" charset="0"/>
              </a:rPr>
              <a:t>ộng 4: Nhận xét, </a:t>
            </a:r>
            <a:r>
              <a:rPr lang="vi-VN" sz="28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FF3300"/>
                </a:solidFill>
                <a:latin typeface="Arial" charset="0"/>
              </a:rPr>
              <a:t>ánh giá 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 - Nhận xét về :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 - Hình vẽ 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 - Mầu sắc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 - Em thích bài vẽ nào nhất ? Vì sao ?</a:t>
            </a:r>
          </a:p>
        </p:txBody>
      </p:sp>
      <p:pic>
        <p:nvPicPr>
          <p:cNvPr id="16388" name="Picture 3" descr="A_Plu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77451" flipH="1">
            <a:off x="6705600" y="990600"/>
            <a:ext cx="20081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3962400" y="1371600"/>
            <a:ext cx="1371600" cy="12192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chemeClr val="tx1"/>
                </a:solidFill>
                <a:latin typeface="Arial" charset="0"/>
              </a:rPr>
              <a:t>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/>
      <p:bldP spid="3084" grpId="0" animBg="1"/>
      <p:bldP spid="308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533400" y="304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* Giới thiệu bài :</a:t>
            </a:r>
            <a:endParaRPr lang="en-US" sz="20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099" name="Text Box 11"/>
          <p:cNvSpPr txBox="1">
            <a:spLocks noChangeArrowheads="1"/>
          </p:cNvSpPr>
          <p:nvPr/>
        </p:nvSpPr>
        <p:spPr bwMode="auto">
          <a:xfrm>
            <a:off x="2133600" y="33528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228600" y="243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1</a:t>
            </a:r>
          </a:p>
        </p:txBody>
      </p:sp>
      <p:sp>
        <p:nvSpPr>
          <p:cNvPr id="4101" name="Text Box 13"/>
          <p:cNvSpPr txBox="1">
            <a:spLocks noChangeArrowheads="1"/>
          </p:cNvSpPr>
          <p:nvPr/>
        </p:nvSpPr>
        <p:spPr bwMode="auto">
          <a:xfrm>
            <a:off x="4648200" y="5181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4</a:t>
            </a:r>
          </a:p>
        </p:txBody>
      </p:sp>
      <p:sp>
        <p:nvSpPr>
          <p:cNvPr id="4102" name="Text Box 14"/>
          <p:cNvSpPr txBox="1">
            <a:spLocks noChangeArrowheads="1"/>
          </p:cNvSpPr>
          <p:nvPr/>
        </p:nvSpPr>
        <p:spPr bwMode="auto">
          <a:xfrm>
            <a:off x="228600" y="5181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3</a:t>
            </a:r>
          </a:p>
        </p:txBody>
      </p:sp>
      <p:sp>
        <p:nvSpPr>
          <p:cNvPr id="4103" name="Text Box 15"/>
          <p:cNvSpPr txBox="1">
            <a:spLocks noChangeArrowheads="1"/>
          </p:cNvSpPr>
          <p:nvPr/>
        </p:nvSpPr>
        <p:spPr bwMode="auto">
          <a:xfrm>
            <a:off x="4572000" y="2514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2</a:t>
            </a:r>
          </a:p>
        </p:txBody>
      </p:sp>
      <p:sp>
        <p:nvSpPr>
          <p:cNvPr id="4104" name="Text Box 18"/>
          <p:cNvSpPr txBox="1">
            <a:spLocks noChangeArrowheads="1"/>
          </p:cNvSpPr>
          <p:nvPr/>
        </p:nvSpPr>
        <p:spPr bwMode="auto">
          <a:xfrm>
            <a:off x="2133600" y="33528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4105" name="Text Box 19"/>
          <p:cNvSpPr txBox="1">
            <a:spLocks noChangeArrowheads="1"/>
          </p:cNvSpPr>
          <p:nvPr/>
        </p:nvSpPr>
        <p:spPr bwMode="auto">
          <a:xfrm>
            <a:off x="228600" y="243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1</a:t>
            </a:r>
          </a:p>
        </p:txBody>
      </p:sp>
      <p:sp>
        <p:nvSpPr>
          <p:cNvPr id="4106" name="Text Box 20"/>
          <p:cNvSpPr txBox="1">
            <a:spLocks noChangeArrowheads="1"/>
          </p:cNvSpPr>
          <p:nvPr/>
        </p:nvSpPr>
        <p:spPr bwMode="auto">
          <a:xfrm>
            <a:off x="4648200" y="5181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4</a:t>
            </a:r>
          </a:p>
        </p:txBody>
      </p:sp>
      <p:sp>
        <p:nvSpPr>
          <p:cNvPr id="4107" name="Text Box 21"/>
          <p:cNvSpPr txBox="1">
            <a:spLocks noChangeArrowheads="1"/>
          </p:cNvSpPr>
          <p:nvPr/>
        </p:nvSpPr>
        <p:spPr bwMode="auto">
          <a:xfrm>
            <a:off x="228600" y="5181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3</a:t>
            </a:r>
          </a:p>
        </p:txBody>
      </p:sp>
      <p:sp>
        <p:nvSpPr>
          <p:cNvPr id="4108" name="Text Box 22"/>
          <p:cNvSpPr txBox="1">
            <a:spLocks noChangeArrowheads="1"/>
          </p:cNvSpPr>
          <p:nvPr/>
        </p:nvSpPr>
        <p:spPr bwMode="auto">
          <a:xfrm>
            <a:off x="4572000" y="2514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2</a:t>
            </a:r>
          </a:p>
        </p:txBody>
      </p:sp>
      <p:pic>
        <p:nvPicPr>
          <p:cNvPr id="4109" name="Picture 26" descr="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3657600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27" descr="c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3716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28" descr="CAQZ05E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114800"/>
            <a:ext cx="3657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29" descr="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114800"/>
            <a:ext cx="36576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fg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143000" y="228600"/>
            <a:ext cx="7086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</a:t>
            </a:r>
            <a:endParaRPr lang="en-US" sz="2800" b="1">
              <a:solidFill>
                <a:srgbClr val="0000FF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 Mĩ thuật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1981200" y="1752600"/>
            <a:ext cx="571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 </a:t>
            </a:r>
            <a:r>
              <a:rPr lang="en-US" sz="3600" b="1">
                <a:solidFill>
                  <a:srgbClr val="FF3300"/>
                </a:solidFill>
                <a:latin typeface="Arial" charset="0"/>
              </a:rPr>
              <a:t>BÀI 34 : VẼ TRANH</a:t>
            </a:r>
          </a:p>
        </p:txBody>
      </p:sp>
      <p:pic>
        <p:nvPicPr>
          <p:cNvPr id="89095" name="Picture 7" descr="a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657600"/>
            <a:ext cx="4267200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6" name="WordArt 8"/>
          <p:cNvSpPr>
            <a:spLocks noChangeArrowheads="1" noChangeShapeType="1" noTextEdit="1"/>
          </p:cNvSpPr>
          <p:nvPr/>
        </p:nvSpPr>
        <p:spPr bwMode="auto">
          <a:xfrm>
            <a:off x="1447800" y="2438400"/>
            <a:ext cx="6477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ĐỀ TÀI TỰ CHỌN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/>
      <p:bldP spid="890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077200" cy="2438400"/>
          </a:xfrm>
          <a:noFill/>
        </p:spPr>
        <p:txBody>
          <a:bodyPr/>
          <a:lstStyle/>
          <a:p>
            <a:pPr eaLnBrk="1" hangingPunct="1"/>
            <a:endParaRPr lang="en-US" sz="2800" b="1" smtClean="0"/>
          </a:p>
          <a:p>
            <a:pPr eaLnBrk="1" hangingPunct="1"/>
            <a:endParaRPr lang="en-US" sz="2800" b="1" smtClean="0"/>
          </a:p>
          <a:p>
            <a:pPr eaLnBrk="1" hangingPunct="1"/>
            <a:r>
              <a:rPr lang="en-US" sz="2400" b="1" smtClean="0">
                <a:solidFill>
                  <a:srgbClr val="0000FF"/>
                </a:solidFill>
              </a:rPr>
              <a:t>- Từ đầu năm học đến giờ, các em đã biết vẽ tranh theo những đề tài nào ?</a:t>
            </a:r>
          </a:p>
          <a:p>
            <a:pPr eaLnBrk="1" hangingPunct="1"/>
            <a:r>
              <a:rPr lang="en-US" sz="2400" b="1" smtClean="0">
                <a:solidFill>
                  <a:srgbClr val="0000FF"/>
                </a:solidFill>
              </a:rPr>
              <a:t>- Em thích vẽ tranh về đề tài nào nhất ?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457200" y="12954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 b="1" i="1">
                <a:solidFill>
                  <a:srgbClr val="0000EA"/>
                </a:solidFill>
                <a:latin typeface="Arial" charset="0"/>
              </a:rPr>
              <a:t>Những đề tài thiếu nhi yêu thích vẽ tranh: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800" b="1" i="1">
              <a:solidFill>
                <a:srgbClr val="0000EA"/>
              </a:solidFill>
              <a:latin typeface="Arial" charset="0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400" b="1">
                <a:solidFill>
                  <a:srgbClr val="0000EA"/>
                </a:solidFill>
                <a:latin typeface="Arial" charset="0"/>
              </a:rPr>
              <a:t>Tranh Phong cảnh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400" b="1">
                <a:solidFill>
                  <a:srgbClr val="0000EA"/>
                </a:solidFill>
                <a:latin typeface="Arial" charset="0"/>
              </a:rPr>
              <a:t>Tranh Con vật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400" b="1">
                <a:solidFill>
                  <a:srgbClr val="0000EA"/>
                </a:solidFill>
                <a:latin typeface="Arial" charset="0"/>
              </a:rPr>
              <a:t>Tranh Chân dung người thân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400" b="1">
                <a:solidFill>
                  <a:srgbClr val="0000EA"/>
                </a:solidFill>
                <a:latin typeface="Arial" charset="0"/>
              </a:rPr>
              <a:t>Tranh về đề tài Trường em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400" b="1">
                <a:solidFill>
                  <a:srgbClr val="0000EA"/>
                </a:solidFill>
                <a:latin typeface="Arial" charset="0"/>
              </a:rPr>
              <a:t>Tranh Tĩnh vật ( hoa, quả, cây cối, .. )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400" b="1">
                <a:solidFill>
                  <a:srgbClr val="0000EA"/>
                </a:solidFill>
                <a:latin typeface="Arial" charset="0"/>
              </a:rPr>
              <a:t> V..v……</a:t>
            </a:r>
          </a:p>
        </p:txBody>
      </p:sp>
      <p:sp>
        <p:nvSpPr>
          <p:cNvPr id="77830" name="AutoShape 6"/>
          <p:cNvSpPr>
            <a:spLocks noChangeArrowheads="1"/>
          </p:cNvSpPr>
          <p:nvPr/>
        </p:nvSpPr>
        <p:spPr bwMode="auto">
          <a:xfrm>
            <a:off x="4800600" y="228600"/>
            <a:ext cx="2286000" cy="2057400"/>
          </a:xfrm>
          <a:prstGeom prst="cloudCallout">
            <a:avLst>
              <a:gd name="adj1" fmla="val 136875"/>
              <a:gd name="adj2" fmla="val -58718"/>
            </a:avLst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 b="1">
                <a:solidFill>
                  <a:srgbClr val="FF0066"/>
                </a:solidFill>
                <a:latin typeface="Arial" charset="0"/>
              </a:rPr>
              <a:t>Thảo luận nhóm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7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77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build="p"/>
      <p:bldP spid="77828" grpId="1" build="p"/>
      <p:bldP spid="77829" grpId="0"/>
      <p:bldP spid="77830" grpId="0" animBg="1"/>
      <p:bldP spid="7783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762000" y="152400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22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b="1">
                <a:solidFill>
                  <a:srgbClr val="0000EA"/>
                </a:solidFill>
                <a:latin typeface="Arial" charset="0"/>
              </a:rPr>
              <a:t>*Hoạt </a:t>
            </a:r>
            <a:r>
              <a:rPr lang="vi-VN" sz="2400" b="1">
                <a:solidFill>
                  <a:srgbClr val="0000EA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EA"/>
                </a:solidFill>
                <a:latin typeface="Arial" charset="0"/>
              </a:rPr>
              <a:t>ộng 1 :Tìm chọn nội dung, </a:t>
            </a:r>
            <a:r>
              <a:rPr lang="vi-VN" sz="2400" b="1">
                <a:solidFill>
                  <a:srgbClr val="0000EA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EA"/>
                </a:solidFill>
                <a:latin typeface="Arial" charset="0"/>
              </a:rPr>
              <a:t>ề tài :                       - Cho hs xem tranh về những </a:t>
            </a:r>
            <a:r>
              <a:rPr lang="vi-VN" sz="2400" b="1">
                <a:solidFill>
                  <a:srgbClr val="0000EA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EA"/>
                </a:solidFill>
                <a:latin typeface="Arial" charset="0"/>
              </a:rPr>
              <a:t>ề tài khác nhau, </a:t>
            </a:r>
            <a:r>
              <a:rPr lang="vi-VN" sz="2400" b="1">
                <a:solidFill>
                  <a:srgbClr val="0000EA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EA"/>
                </a:solidFill>
                <a:latin typeface="Arial" charset="0"/>
              </a:rPr>
              <a:t>ặt câu hỏi </a:t>
            </a:r>
            <a:r>
              <a:rPr lang="vi-VN" sz="2400" b="1">
                <a:solidFill>
                  <a:srgbClr val="0000EA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EA"/>
                </a:solidFill>
                <a:latin typeface="Arial" charset="0"/>
              </a:rPr>
              <a:t>ể các  em tìm hiểu : .......</a:t>
            </a:r>
          </a:p>
        </p:txBody>
      </p:sp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038600"/>
            <a:ext cx="3810000" cy="22034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6807" name="Picture 10" descr="IMG_092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24000"/>
            <a:ext cx="38100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304800" y="6461125"/>
            <a:ext cx="434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*Tranh </a:t>
            </a:r>
            <a:r>
              <a:rPr lang="vi-VN" sz="2000" b="1">
                <a:solidFill>
                  <a:srgbClr val="0000EA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ề tài Vui ch</a:t>
            </a:r>
            <a:r>
              <a:rPr lang="vi-VN" sz="2000" b="1">
                <a:solidFill>
                  <a:srgbClr val="0000EA"/>
                </a:solidFill>
                <a:latin typeface="Arial" charset="0"/>
              </a:rPr>
              <a:t>ơ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i ngày hè</a:t>
            </a: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4724400" y="6461125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*Tranh </a:t>
            </a:r>
            <a:r>
              <a:rPr lang="vi-VN" sz="2000" b="1">
                <a:solidFill>
                  <a:srgbClr val="0000EA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ề tài Nhà tr</a:t>
            </a:r>
            <a:r>
              <a:rPr lang="vi-VN" sz="2000" b="1">
                <a:solidFill>
                  <a:srgbClr val="0000EA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ờng</a:t>
            </a:r>
          </a:p>
        </p:txBody>
      </p:sp>
      <p:pic>
        <p:nvPicPr>
          <p:cNvPr id="76810" name="Picture 10" descr="a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810000"/>
            <a:ext cx="381000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1" name="Picture 11" descr="DSC010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524000"/>
            <a:ext cx="381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 l="1695" t="2260" r="3391" b="2824"/>
          <a:stretch>
            <a:fillRect/>
          </a:stretch>
        </p:blipFill>
        <p:spPr bwMode="auto">
          <a:xfrm>
            <a:off x="4876800" y="762000"/>
            <a:ext cx="38862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876800" y="304800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* Đề tài Cảnh 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ẹp quê h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ươ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ng</a:t>
            </a:r>
          </a:p>
        </p:txBody>
      </p:sp>
      <p:pic>
        <p:nvPicPr>
          <p:cNvPr id="75784" name="Picture 8" descr="a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762000"/>
            <a:ext cx="3886200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304800" y="304800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* Đề tài Vệ sinh môi tr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ờng</a:t>
            </a:r>
          </a:p>
        </p:txBody>
      </p:sp>
      <p:pic>
        <p:nvPicPr>
          <p:cNvPr id="8198" name="Picture 10" descr="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733800"/>
            <a:ext cx="38862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1" descr="9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657600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 Box 12"/>
          <p:cNvSpPr txBox="1">
            <a:spLocks noChangeArrowheads="1"/>
          </p:cNvSpPr>
          <p:nvPr/>
        </p:nvSpPr>
        <p:spPr bwMode="auto">
          <a:xfrm>
            <a:off x="457200" y="6461125"/>
            <a:ext cx="403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* Đề tài Lễ hội.</a:t>
            </a:r>
          </a:p>
        </p:txBody>
      </p:sp>
      <p:sp>
        <p:nvSpPr>
          <p:cNvPr id="8201" name="Text Box 13"/>
          <p:cNvSpPr txBox="1">
            <a:spLocks noChangeArrowheads="1"/>
          </p:cNvSpPr>
          <p:nvPr/>
        </p:nvSpPr>
        <p:spPr bwMode="auto">
          <a:xfrm>
            <a:off x="4800600" y="6461125"/>
            <a:ext cx="403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* Đề tài An toàn giao thông.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5181600" y="6461125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*Tranh </a:t>
            </a:r>
            <a:r>
              <a:rPr lang="vi-VN" sz="2000" b="1">
                <a:solidFill>
                  <a:srgbClr val="0000EA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ề tài Học tập</a:t>
            </a:r>
          </a:p>
        </p:txBody>
      </p:sp>
      <p:pic>
        <p:nvPicPr>
          <p:cNvPr id="74758" name="Picture 6" descr="Pictur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581400"/>
            <a:ext cx="38862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838200" y="3048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*Tranh </a:t>
            </a:r>
            <a:r>
              <a:rPr lang="vi-VN" sz="2000" b="1">
                <a:solidFill>
                  <a:srgbClr val="0000EA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ề tài Lễ hội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762000" y="6461125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*Tranh </a:t>
            </a:r>
            <a:r>
              <a:rPr lang="vi-VN" sz="2000" b="1">
                <a:solidFill>
                  <a:srgbClr val="0000EA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ề tài lao </a:t>
            </a:r>
            <a:r>
              <a:rPr lang="vi-VN" sz="2000" b="1">
                <a:solidFill>
                  <a:srgbClr val="0000EA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ộng</a:t>
            </a:r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4572000" y="304800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* Tranh </a:t>
            </a:r>
            <a:r>
              <a:rPr lang="vi-VN" sz="2000" b="1">
                <a:solidFill>
                  <a:srgbClr val="0000EA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ề tài Quân </a:t>
            </a:r>
            <a:r>
              <a:rPr lang="vi-VN" sz="2000" b="1">
                <a:solidFill>
                  <a:srgbClr val="0000EA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ội</a:t>
            </a:r>
          </a:p>
        </p:txBody>
      </p:sp>
      <p:pic>
        <p:nvPicPr>
          <p:cNvPr id="74762" name="Picture 10" descr="lehoi3 Bài vẽ tranh đề tài Lễ hộ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762000"/>
            <a:ext cx="388620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3" name="Picture 11" descr="83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581400"/>
            <a:ext cx="3886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4" name="Picture 12" descr="Picture 451"/>
          <p:cNvPicPr>
            <a:picLocks noChangeAspect="1" noChangeArrowheads="1"/>
          </p:cNvPicPr>
          <p:nvPr/>
        </p:nvPicPr>
        <p:blipFill>
          <a:blip r:embed="rId5">
            <a:lum contrast="42000"/>
          </a:blip>
          <a:srcRect l="9677" t="3636" r="-807" b="11818"/>
          <a:stretch>
            <a:fillRect/>
          </a:stretch>
        </p:blipFill>
        <p:spPr bwMode="auto">
          <a:xfrm>
            <a:off x="4800600" y="762000"/>
            <a:ext cx="3886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5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0" y="1524000"/>
            <a:ext cx="9144000" cy="28003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B</a:t>
            </a:r>
            <a:r>
              <a:rPr lang="vi-VN" b="1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ớc 1 :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>
                <a:latin typeface="Arial" charset="0"/>
              </a:rPr>
              <a:t>Vẽ phác các mảng chính phụ.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B</a:t>
            </a:r>
            <a:r>
              <a:rPr lang="vi-VN" b="1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ớc 2 :</a:t>
            </a:r>
            <a:r>
              <a:rPr lang="en-US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b="1">
                <a:latin typeface="Arial" charset="0"/>
              </a:rPr>
              <a:t>Vẽ bằng nét thẳng hình ảnh chính, phụ.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B</a:t>
            </a:r>
            <a:r>
              <a:rPr lang="vi-VN" b="1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ớc 3 :</a:t>
            </a:r>
            <a:r>
              <a:rPr lang="en-US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b="1">
                <a:latin typeface="Arial" charset="0"/>
              </a:rPr>
              <a:t>Sửa hình vẽ chi tiết.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B</a:t>
            </a:r>
            <a:r>
              <a:rPr lang="vi-VN" b="1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ớc 4 :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>
                <a:latin typeface="Arial" charset="0"/>
              </a:rPr>
              <a:t>Vẽ màu theo ý thích.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0" y="685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EA"/>
                </a:solidFill>
                <a:latin typeface="Arial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* Hoạt </a:t>
            </a:r>
            <a:r>
              <a:rPr lang="vi-VN" sz="28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ộng 2: Cách vẽ tranh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381000" y="3810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2B00E2"/>
                </a:solidFill>
                <a:latin typeface="Times New Roman" pitchFamily="18" charset="0"/>
              </a:rPr>
              <a:t> * </a:t>
            </a:r>
            <a:r>
              <a:rPr lang="en-US" sz="2400" b="1">
                <a:solidFill>
                  <a:srgbClr val="2B00E2"/>
                </a:solidFill>
                <a:latin typeface="Arial" charset="0"/>
              </a:rPr>
              <a:t>B</a:t>
            </a:r>
            <a:r>
              <a:rPr lang="vi-VN" sz="2400" b="1">
                <a:solidFill>
                  <a:srgbClr val="2B00E2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2B00E2"/>
                </a:solidFill>
                <a:latin typeface="Arial" charset="0"/>
              </a:rPr>
              <a:t>ớc 1: </a:t>
            </a:r>
            <a:r>
              <a:rPr lang="en-US" sz="2400" b="1">
                <a:solidFill>
                  <a:srgbClr val="2B00E2"/>
                </a:solidFill>
                <a:latin typeface="Times New Roman" pitchFamily="18" charset="0"/>
              </a:rPr>
              <a:t>V</a:t>
            </a:r>
            <a:r>
              <a:rPr lang="en-US" sz="2400" b="1">
                <a:solidFill>
                  <a:srgbClr val="2B00E2"/>
                </a:solidFill>
                <a:latin typeface="Arial" charset="0"/>
              </a:rPr>
              <a:t>ẽ phác các mảng </a:t>
            </a:r>
            <a:r>
              <a:rPr lang="en-US" sz="2400" b="1">
                <a:solidFill>
                  <a:srgbClr val="2B00E2"/>
                </a:solidFill>
                <a:latin typeface="Times New Roman" pitchFamily="18" charset="0"/>
              </a:rPr>
              <a:t>c</a:t>
            </a:r>
            <a:r>
              <a:rPr lang="en-US" sz="2400" b="1">
                <a:solidFill>
                  <a:srgbClr val="2B00E2"/>
                </a:solidFill>
                <a:latin typeface="Arial" charset="0"/>
              </a:rPr>
              <a:t>hớnh, phụ</a:t>
            </a:r>
            <a:r>
              <a:rPr lang="en-US" sz="2400" b="1">
                <a:solidFill>
                  <a:srgbClr val="2B00E2"/>
                </a:solidFill>
                <a:latin typeface="Times New Roman" pitchFamily="18" charset="0"/>
              </a:rPr>
              <a:t> .</a:t>
            </a:r>
          </a:p>
        </p:txBody>
      </p:sp>
      <p:pic>
        <p:nvPicPr>
          <p:cNvPr id="72709" name="Picture 5" descr="a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7497763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.VnTime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.VnTimeH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435</Words>
  <Application>Microsoft Office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.VnTimeH</vt:lpstr>
      <vt:lpstr>Arial</vt:lpstr>
      <vt:lpstr>Times New Roman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AP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description>Thiết kế.Trần Phương Nam. Trường Tiểu Học A TT. Xuân Trường.</dc:description>
  <cp:lastModifiedBy>CSTeam</cp:lastModifiedBy>
  <cp:revision>482</cp:revision>
  <dcterms:created xsi:type="dcterms:W3CDTF">2008-11-25T14:52:16Z</dcterms:created>
  <dcterms:modified xsi:type="dcterms:W3CDTF">2016-06-30T01:20:53Z</dcterms:modified>
</cp:coreProperties>
</file>