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59" r:id="rId5"/>
    <p:sldId id="272" r:id="rId6"/>
    <p:sldId id="261" r:id="rId7"/>
    <p:sldId id="260" r:id="rId8"/>
    <p:sldId id="262" r:id="rId9"/>
    <p:sldId id="264" r:id="rId10"/>
    <p:sldId id="265" r:id="rId11"/>
    <p:sldId id="269" r:id="rId12"/>
    <p:sldId id="266" r:id="rId13"/>
    <p:sldId id="27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0" y="1159334"/>
            <a:ext cx="3733800" cy="9906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 cmpd="thinThick">
            <a:solidFill>
              <a:srgbClr val="FF0000"/>
            </a:solidFill>
            <a:prstDash val="sysDash"/>
          </a:ln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354" y="2362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048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40 + 20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3027454"/>
            <a:ext cx="2930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60 + 10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1600" y="376547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7158" y="4136998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7460" y="4455803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5225244"/>
            <a:ext cx="11811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56444" y="3786007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52002" y="415753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62304" y="4476339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127844" y="5245780"/>
            <a:ext cx="11811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24713" y="5197014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62304" y="5229272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70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6638" y="1331469"/>
            <a:ext cx="3379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748" y="304799"/>
            <a:ext cx="7159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08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03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6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3" grpId="0"/>
      <p:bldP spid="24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1430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 nào nhận xét cho cô phép tính trừ hai số bằng nhau?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3" descr="ROTSTAR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4775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1828800" y="302780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1819330" y="3823901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9675" y="3031004"/>
            <a:ext cx="433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00580" y="4451243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8"/>
          <p:cNvSpPr>
            <a:spLocks noChangeArrowheads="1"/>
          </p:cNvSpPr>
          <p:nvPr/>
        </p:nvSpPr>
        <p:spPr bwMode="auto">
          <a:xfrm>
            <a:off x="1667914" y="4365899"/>
            <a:ext cx="442296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8028" y="4341546"/>
            <a:ext cx="514672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5638800" y="302780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629330" y="3823901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9675" y="3031004"/>
            <a:ext cx="433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10580" y="4451243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477914" y="4365899"/>
            <a:ext cx="442296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848028" y="4341546"/>
            <a:ext cx="514672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7125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57150" y="0"/>
            <a:ext cx="259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 3</a:t>
            </a:r>
            <a:r>
              <a:rPr lang="en-US" sz="4000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 có 30 cái kẹo, chị cho An thêm 10 cái nữa.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Hỏi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tất cả bao nhiêu cái kẹo?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90550" y="1962150"/>
            <a:ext cx="228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u="sng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33350" y="2419350"/>
            <a:ext cx="48958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          : 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cái kẹo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-57150" y="2914650"/>
            <a:ext cx="43243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Thêm      :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cái kẹo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3371850"/>
            <a:ext cx="457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tất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   :... cái kẹo ?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505200" y="4038600"/>
            <a:ext cx="228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4000" u="sng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133600" y="4800600"/>
            <a:ext cx="441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tất cả số cái kẹo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30 + 10 = 40 (cái kẹo)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Đáp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số: 40 cái kẹo</a:t>
            </a:r>
          </a:p>
        </p:txBody>
      </p:sp>
    </p:spTree>
    <p:extLst>
      <p:ext uri="{BB962C8B-B14F-4D97-AF65-F5344CB8AC3E}">
        <p14:creationId xmlns:p14="http://schemas.microsoft.com/office/powerpoint/2010/main" val="280790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57150" y="228600"/>
            <a:ext cx="259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tập 4: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15900" y="1863725"/>
            <a:ext cx="1003300" cy="25558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350010" y="2667000"/>
            <a:ext cx="60198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2082800" y="1541462"/>
            <a:ext cx="663516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200000"/>
              </a:lnSpc>
            </a:pP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20</a:t>
            </a:r>
          </a:p>
          <a:p>
            <a:pPr algn="ctr">
              <a:lnSpc>
                <a:spcPct val="200000"/>
              </a:lnSpc>
            </a:pP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40 – 10 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40</a:t>
            </a:r>
            <a:endParaRPr lang="en-US" sz="6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68580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</a:rPr>
              <a:t>&gt;</a:t>
            </a:r>
            <a:endParaRPr lang="en-US" sz="8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5950" y="251585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434465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</a:rPr>
              <a:t>=</a:t>
            </a:r>
            <a:endParaRPr lang="en-US" sz="88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25900" y="16195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35563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6760" y="54613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5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A0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762875" cy="2438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Kính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chúc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quý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thầy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cô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dồi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dào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sức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khỏe</a:t>
            </a:r>
            <a:endParaRPr lang="en-US" sz="44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990600" y="3657600"/>
            <a:ext cx="6796088" cy="1173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Times New Roman"/>
                <a:cs typeface="Times New Roman"/>
              </a:rPr>
              <a:t>Chúc các em chăm ngoan, học giỏi.</a:t>
            </a:r>
            <a:endParaRPr lang="en-US" sz="3600" kern="10">
              <a:ln w="9525">
                <a:solidFill>
                  <a:srgbClr val="FF99CC"/>
                </a:solidFill>
                <a:round/>
                <a:headEnd/>
                <a:tailEnd/>
              </a:ln>
              <a:solidFill>
                <a:srgbClr val="FF99CC"/>
              </a:solidFill>
              <a:latin typeface="Times New Roman"/>
              <a:cs typeface="Times New Roman"/>
            </a:endParaRPr>
          </a:p>
        </p:txBody>
      </p:sp>
      <p:pic>
        <p:nvPicPr>
          <p:cNvPr id="7" name="Picture 6" descr="miscellaneous_5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717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miscellaneous_5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4362450"/>
            <a:ext cx="21717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070500" y="3200400"/>
            <a:ext cx="3130060" cy="3048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152560" y="3367518"/>
            <a:ext cx="2915001" cy="129698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pic>
        <p:nvPicPr>
          <p:cNvPr id="9" name="Picture 8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811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96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811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824" y="3563636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598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1163668" y="4731178"/>
            <a:ext cx="1200143" cy="129698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pic>
        <p:nvPicPr>
          <p:cNvPr id="15" name="Picture 14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904" y="4884372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78" y="4889624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28154"/>
              </p:ext>
            </p:extLst>
          </p:nvPr>
        </p:nvGraphicFramePr>
        <p:xfrm>
          <a:off x="4667272" y="3024614"/>
          <a:ext cx="2356167" cy="3253160"/>
        </p:xfrm>
        <a:graphic>
          <a:graphicData uri="http://schemas.openxmlformats.org/drawingml/2006/table">
            <a:tbl>
              <a:tblPr/>
              <a:tblGrid>
                <a:gridCol w="1066800"/>
                <a:gridCol w="1289367"/>
              </a:tblGrid>
              <a:tr h="50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0600" y="390603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0059" y="3591718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48635" y="4532424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2032" y="3896988"/>
            <a:ext cx="433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7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5245" y="3546613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64865" y="4511322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48603" y="5365787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64859" y="5385137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748" y="304799"/>
            <a:ext cx="7159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08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03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4" grpId="0" animBg="1"/>
      <p:bldP spid="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86601" y="2514600"/>
            <a:ext cx="1818399" cy="191861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68662" y="2603458"/>
            <a:ext cx="1633854" cy="79854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pic>
        <p:nvPicPr>
          <p:cNvPr id="7" name="Picture 6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99" y="2629769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4" y="2637146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69" y="2651434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13" y="2649577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459" y="2651434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68662" y="3477070"/>
            <a:ext cx="668307" cy="80977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pic>
        <p:nvPicPr>
          <p:cNvPr id="13" name="Picture 12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96" y="3503103"/>
            <a:ext cx="307094" cy="67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01" y="3503103"/>
            <a:ext cx="307094" cy="67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0003"/>
              </p:ext>
            </p:extLst>
          </p:nvPr>
        </p:nvGraphicFramePr>
        <p:xfrm>
          <a:off x="2011503" y="2514600"/>
          <a:ext cx="1781634" cy="2012366"/>
        </p:xfrm>
        <a:graphic>
          <a:graphicData uri="http://schemas.openxmlformats.org/drawingml/2006/table">
            <a:tbl>
              <a:tblPr/>
              <a:tblGrid>
                <a:gridCol w="760730"/>
                <a:gridCol w="1020904"/>
              </a:tblGrid>
              <a:tr h="332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00600" y="367724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33899" y="2805689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33899" y="3360619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85888" y="3053807"/>
            <a:ext cx="43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50493" y="2774872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50113" y="3353805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3867" y="3922510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50107" y="3956148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4333814" y="283274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324344" y="345738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5314960" y="2748553"/>
            <a:ext cx="374327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</a:t>
            </a:r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trừ 0 bằng 0, viết 0</a:t>
            </a:r>
          </a:p>
          <a:p>
            <a:pPr algn="ctr"/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5105404" y="3352800"/>
            <a:ext cx="415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</a:t>
            </a:r>
            <a:r>
              <a:rPr lang="en-US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en-US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81456" y="288910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4334247" y="4121094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652902" y="41210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210408" y="400013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4238884" y="4896441"/>
            <a:ext cx="157391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=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6005772" y="4972641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004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00748" y="304799"/>
            <a:ext cx="7159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08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03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8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/>
      <p:bldP spid="31" grpId="0"/>
      <p:bldP spid="33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57200" y="762000"/>
            <a:ext cx="8534400" cy="510540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425714"/>
            <a:ext cx="368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2860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1916966" y="220941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1907496" y="2971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2286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93560" y="35814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3462286" y="2286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3452816" y="2971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09928" y="23622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338880" y="36576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914400" y="48006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8382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62045" y="4953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981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3276600" y="4876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32766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99845" y="49602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24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5672086" y="500480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5662616" y="5629448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81245" y="50364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54868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6891286" y="50292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27"/>
          <p:cNvSpPr>
            <a:spLocks noChangeArrowheads="1"/>
          </p:cNvSpPr>
          <p:nvPr/>
        </p:nvSpPr>
        <p:spPr bwMode="auto">
          <a:xfrm>
            <a:off x="6881816" y="565384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50292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767880" y="619659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057400" y="4876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20574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3400" y="4953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74808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4419600" y="4953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44196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71800" y="49602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267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1863844" y="3657600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168644" y="36576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1" name="Rectangle 28"/>
          <p:cNvSpPr>
            <a:spLocks noChangeArrowheads="1"/>
          </p:cNvSpPr>
          <p:nvPr/>
        </p:nvSpPr>
        <p:spPr bwMode="auto">
          <a:xfrm>
            <a:off x="3506907" y="3733800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3845044" y="37338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415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31" grpId="0"/>
      <p:bldP spid="31" grpId="1"/>
      <p:bldP spid="32" grpId="0"/>
      <p:bldP spid="32" grpId="1"/>
      <p:bldP spid="33" grpId="0"/>
      <p:bldP spid="33" grpId="1"/>
      <p:bldP spid="35" grpId="0"/>
      <p:bldP spid="35" grpId="1"/>
      <p:bldP spid="36" grpId="0"/>
      <p:bldP spid="36" grpId="1"/>
      <p:bldP spid="37" grpId="0"/>
      <p:bldP spid="37" grpId="1"/>
      <p:bldP spid="39" grpId="0"/>
      <p:bldP spid="39" grpId="1"/>
      <p:bldP spid="40" grpId="0"/>
      <p:bldP spid="40" grpId="1"/>
      <p:bldP spid="41" grpId="0"/>
      <p:bldP spid="41" grpId="1"/>
      <p:bldP spid="43" grpId="0"/>
      <p:bldP spid="43" grpId="1"/>
      <p:bldP spid="44" grpId="0"/>
      <p:bldP spid="44" grpId="1"/>
      <p:bldP spid="45" grpId="0"/>
      <p:bldP spid="45" grpId="1"/>
      <p:bldP spid="47" grpId="0"/>
      <p:bldP spid="47" grpId="1"/>
      <p:bldP spid="48" grpId="0"/>
      <p:bldP spid="48" grpId="1"/>
      <p:bldP spid="49" grpId="0"/>
      <p:bldP spid="49" grpId="1"/>
      <p:bldP spid="51" grpId="0"/>
      <p:bldP spid="52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04800" y="1733550"/>
            <a:ext cx="368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1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523193" y="270854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13723" y="333356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0835" y="2765291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787" y="3876319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068513" y="269387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2059043" y="3318518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16155" y="2750242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945107" y="386127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3581143" y="267883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3571673" y="330347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8785" y="273519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57737" y="384622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5157169" y="2667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5147699" y="329164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66711" y="272336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957753" y="387511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6705181" y="2749643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6695711" y="337428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14723" y="2801627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581775" y="3917039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8186686" y="274926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27"/>
          <p:cNvSpPr>
            <a:spLocks noChangeArrowheads="1"/>
          </p:cNvSpPr>
          <p:nvPr/>
        </p:nvSpPr>
        <p:spPr bwMode="auto">
          <a:xfrm>
            <a:off x="8177216" y="337390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8063280" y="391665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32516" y="28266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533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2057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3581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27"/>
          <p:cNvSpPr>
            <a:spLocks noChangeArrowheads="1"/>
          </p:cNvSpPr>
          <p:nvPr/>
        </p:nvSpPr>
        <p:spPr bwMode="auto">
          <a:xfrm>
            <a:off x="5105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67056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8153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3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73355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 nhẩm: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2641510"/>
            <a:ext cx="8077200" cy="3683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240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30319" y="4016508"/>
            <a:ext cx="19631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Nhẩm:</a:t>
            </a:r>
            <a:endParaRPr lang="en-US" altLang="en-US" sz="4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693500" y="4016508"/>
            <a:ext cx="24835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5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-</a:t>
            </a:r>
            <a:endParaRPr lang="en-US" altLang="en-US" sz="4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7096098" y="4016508"/>
            <a:ext cx="16478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2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3009900" y="3046014"/>
            <a:ext cx="5143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smtClean="0">
                <a:solidFill>
                  <a:srgbClr val="000000"/>
                </a:solidFill>
                <a:latin typeface="Times New Roman" pitchFamily="18" charset="0"/>
              </a:rPr>
              <a:t>50   -   30    =    ?</a:t>
            </a:r>
            <a:endParaRPr lang="en-US" alt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730320" y="4953000"/>
            <a:ext cx="74114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smtClean="0">
                <a:latin typeface="Times New Roman" pitchFamily="18" charset="0"/>
              </a:rPr>
              <a:t>  Vậy :       50    -    </a:t>
            </a:r>
            <a:r>
              <a:rPr lang="en-US" altLang="en-US" sz="4400" b="1">
                <a:latin typeface="Times New Roman" pitchFamily="18" charset="0"/>
              </a:rPr>
              <a:t>30    </a:t>
            </a:r>
            <a:r>
              <a:rPr lang="en-US" altLang="en-US" sz="4400" b="1" smtClean="0">
                <a:latin typeface="Times New Roman" pitchFamily="18" charset="0"/>
              </a:rPr>
              <a:t>=     20</a:t>
            </a:r>
            <a:endParaRPr lang="en-US" altLang="en-US" sz="4400" b="1">
              <a:latin typeface="Times New Roman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724400" y="4016508"/>
            <a:ext cx="251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3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endParaRPr lang="en-US" altLang="en-US" sz="36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8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2667000"/>
            <a:ext cx="8763000" cy="297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  <a:effectLst/>
        </p:spPr>
        <p:txBody>
          <a:bodyPr wrap="none" anchor="ctr"/>
          <a:lstStyle/>
          <a:p>
            <a:pPr algn="ctr"/>
            <a:r>
              <a:rPr lang="en-US" sz="54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- 30 = 	    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80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- 40 = 		</a:t>
            </a:r>
          </a:p>
          <a:p>
            <a:pPr algn="ctr"/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- 20 = 	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90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- 60 = 		</a:t>
            </a:r>
          </a:p>
          <a:p>
            <a:pPr algn="ctr"/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- 10 = 	    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50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- 50 = 	</a:t>
            </a:r>
            <a:r>
              <a:rPr lang="en-US" sz="5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73355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 nhẩm: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3357535" y="3119408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3352800" y="3915098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3357535" y="473865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8087120" y="476250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8058490" y="391529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8058490" y="311480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40 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72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71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9&quot;&gt;&lt;property id=&quot;20148&quot; value=&quot;5&quot;/&gt;&lt;property id=&quot;20300&quot; value=&quot;Slide 5&quot;/&gt;&lt;property id=&quot;20307&quot; value=&quot;272&quot;/&gt;&lt;/object&gt;&lt;object type=&quot;3&quot; unique_id=&quot;10010&quot;&gt;&lt;property id=&quot;20148&quot; value=&quot;5&quot;/&gt;&lt;property id=&quot;20300&quot; value=&quot;Slide 6&quot;/&gt;&lt;property id=&quot;20307&quot; value=&quot;261&quot;/&gt;&lt;/object&gt;&lt;object type=&quot;3&quot; unique_id=&quot;10011&quot;&gt;&lt;property id=&quot;20148&quot; value=&quot;5&quot;/&gt;&lt;property id=&quot;20300&quot; value=&quot;Slide 7&quot;/&gt;&lt;property id=&quot;20307&quot; value=&quot;260&quot;/&gt;&lt;/object&gt;&lt;object type=&quot;3&quot; unique_id=&quot;10012&quot;&gt;&lt;property id=&quot;20148&quot; value=&quot;5&quot;/&gt;&lt;property id=&quot;20300&quot; value=&quot;Slide 8&quot;/&gt;&lt;property id=&quot;20307&quot; value=&quot;262&quot;/&gt;&lt;/object&gt;&lt;object type=&quot;3&quot; unique_id=&quot;10013&quot;&gt;&lt;property id=&quot;20148&quot; value=&quot;5&quot;/&gt;&lt;property id=&quot;20300&quot; value=&quot;Slide 9&quot;/&gt;&lt;property id=&quot;20307&quot; value=&quot;264&quot;/&gt;&lt;/object&gt;&lt;object type=&quot;3&quot; unique_id=&quot;10014&quot;&gt;&lt;property id=&quot;20148&quot; value=&quot;5&quot;/&gt;&lt;property id=&quot;20300&quot; value=&quot;Slide 10&quot;/&gt;&lt;property id=&quot;20307&quot; value=&quot;265&quot;/&gt;&lt;/object&gt;&lt;object type=&quot;3&quot; unique_id=&quot;10015&quot;&gt;&lt;property id=&quot;20148&quot; value=&quot;5&quot;/&gt;&lt;property id=&quot;20300&quot; value=&quot;Slide 11&quot;/&gt;&lt;property id=&quot;20307&quot; value=&quot;269&quot;/&gt;&lt;/object&gt;&lt;object type=&quot;3&quot; unique_id=&quot;10016&quot;&gt;&lt;property id=&quot;20148&quot; value=&quot;5&quot;/&gt;&lt;property id=&quot;20300&quot; value=&quot;Slide 12&quot;/&gt;&lt;property id=&quot;20307&quot; value=&quot;266&quot;/&gt;&lt;/object&gt;&lt;object type=&quot;3&quot; unique_id=&quot;10018&quot;&gt;&lt;property id=&quot;20148&quot; value=&quot;5&quot;/&gt;&lt;property id=&quot;20300&quot; value=&quot;Slide 13&quot;/&gt;&lt;property id=&quot;20307&quot; value=&quot;270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392</Words>
  <Application>Microsoft Office PowerPoint</Application>
  <PresentationFormat>On-screen Show (4:3)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VIP DG</cp:lastModifiedBy>
  <cp:revision>53</cp:revision>
  <dcterms:created xsi:type="dcterms:W3CDTF">2006-08-16T00:00:00Z</dcterms:created>
  <dcterms:modified xsi:type="dcterms:W3CDTF">2020-04-22T09:42:00Z</dcterms:modified>
</cp:coreProperties>
</file>