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58" r:id="rId4"/>
    <p:sldId id="259" r:id="rId5"/>
    <p:sldId id="272" r:id="rId6"/>
    <p:sldId id="261" r:id="rId7"/>
    <p:sldId id="260" r:id="rId8"/>
    <p:sldId id="262" r:id="rId9"/>
    <p:sldId id="264" r:id="rId10"/>
    <p:sldId id="265" r:id="rId11"/>
    <p:sldId id="269" r:id="rId12"/>
    <p:sldId id="266" r:id="rId13"/>
    <p:sldId id="270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52400" y="340869"/>
            <a:ext cx="3733800" cy="99060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 cmpd="thinThick">
            <a:solidFill>
              <a:srgbClr val="FF0000"/>
            </a:solidFill>
            <a:prstDash val="sysDash"/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u="sng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354" y="19812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26670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40 + 20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2646454"/>
            <a:ext cx="29306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60 + 10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3384471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40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67158" y="37559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7460" y="4074803"/>
            <a:ext cx="876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143000" y="4844244"/>
            <a:ext cx="11811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356444" y="3405007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60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52002" y="377653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62304" y="4095339"/>
            <a:ext cx="876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127844" y="4864780"/>
            <a:ext cx="11811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24713" y="4816014"/>
            <a:ext cx="876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62304" y="4848272"/>
            <a:ext cx="876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70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6682" y="420469"/>
            <a:ext cx="3379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166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9" grpId="0"/>
      <p:bldP spid="20" grpId="0"/>
      <p:bldP spid="21" grpId="0"/>
      <p:bldP spid="23" grpId="0"/>
      <p:bldP spid="24" grpId="0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143000"/>
            <a:ext cx="853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 nào nhận xét cho cô phép tính trừ hai số bằng nhau?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3" descr="ROTSTAR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4775"/>
            <a:ext cx="5715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Rectangle 26"/>
          <p:cNvSpPr>
            <a:spLocks noChangeArrowheads="1"/>
          </p:cNvSpPr>
          <p:nvPr/>
        </p:nvSpPr>
        <p:spPr bwMode="auto">
          <a:xfrm>
            <a:off x="1828800" y="3027807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6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1819330" y="3823901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6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09675" y="3031004"/>
            <a:ext cx="4337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66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700580" y="4451243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1667914" y="4365899"/>
            <a:ext cx="442296" cy="112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6600" b="1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8028" y="4341546"/>
            <a:ext cx="514672" cy="112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5638800" y="3027807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6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629330" y="3823901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6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19675" y="3031004"/>
            <a:ext cx="4337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66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5510580" y="4451243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8"/>
          <p:cNvSpPr>
            <a:spLocks noChangeArrowheads="1"/>
          </p:cNvSpPr>
          <p:nvPr/>
        </p:nvSpPr>
        <p:spPr bwMode="auto">
          <a:xfrm>
            <a:off x="5477914" y="4365899"/>
            <a:ext cx="442296" cy="112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6600" b="1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848028" y="4341546"/>
            <a:ext cx="514672" cy="112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6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="" xmlns:p14="http://schemas.microsoft.com/office/powerpoint/2010/main" val="2871255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-57150" y="0"/>
            <a:ext cx="2590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u="sng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 3</a:t>
            </a:r>
            <a:r>
              <a:rPr lang="en-US" sz="4000" b="1" u="sng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76200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An có 30 cái kẹo, chị cho An thêm 10 cái nữa.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Hỏi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tất cả bao nhiêu cái kẹo?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90550" y="1962150"/>
            <a:ext cx="2286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u="sng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Tóm tắt: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133350" y="2419350"/>
            <a:ext cx="48958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           : </a:t>
            </a:r>
            <a:r>
              <a:rPr lang="en-US" sz="3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 cái kẹo</a:t>
            </a: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-57150" y="2914650"/>
            <a:ext cx="43243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Thêm      : 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cái kẹo</a:t>
            </a: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0" y="3371850"/>
            <a:ext cx="4572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 tất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   :... cái kẹo ?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3505200" y="4038600"/>
            <a:ext cx="2286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u="sng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u="sng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4000" u="sng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133600" y="4800600"/>
            <a:ext cx="4419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 tất cả số cái kẹo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30 + 10 = 40 (cái kẹo)</a:t>
            </a:r>
          </a:p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Đáp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số: 40 cái kẹo</a:t>
            </a:r>
          </a:p>
        </p:txBody>
      </p:sp>
    </p:spTree>
    <p:extLst>
      <p:ext uri="{BB962C8B-B14F-4D97-AF65-F5344CB8AC3E}">
        <p14:creationId xmlns="" xmlns:p14="http://schemas.microsoft.com/office/powerpoint/2010/main" val="280790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-57150" y="228600"/>
            <a:ext cx="2590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tập 4:</a:t>
            </a:r>
            <a:endParaRPr lang="en-US" sz="4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15900" y="1863725"/>
            <a:ext cx="1003300" cy="2555875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sz="6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  <a:p>
            <a:pPr algn="ctr"/>
            <a:r>
              <a:rPr lang="en-US" sz="6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350010" y="2667000"/>
            <a:ext cx="601980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2082800" y="1541462"/>
            <a:ext cx="6635164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200000"/>
              </a:lnSpc>
            </a:pPr>
            <a:r>
              <a:rPr lang="en-US" sz="6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6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6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60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6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 20</a:t>
            </a:r>
          </a:p>
          <a:p>
            <a:pPr algn="ctr">
              <a:lnSpc>
                <a:spcPct val="200000"/>
              </a:lnSpc>
            </a:pPr>
            <a:r>
              <a:rPr lang="en-US" sz="6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40 – 10 </a:t>
            </a:r>
            <a:r>
              <a:rPr lang="en-US" sz="60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6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40</a:t>
            </a:r>
            <a:endParaRPr lang="en-US" sz="60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en-US" sz="6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60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60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60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- 20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5000" y="685800"/>
            <a:ext cx="83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C00000"/>
                </a:solidFill>
              </a:rPr>
              <a:t>&gt;</a:t>
            </a:r>
            <a:endParaRPr lang="en-US" sz="88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95950" y="2515850"/>
            <a:ext cx="83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4344650"/>
            <a:ext cx="83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C00000"/>
                </a:solidFill>
              </a:rPr>
              <a:t>=</a:t>
            </a:r>
            <a:endParaRPr lang="en-US" sz="88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25900" y="1619537"/>
            <a:ext cx="1107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endParaRPr lang="en-US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3556337"/>
            <a:ext cx="1107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26760" y="5461337"/>
            <a:ext cx="1107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753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0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762000" y="1143000"/>
            <a:ext cx="7762875" cy="2438400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Kính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chúc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quý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thầy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cô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dồi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dào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sức</a:t>
            </a:r>
            <a:r>
              <a:rPr lang="en-US" sz="4400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khỏe</a:t>
            </a:r>
            <a:endParaRPr lang="en-US" sz="4400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990600" y="3657600"/>
            <a:ext cx="6796088" cy="1173163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Times New Roman"/>
                <a:cs typeface="Times New Roman"/>
              </a:rPr>
              <a:t>Chúc các em chăm ngoan, học giỏi.</a:t>
            </a:r>
            <a:endParaRPr lang="en-US" sz="3600" kern="10">
              <a:ln w="9525">
                <a:solidFill>
                  <a:srgbClr val="FF99CC"/>
                </a:solidFill>
                <a:round/>
                <a:headEnd/>
                <a:tailEnd/>
              </a:ln>
              <a:solidFill>
                <a:srgbClr val="FF99CC"/>
              </a:solidFill>
              <a:latin typeface="Times New Roman"/>
              <a:cs typeface="Times New Roman"/>
            </a:endParaRPr>
          </a:p>
        </p:txBody>
      </p:sp>
      <p:pic>
        <p:nvPicPr>
          <p:cNvPr id="7" name="Picture 6" descr="miscellaneous_54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71700" cy="24955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miscellaneous_54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4362450"/>
            <a:ext cx="2171700" cy="24955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471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457200" y="762000"/>
            <a:ext cx="8534400" cy="5105400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70500" y="3200400"/>
            <a:ext cx="3130060" cy="3048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152560" y="3367518"/>
            <a:ext cx="2915001" cy="1296988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pic>
        <p:nvPicPr>
          <p:cNvPr id="9" name="Picture 8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811" y="35688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796" y="35688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811" y="35688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2824" y="3563636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598" y="35688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1163668" y="4731178"/>
            <a:ext cx="1200143" cy="1296988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/>
          </a:p>
        </p:txBody>
      </p:sp>
      <p:pic>
        <p:nvPicPr>
          <p:cNvPr id="15" name="Picture 14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904" y="4884372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678" y="4889624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" name="Group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97128154"/>
              </p:ext>
            </p:extLst>
          </p:nvPr>
        </p:nvGraphicFramePr>
        <p:xfrm>
          <a:off x="4667272" y="3024614"/>
          <a:ext cx="2356167" cy="3253160"/>
        </p:xfrm>
        <a:graphic>
          <a:graphicData uri="http://schemas.openxmlformats.org/drawingml/2006/table">
            <a:tbl>
              <a:tblPr/>
              <a:tblGrid>
                <a:gridCol w="1066800"/>
                <a:gridCol w="1289367"/>
              </a:tblGrid>
              <a:tr h="509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9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00600" y="390603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20059" y="3591718"/>
            <a:ext cx="633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48635" y="4532424"/>
            <a:ext cx="556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72032" y="3896988"/>
            <a:ext cx="4337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7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65245" y="3546613"/>
            <a:ext cx="633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64865" y="4511322"/>
            <a:ext cx="633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48603" y="5365787"/>
            <a:ext cx="556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64859" y="5385137"/>
            <a:ext cx="556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6000" y="3048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2019</a:t>
            </a:r>
          </a:p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00400" y="12954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48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4" grpId="0" animBg="1"/>
      <p:bldP spid="7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86601" y="2514600"/>
            <a:ext cx="1818399" cy="1918616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200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168662" y="2603458"/>
            <a:ext cx="1633854" cy="798545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200"/>
          </a:p>
        </p:txBody>
      </p:sp>
      <p:pic>
        <p:nvPicPr>
          <p:cNvPr id="7" name="Picture 6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99" y="2629769"/>
            <a:ext cx="301768" cy="6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14" y="2637146"/>
            <a:ext cx="301768" cy="6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69" y="2651434"/>
            <a:ext cx="301768" cy="6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13" y="2649577"/>
            <a:ext cx="301768" cy="6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59" y="2651434"/>
            <a:ext cx="301768" cy="6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168662" y="3477070"/>
            <a:ext cx="668307" cy="809771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200"/>
          </a:p>
        </p:txBody>
      </p:sp>
      <p:pic>
        <p:nvPicPr>
          <p:cNvPr id="13" name="Picture 12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96" y="3503103"/>
            <a:ext cx="307094" cy="679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1chu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01" y="3503103"/>
            <a:ext cx="307094" cy="679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Group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4200003"/>
              </p:ext>
            </p:extLst>
          </p:nvPr>
        </p:nvGraphicFramePr>
        <p:xfrm>
          <a:off x="2011503" y="2514600"/>
          <a:ext cx="1781634" cy="2012366"/>
        </p:xfrm>
        <a:graphic>
          <a:graphicData uri="http://schemas.openxmlformats.org/drawingml/2006/table">
            <a:tbl>
              <a:tblPr/>
              <a:tblGrid>
                <a:gridCol w="760730"/>
                <a:gridCol w="1020904"/>
              </a:tblGrid>
              <a:tr h="332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1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800600" y="3677241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33899" y="2805689"/>
            <a:ext cx="633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33899" y="3360619"/>
            <a:ext cx="556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5888" y="3053807"/>
            <a:ext cx="433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50493" y="2774872"/>
            <a:ext cx="633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50113" y="3353805"/>
            <a:ext cx="633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33867" y="3922510"/>
            <a:ext cx="556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50107" y="3956148"/>
            <a:ext cx="556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4333814" y="283274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4324344" y="3457384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5314960" y="2748553"/>
            <a:ext cx="3743276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</a:t>
            </a:r>
            <a:r>
              <a:rPr lang="en-US" sz="32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b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trừ 0 bằng 0, viết 0</a:t>
            </a:r>
          </a:p>
          <a:p>
            <a:pPr algn="ctr"/>
            <a:r>
              <a:rPr lang="en-US" sz="3200" b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5105404" y="3352800"/>
            <a:ext cx="41529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</a:t>
            </a:r>
            <a:r>
              <a:rPr lang="en-US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 </a:t>
            </a:r>
            <a:r>
              <a:rPr lang="en-US" sz="32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3200" b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81456" y="2889108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4334247" y="4121094"/>
            <a:ext cx="261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652902" y="4121094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4210408" y="4000136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4238884" y="4896441"/>
            <a:ext cx="1573916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 =</a:t>
            </a:r>
          </a:p>
        </p:txBody>
      </p:sp>
      <p:sp>
        <p:nvSpPr>
          <p:cNvPr id="41" name="Rectangle 35"/>
          <p:cNvSpPr>
            <a:spLocks noChangeArrowheads="1"/>
          </p:cNvSpPr>
          <p:nvPr/>
        </p:nvSpPr>
        <p:spPr bwMode="auto">
          <a:xfrm>
            <a:off x="6005772" y="4972641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86000" y="3048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2019</a:t>
            </a:r>
          </a:p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00400" y="12954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chục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268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0" grpId="0"/>
      <p:bldP spid="31" grpId="0"/>
      <p:bldP spid="33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457200" y="762000"/>
            <a:ext cx="8534400" cy="5105400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425714"/>
            <a:ext cx="36810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22860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6"/>
          <p:cNvSpPr>
            <a:spLocks noChangeArrowheads="1"/>
          </p:cNvSpPr>
          <p:nvPr/>
        </p:nvSpPr>
        <p:spPr bwMode="auto">
          <a:xfrm>
            <a:off x="1916966" y="2209417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1907496" y="2971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2286000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793560" y="358140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3462286" y="22860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27"/>
          <p:cNvSpPr>
            <a:spLocks noChangeArrowheads="1"/>
          </p:cNvSpPr>
          <p:nvPr/>
        </p:nvSpPr>
        <p:spPr bwMode="auto">
          <a:xfrm>
            <a:off x="3452816" y="2971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09928" y="2362200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338880" y="365760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914400" y="48006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27"/>
          <p:cNvSpPr>
            <a:spLocks noChangeArrowheads="1"/>
          </p:cNvSpPr>
          <p:nvPr/>
        </p:nvSpPr>
        <p:spPr bwMode="auto">
          <a:xfrm>
            <a:off x="838200" y="5638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62045" y="4953000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1981200" y="617220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26"/>
          <p:cNvSpPr>
            <a:spLocks noChangeArrowheads="1"/>
          </p:cNvSpPr>
          <p:nvPr/>
        </p:nvSpPr>
        <p:spPr bwMode="auto">
          <a:xfrm>
            <a:off x="3276600" y="4876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27"/>
          <p:cNvSpPr>
            <a:spLocks noChangeArrowheads="1"/>
          </p:cNvSpPr>
          <p:nvPr/>
        </p:nvSpPr>
        <p:spPr bwMode="auto">
          <a:xfrm>
            <a:off x="3276600" y="5638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699845" y="4960203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124200" y="617220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5672086" y="5004804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5662616" y="5629448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81245" y="5036403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5548680" y="617220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6"/>
          <p:cNvSpPr>
            <a:spLocks noChangeArrowheads="1"/>
          </p:cNvSpPr>
          <p:nvPr/>
        </p:nvSpPr>
        <p:spPr bwMode="auto">
          <a:xfrm>
            <a:off x="6891286" y="50292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27"/>
          <p:cNvSpPr>
            <a:spLocks noChangeArrowheads="1"/>
          </p:cNvSpPr>
          <p:nvPr/>
        </p:nvSpPr>
        <p:spPr bwMode="auto">
          <a:xfrm>
            <a:off x="6881816" y="5653844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553200" y="5029200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6767880" y="6196596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057400" y="4876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27"/>
          <p:cNvSpPr>
            <a:spLocks noChangeArrowheads="1"/>
          </p:cNvSpPr>
          <p:nvPr/>
        </p:nvSpPr>
        <p:spPr bwMode="auto">
          <a:xfrm>
            <a:off x="2057400" y="5638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33400" y="4953000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748080" y="617220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26"/>
          <p:cNvSpPr>
            <a:spLocks noChangeArrowheads="1"/>
          </p:cNvSpPr>
          <p:nvPr/>
        </p:nvSpPr>
        <p:spPr bwMode="auto">
          <a:xfrm>
            <a:off x="4419600" y="49530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4419600" y="5638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971800" y="4960203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4267200" y="617220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28"/>
          <p:cNvSpPr>
            <a:spLocks noChangeArrowheads="1"/>
          </p:cNvSpPr>
          <p:nvPr/>
        </p:nvSpPr>
        <p:spPr bwMode="auto">
          <a:xfrm>
            <a:off x="1863844" y="3657600"/>
            <a:ext cx="261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2168644" y="36576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61" name="Rectangle 28"/>
          <p:cNvSpPr>
            <a:spLocks noChangeArrowheads="1"/>
          </p:cNvSpPr>
          <p:nvPr/>
        </p:nvSpPr>
        <p:spPr bwMode="auto">
          <a:xfrm>
            <a:off x="3506907" y="3733800"/>
            <a:ext cx="261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3845044" y="37338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="" xmlns:p14="http://schemas.microsoft.com/office/powerpoint/2010/main" val="194157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7" grpId="1"/>
      <p:bldP spid="8" grpId="0"/>
      <p:bldP spid="8" grpId="1"/>
      <p:bldP spid="9" grpId="0"/>
      <p:bldP spid="9" grpId="1"/>
      <p:bldP spid="31" grpId="0"/>
      <p:bldP spid="31" grpId="1"/>
      <p:bldP spid="32" grpId="0"/>
      <p:bldP spid="32" grpId="1"/>
      <p:bldP spid="33" grpId="0"/>
      <p:bldP spid="33" grpId="1"/>
      <p:bldP spid="35" grpId="0"/>
      <p:bldP spid="35" grpId="1"/>
      <p:bldP spid="36" grpId="0"/>
      <p:bldP spid="36" grpId="1"/>
      <p:bldP spid="37" grpId="0"/>
      <p:bldP spid="37" grpId="1"/>
      <p:bldP spid="39" grpId="0"/>
      <p:bldP spid="39" grpId="1"/>
      <p:bldP spid="40" grpId="0"/>
      <p:bldP spid="40" grpId="1"/>
      <p:bldP spid="41" grpId="0"/>
      <p:bldP spid="41" grpId="1"/>
      <p:bldP spid="43" grpId="0"/>
      <p:bldP spid="43" grpId="1"/>
      <p:bldP spid="44" grpId="0"/>
      <p:bldP spid="44" grpId="1"/>
      <p:bldP spid="45" grpId="0"/>
      <p:bldP spid="45" grpId="1"/>
      <p:bldP spid="47" grpId="0"/>
      <p:bldP spid="47" grpId="1"/>
      <p:bldP spid="48" grpId="0"/>
      <p:bldP spid="48" grpId="1"/>
      <p:bldP spid="49" grpId="0"/>
      <p:bldP spid="49" grpId="1"/>
      <p:bldP spid="51" grpId="0"/>
      <p:bldP spid="52" grpId="0"/>
      <p:bldP spid="53" grpId="0"/>
      <p:bldP spid="55" grpId="0"/>
      <p:bldP spid="56" grpId="0"/>
      <p:bldP spid="57" grpId="0"/>
      <p:bldP spid="59" grpId="0"/>
      <p:bldP spid="60" grpId="0"/>
      <p:bldP spid="61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04800" y="1733550"/>
            <a:ext cx="36810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smtClean="0">
                <a:latin typeface="Times New Roman" pitchFamily="18" charset="0"/>
                <a:cs typeface="Times New Roman" pitchFamily="18" charset="0"/>
              </a:rPr>
              <a:t>Bài tập 1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: Tính: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523193" y="2708540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513723" y="3333567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0835" y="2765291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787" y="3876319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2068513" y="2693874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2059043" y="3318518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16155" y="2750242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945107" y="3861270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26"/>
          <p:cNvSpPr>
            <a:spLocks noChangeArrowheads="1"/>
          </p:cNvSpPr>
          <p:nvPr/>
        </p:nvSpPr>
        <p:spPr bwMode="auto">
          <a:xfrm>
            <a:off x="3581143" y="267883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27"/>
          <p:cNvSpPr>
            <a:spLocks noChangeArrowheads="1"/>
          </p:cNvSpPr>
          <p:nvPr/>
        </p:nvSpPr>
        <p:spPr bwMode="auto">
          <a:xfrm>
            <a:off x="3571673" y="3303474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28785" y="2735198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57737" y="3846226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5157169" y="26670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27"/>
          <p:cNvSpPr>
            <a:spLocks noChangeArrowheads="1"/>
          </p:cNvSpPr>
          <p:nvPr/>
        </p:nvSpPr>
        <p:spPr bwMode="auto">
          <a:xfrm>
            <a:off x="5147699" y="3291644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66711" y="2723368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4957753" y="3875116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6705181" y="2749643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6695711" y="3374287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14723" y="2801627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6581775" y="3917039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26"/>
          <p:cNvSpPr>
            <a:spLocks noChangeArrowheads="1"/>
          </p:cNvSpPr>
          <p:nvPr/>
        </p:nvSpPr>
        <p:spPr bwMode="auto">
          <a:xfrm>
            <a:off x="8186686" y="274926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27"/>
          <p:cNvSpPr>
            <a:spLocks noChangeArrowheads="1"/>
          </p:cNvSpPr>
          <p:nvPr/>
        </p:nvSpPr>
        <p:spPr bwMode="auto">
          <a:xfrm>
            <a:off x="8177216" y="3373904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4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8063280" y="3916656"/>
            <a:ext cx="85212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32516" y="2826603"/>
            <a:ext cx="433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27"/>
          <p:cNvSpPr>
            <a:spLocks noChangeArrowheads="1"/>
          </p:cNvSpPr>
          <p:nvPr/>
        </p:nvSpPr>
        <p:spPr bwMode="auto">
          <a:xfrm>
            <a:off x="533400" y="4114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2057400" y="4114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3581400" y="4114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27"/>
          <p:cNvSpPr>
            <a:spLocks noChangeArrowheads="1"/>
          </p:cNvSpPr>
          <p:nvPr/>
        </p:nvSpPr>
        <p:spPr bwMode="auto">
          <a:xfrm>
            <a:off x="5105400" y="4114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6705600" y="4114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27"/>
          <p:cNvSpPr>
            <a:spLocks noChangeArrowheads="1"/>
          </p:cNvSpPr>
          <p:nvPr/>
        </p:nvSpPr>
        <p:spPr bwMode="auto">
          <a:xfrm>
            <a:off x="8153400" y="41148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363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58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73355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smtClean="0">
                <a:latin typeface="Times New Roman" pitchFamily="18" charset="0"/>
                <a:cs typeface="Times New Roman" pitchFamily="18" charset="0"/>
              </a:rPr>
              <a:t>Bài tập 2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: Tính nhẩm: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85800" y="2641510"/>
            <a:ext cx="8077200" cy="368309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2400"/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730319" y="4016508"/>
            <a:ext cx="19631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smtClean="0">
                <a:solidFill>
                  <a:srgbClr val="000000"/>
                </a:solidFill>
                <a:latin typeface="Times New Roman" pitchFamily="18" charset="0"/>
              </a:rPr>
              <a:t>Nhẩm:</a:t>
            </a:r>
            <a:endParaRPr lang="en-US" altLang="en-US" sz="4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2693500" y="4016508"/>
            <a:ext cx="24835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4000" b="1" smtClean="0">
                <a:solidFill>
                  <a:srgbClr val="000000"/>
                </a:solidFill>
                <a:latin typeface="Times New Roman" pitchFamily="18" charset="0"/>
              </a:rPr>
              <a:t>5 </a:t>
            </a:r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chục </a:t>
            </a:r>
            <a:r>
              <a:rPr lang="en-US" altLang="en-US" sz="4000" b="1" smtClean="0">
                <a:solidFill>
                  <a:srgbClr val="000000"/>
                </a:solidFill>
                <a:latin typeface="Times New Roman" pitchFamily="18" charset="0"/>
              </a:rPr>
              <a:t> -</a:t>
            </a:r>
            <a:endParaRPr lang="en-US" altLang="en-US" sz="4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7096098" y="4016508"/>
            <a:ext cx="164785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smtClean="0">
                <a:solidFill>
                  <a:srgbClr val="000000"/>
                </a:solidFill>
                <a:latin typeface="Times New Roman" pitchFamily="18" charset="0"/>
              </a:rPr>
              <a:t>2 </a:t>
            </a:r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chục</a:t>
            </a: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3009900" y="3046014"/>
            <a:ext cx="5143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smtClean="0">
                <a:solidFill>
                  <a:srgbClr val="000000"/>
                </a:solidFill>
                <a:latin typeface="Times New Roman" pitchFamily="18" charset="0"/>
              </a:rPr>
              <a:t>50   -   30    =    ?</a:t>
            </a:r>
            <a:endParaRPr lang="en-US" altLang="en-US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730320" y="4953000"/>
            <a:ext cx="74114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smtClean="0">
                <a:latin typeface="Times New Roman" pitchFamily="18" charset="0"/>
              </a:rPr>
              <a:t>  Vậy :       50    -    </a:t>
            </a:r>
            <a:r>
              <a:rPr lang="en-US" altLang="en-US" sz="4400" b="1">
                <a:latin typeface="Times New Roman" pitchFamily="18" charset="0"/>
              </a:rPr>
              <a:t>30    </a:t>
            </a:r>
            <a:r>
              <a:rPr lang="en-US" altLang="en-US" sz="4400" b="1" smtClean="0">
                <a:latin typeface="Times New Roman" pitchFamily="18" charset="0"/>
              </a:rPr>
              <a:t>=     20</a:t>
            </a:r>
            <a:endParaRPr lang="en-US" altLang="en-US" sz="4400" b="1">
              <a:latin typeface="Times New Roman" pitchFamily="18" charset="0"/>
            </a:endParaRP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4724400" y="4016508"/>
            <a:ext cx="2514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smtClean="0">
                <a:solidFill>
                  <a:srgbClr val="000000"/>
                </a:solidFill>
                <a:latin typeface="Times New Roman" pitchFamily="18" charset="0"/>
              </a:rPr>
              <a:t> 3 </a:t>
            </a:r>
            <a:r>
              <a:rPr lang="en-US" altLang="en-US" sz="4000" b="1">
                <a:solidFill>
                  <a:srgbClr val="000000"/>
                </a:solidFill>
                <a:latin typeface="Times New Roman" pitchFamily="18" charset="0"/>
              </a:rPr>
              <a:t>chục </a:t>
            </a:r>
            <a:r>
              <a:rPr lang="en-US" altLang="en-US" sz="4000" b="1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600" b="1" smtClean="0">
                <a:solidFill>
                  <a:srgbClr val="000000"/>
                </a:solidFill>
                <a:latin typeface="Times New Roman" pitchFamily="18" charset="0"/>
              </a:rPr>
              <a:t>= </a:t>
            </a:r>
            <a:endParaRPr lang="en-US" altLang="en-US" sz="36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658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2667000"/>
            <a:ext cx="8763000" cy="297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  <a:effectLst/>
        </p:spPr>
        <p:txBody>
          <a:bodyPr wrap="none" anchor="ctr"/>
          <a:lstStyle/>
          <a:p>
            <a:pPr algn="ctr"/>
            <a:r>
              <a:rPr lang="en-US" sz="5400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- 30 = 	       </a:t>
            </a:r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80 </a:t>
            </a:r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- 40 = 		</a:t>
            </a:r>
          </a:p>
          <a:p>
            <a:pPr algn="ctr"/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- 20 = 	   </a:t>
            </a:r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90 </a:t>
            </a:r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- 60 = 		</a:t>
            </a:r>
          </a:p>
          <a:p>
            <a:pPr algn="ctr"/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 </a:t>
            </a:r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- 10 = 	       </a:t>
            </a:r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50 </a:t>
            </a:r>
            <a:r>
              <a:rPr lang="en-US" sz="5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- 50 = 	</a:t>
            </a:r>
            <a:r>
              <a:rPr lang="en-US" sz="5400" b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5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73355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smtClean="0">
                <a:latin typeface="Times New Roman" pitchFamily="18" charset="0"/>
                <a:cs typeface="Times New Roman" pitchFamily="18" charset="0"/>
              </a:rPr>
              <a:t>Bài tập 2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: Tính nhẩm: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3357535" y="3119408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352800" y="3915098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3357535" y="4738657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8087120" y="4762500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8058490" y="3915290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26"/>
          <p:cNvSpPr>
            <a:spLocks noChangeArrowheads="1"/>
          </p:cNvSpPr>
          <p:nvPr/>
        </p:nvSpPr>
        <p:spPr bwMode="auto">
          <a:xfrm>
            <a:off x="8058490" y="3114807"/>
            <a:ext cx="600130" cy="3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40 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572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71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9&quot;&gt;&lt;property id=&quot;20148&quot; value=&quot;5&quot;/&gt;&lt;property id=&quot;20300&quot; value=&quot;Slide 5&quot;/&gt;&lt;property id=&quot;20307&quot; value=&quot;272&quot;/&gt;&lt;/object&gt;&lt;object type=&quot;3&quot; unique_id=&quot;10010&quot;&gt;&lt;property id=&quot;20148&quot; value=&quot;5&quot;/&gt;&lt;property id=&quot;20300&quot; value=&quot;Slide 6&quot;/&gt;&lt;property id=&quot;20307&quot; value=&quot;261&quot;/&gt;&lt;/object&gt;&lt;object type=&quot;3&quot; unique_id=&quot;10011&quot;&gt;&lt;property id=&quot;20148&quot; value=&quot;5&quot;/&gt;&lt;property id=&quot;20300&quot; value=&quot;Slide 7&quot;/&gt;&lt;property id=&quot;20307&quot; value=&quot;260&quot;/&gt;&lt;/object&gt;&lt;object type=&quot;3&quot; unique_id=&quot;10012&quot;&gt;&lt;property id=&quot;20148&quot; value=&quot;5&quot;/&gt;&lt;property id=&quot;20300&quot; value=&quot;Slide 8&quot;/&gt;&lt;property id=&quot;20307&quot; value=&quot;262&quot;/&gt;&lt;/object&gt;&lt;object type=&quot;3&quot; unique_id=&quot;10013&quot;&gt;&lt;property id=&quot;20148&quot; value=&quot;5&quot;/&gt;&lt;property id=&quot;20300&quot; value=&quot;Slide 9&quot;/&gt;&lt;property id=&quot;20307&quot; value=&quot;264&quot;/&gt;&lt;/object&gt;&lt;object type=&quot;3&quot; unique_id=&quot;10014&quot;&gt;&lt;property id=&quot;20148&quot; value=&quot;5&quot;/&gt;&lt;property id=&quot;20300&quot; value=&quot;Slide 10&quot;/&gt;&lt;property id=&quot;20307&quot; value=&quot;265&quot;/&gt;&lt;/object&gt;&lt;object type=&quot;3&quot; unique_id=&quot;10015&quot;&gt;&lt;property id=&quot;20148&quot; value=&quot;5&quot;/&gt;&lt;property id=&quot;20300&quot; value=&quot;Slide 11&quot;/&gt;&lt;property id=&quot;20307&quot; value=&quot;269&quot;/&gt;&lt;/object&gt;&lt;object type=&quot;3&quot; unique_id=&quot;10016&quot;&gt;&lt;property id=&quot;20148&quot; value=&quot;5&quot;/&gt;&lt;property id=&quot;20300&quot; value=&quot;Slide 12&quot;/&gt;&lt;property id=&quot;20307&quot; value=&quot;266&quot;/&gt;&lt;/object&gt;&lt;object type=&quot;3&quot; unique_id=&quot;10018&quot;&gt;&lt;property id=&quot;20148&quot; value=&quot;5&quot;/&gt;&lt;property id=&quot;20300&quot; value=&quot;Slide 13&quot;/&gt;&lt;property id=&quot;20307&quot; value=&quot;270&quot;/&gt;&lt;/object&gt;&lt;/object&gt;&lt;object type=&quot;8&quot; unique_id=&quot;100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379</Words>
  <Application>Microsoft Office PowerPoint</Application>
  <PresentationFormat>On-screen Show (4:3)</PresentationFormat>
  <Paragraphs>168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VIP DG</cp:lastModifiedBy>
  <cp:revision>51</cp:revision>
  <dcterms:created xsi:type="dcterms:W3CDTF">2006-08-16T00:00:00Z</dcterms:created>
  <dcterms:modified xsi:type="dcterms:W3CDTF">2019-03-07T15:31:47Z</dcterms:modified>
</cp:coreProperties>
</file>