
<file path=[Content_Types].xml><?xml version="1.0" encoding="utf-8"?>
<Types xmlns="http://schemas.openxmlformats.org/package/2006/content-types">
  <Default Extension="jfif" ContentType="image/j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9"/>
  </p:notesMasterIdLst>
  <p:sldIdLst>
    <p:sldId id="292" r:id="rId2"/>
    <p:sldId id="337" r:id="rId3"/>
    <p:sldId id="308" r:id="rId4"/>
    <p:sldId id="309" r:id="rId5"/>
    <p:sldId id="310" r:id="rId6"/>
    <p:sldId id="298" r:id="rId7"/>
    <p:sldId id="311" r:id="rId8"/>
    <p:sldId id="312" r:id="rId9"/>
    <p:sldId id="313" r:id="rId10"/>
    <p:sldId id="314" r:id="rId11"/>
    <p:sldId id="299" r:id="rId12"/>
    <p:sldId id="315" r:id="rId13"/>
    <p:sldId id="316" r:id="rId14"/>
    <p:sldId id="293" r:id="rId15"/>
    <p:sldId id="300" r:id="rId16"/>
    <p:sldId id="317" r:id="rId17"/>
    <p:sldId id="318" r:id="rId18"/>
    <p:sldId id="319" r:id="rId19"/>
    <p:sldId id="320" r:id="rId20"/>
    <p:sldId id="321" r:id="rId21"/>
    <p:sldId id="322" r:id="rId22"/>
    <p:sldId id="323" r:id="rId23"/>
    <p:sldId id="324" r:id="rId24"/>
    <p:sldId id="325" r:id="rId25"/>
    <p:sldId id="326" r:id="rId26"/>
    <p:sldId id="327" r:id="rId27"/>
    <p:sldId id="296" r:id="rId28"/>
  </p:sldIdLst>
  <p:sldSz cx="9144000" cy="6858000" type="screen4x3"/>
  <p:notesSz cx="6858000" cy="9144000"/>
  <p:custDataLst>
    <p:tags r:id="rId3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p:cViewPr varScale="1">
        <p:scale>
          <a:sx n="86" d="100"/>
          <a:sy n="86" d="100"/>
        </p:scale>
        <p:origin x="87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D79C59E2-8EAB-4E7C-88E4-260709D36C52}" type="datetimeFigureOut">
              <a:rPr lang="en-US"/>
              <a:pPr>
                <a:defRPr/>
              </a:pPr>
              <a:t>3/6/2022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F7457E6-AD2C-41E8-9A11-EB9E0E680D58}" type="slidenum">
              <a:rPr lang="en-US" altLang="en-US"/>
              <a:pPr>
                <a:defRPr/>
              </a:pPr>
              <a:t>‹#›</a:t>
            </a:fld>
            <a:endParaRPr lang="en-US" altLang="en-US"/>
          </a:p>
        </p:txBody>
      </p:sp>
    </p:spTree>
    <p:extLst>
      <p:ext uri="{BB962C8B-B14F-4D97-AF65-F5344CB8AC3E}">
        <p14:creationId xmlns:p14="http://schemas.microsoft.com/office/powerpoint/2010/main" val="3474595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1D7B949-DCB2-4F31-808C-56A754CE637D}" type="slidenum">
              <a:rPr lang="en-US" altLang="en-US" smtClean="0"/>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3F9149C-D95D-4081-BF61-09CE96C00FF6}" type="slidenum">
              <a:rPr lang="en-US" altLang="en-US" smtClean="0"/>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293EB75-21EB-4BB1-AF65-67E146C189B4}" type="slidenum">
              <a:rPr lang="en-US" altLang="en-US" smtClean="0"/>
              <a:pPr>
                <a:defRPr/>
              </a:pPr>
              <a:t>‹#›</a:t>
            </a:fld>
            <a:endParaRPr lang="en-US"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B5C9864-1C15-4523-9BC0-65594D424B45}" type="slidenum">
              <a:rPr lang="en-US" altLang="en-US" smtClean="0"/>
              <a:pPr>
                <a:defRPr/>
              </a:pPr>
              <a:t>‹#›</a:t>
            </a:fld>
            <a:endParaRPr lang="en-US" alt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886A53B-B483-4FC1-B315-D49D2F03BEC2}" type="slidenum">
              <a:rPr lang="en-US" altLang="en-US" smtClean="0"/>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2499688-EB68-427F-929E-2942AC6A1CB1}" type="slidenum">
              <a:rPr lang="en-US" altLang="en-US" smtClean="0"/>
              <a:pPr>
                <a:defRPr/>
              </a:pPr>
              <a:t>‹#›</a:t>
            </a:fld>
            <a:endParaRPr lang="en-US" alt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1422EB79-1069-487C-AD19-B0B4395448A5}" type="slidenum">
              <a:rPr lang="en-US" altLang="en-US" smtClean="0"/>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6D864E2-371E-424F-95E9-A3CB5C84DF06}" type="slidenum">
              <a:rPr lang="en-US" altLang="en-US" smtClean="0"/>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117E5BAC-F4B7-494C-856C-3DC252569208}" type="slidenum">
              <a:rPr lang="en-US" altLang="en-US" smtClean="0"/>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F342F81-EC08-4C92-BF68-44C8D2B1E858}" type="slidenum">
              <a:rPr lang="en-US" altLang="en-US" smtClean="0"/>
              <a:pPr>
                <a:defRPr/>
              </a:pPr>
              <a:t>‹#›</a:t>
            </a:fld>
            <a:endParaRPr lang="en-US"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E202B5E-7C1E-4E75-85B1-C24B5C14C0F8}" type="slidenum">
              <a:rPr lang="en-US" altLang="en-US" smtClean="0"/>
              <a:pPr>
                <a:defRPr/>
              </a:pPr>
              <a:t>‹#›</a:t>
            </a:fld>
            <a:endParaRPr lang="en-US"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8CDF5A93-A402-4BFF-AB79-55ADC48DF2EA}" type="slidenum">
              <a:rPr lang="en-US" altLang="en-US" smtClean="0"/>
              <a:pPr>
                <a:defRPr/>
              </a:pPr>
              <a:t>‹#›</a:t>
            </a:fld>
            <a:endParaRPr lang="en-US"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b="0" i="0" u="none"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6.jf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20.jf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gif"/><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fif"/><Relationship Id="rId7" Type="http://schemas.openxmlformats.org/officeDocument/2006/relationships/image" Target="../media/image12.jfif"/><Relationship Id="rId2" Type="http://schemas.openxmlformats.org/officeDocument/2006/relationships/image" Target="../media/image7.jfif"/><Relationship Id="rId1" Type="http://schemas.openxmlformats.org/officeDocument/2006/relationships/slideLayout" Target="../slideLayouts/slideLayout7.xml"/><Relationship Id="rId6" Type="http://schemas.openxmlformats.org/officeDocument/2006/relationships/image" Target="../media/image11.jfif"/><Relationship Id="rId5" Type="http://schemas.openxmlformats.org/officeDocument/2006/relationships/image" Target="../media/image10.jfif"/><Relationship Id="rId4" Type="http://schemas.openxmlformats.org/officeDocument/2006/relationships/image" Target="../media/image9.jfif"/></Relationships>
</file>

<file path=ppt/slides/_rels/slide8.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WordArt 4"/>
          <p:cNvSpPr>
            <a:spLocks noChangeArrowheads="1" noChangeShapeType="1" noTextEdit="1"/>
          </p:cNvSpPr>
          <p:nvPr/>
        </p:nvSpPr>
        <p:spPr bwMode="auto">
          <a:xfrm>
            <a:off x="3657600" y="2209800"/>
            <a:ext cx="1439863" cy="71913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Arial"/>
                <a:cs typeface="Arial"/>
              </a:rPr>
              <a:t>Bài 12:</a:t>
            </a:r>
          </a:p>
        </p:txBody>
      </p:sp>
      <p:sp>
        <p:nvSpPr>
          <p:cNvPr id="15365" name="WordArt 5"/>
          <p:cNvSpPr>
            <a:spLocks noChangeArrowheads="1" noChangeShapeType="1" noTextEdit="1"/>
          </p:cNvSpPr>
          <p:nvPr/>
        </p:nvSpPr>
        <p:spPr bwMode="auto">
          <a:xfrm>
            <a:off x="914400" y="2576513"/>
            <a:ext cx="7543800" cy="2605087"/>
          </a:xfrm>
          <a:prstGeom prst="rect">
            <a:avLst/>
          </a:prstGeom>
        </p:spPr>
        <p:txBody>
          <a:bodyPr wrap="none" fromWordArt="1">
            <a:prstTxWarp prst="textDeflateTop">
              <a:avLst>
                <a:gd name="adj" fmla="val 55042"/>
              </a:avLst>
            </a:prstTxWarp>
          </a:bodyPr>
          <a:lstStyle/>
          <a:p>
            <a:pPr algn="ctr"/>
            <a:r>
              <a:rPr lang="en-US" sz="3600" b="1" kern="10">
                <a:ln w="9525">
                  <a:solidFill>
                    <a:srgbClr val="000000"/>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5400000" scaled="1"/>
                </a:gradFill>
                <a:latin typeface="Arial"/>
                <a:cs typeface="Arial"/>
              </a:rPr>
              <a:t>TRỒNG CÂY RAU, HOA</a:t>
            </a:r>
          </a:p>
        </p:txBody>
      </p:sp>
      <p:sp>
        <p:nvSpPr>
          <p:cNvPr id="15366" name="WordArt 6"/>
          <p:cNvSpPr>
            <a:spLocks noChangeArrowheads="1" noChangeShapeType="1" noTextEdit="1"/>
          </p:cNvSpPr>
          <p:nvPr/>
        </p:nvSpPr>
        <p:spPr bwMode="auto">
          <a:xfrm>
            <a:off x="2209800" y="685800"/>
            <a:ext cx="4343400" cy="990600"/>
          </a:xfrm>
          <a:prstGeom prst="rect">
            <a:avLst/>
          </a:prstGeom>
        </p:spPr>
        <p:txBody>
          <a:bodyPr wrap="none" fromWordArt="1">
            <a:prstTxWarp prst="textPlain">
              <a:avLst>
                <a:gd name="adj" fmla="val 50000"/>
              </a:avLst>
            </a:prstTxWarp>
          </a:bodyPr>
          <a:lstStyle/>
          <a:p>
            <a:pPr algn="ctr"/>
            <a:r>
              <a:rPr lang="en-US" sz="2800" b="1" kern="10">
                <a:ln w="9525">
                  <a:solidFill>
                    <a:schemeClr val="bg1"/>
                  </a:solidFill>
                  <a:round/>
                  <a:headEnd/>
                  <a:tailEnd/>
                </a:ln>
                <a:solidFill>
                  <a:srgbClr val="008000"/>
                </a:solidFill>
                <a:latin typeface="Arial"/>
                <a:cs typeface="Arial"/>
              </a:rPr>
              <a:t>KĨ THUẬT</a:t>
            </a:r>
          </a:p>
        </p:txBody>
      </p:sp>
      <p:sp>
        <p:nvSpPr>
          <p:cNvPr id="11270" name="Line 6"/>
          <p:cNvSpPr>
            <a:spLocks noChangeShapeType="1"/>
          </p:cNvSpPr>
          <p:nvPr/>
        </p:nvSpPr>
        <p:spPr bwMode="auto">
          <a:xfrm>
            <a:off x="3581400" y="3048000"/>
            <a:ext cx="1600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725" name="Picture 5"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6063"/>
            <a:ext cx="1154113"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207963"/>
            <a:ext cx="1154113"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3350" y="5181600"/>
            <a:ext cx="1154113"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1000" fill="hold"/>
                                        <p:tgtEl>
                                          <p:spTgt spid="15364"/>
                                        </p:tgtEl>
                                        <p:attrNameLst>
                                          <p:attrName>ppt_w</p:attrName>
                                        </p:attrNameLst>
                                      </p:cBhvr>
                                      <p:tavLst>
                                        <p:tav tm="0">
                                          <p:val>
                                            <p:strVal val="#ppt_w+.3"/>
                                          </p:val>
                                        </p:tav>
                                        <p:tav tm="100000">
                                          <p:val>
                                            <p:strVal val="#ppt_w"/>
                                          </p:val>
                                        </p:tav>
                                      </p:tavLst>
                                    </p:anim>
                                    <p:anim calcmode="lin" valueType="num">
                                      <p:cBhvr>
                                        <p:cTn id="8" dur="1000" fill="hold"/>
                                        <p:tgtEl>
                                          <p:spTgt spid="15364"/>
                                        </p:tgtEl>
                                        <p:attrNameLst>
                                          <p:attrName>ppt_h</p:attrName>
                                        </p:attrNameLst>
                                      </p:cBhvr>
                                      <p:tavLst>
                                        <p:tav tm="0">
                                          <p:val>
                                            <p:strVal val="#ppt_h"/>
                                          </p:val>
                                        </p:tav>
                                        <p:tav tm="100000">
                                          <p:val>
                                            <p:strVal val="#ppt_h"/>
                                          </p:val>
                                        </p:tav>
                                      </p:tavLst>
                                    </p:anim>
                                    <p:animEffect transition="in" filter="fade">
                                      <p:cBhvr>
                                        <p:cTn id="9" dur="1000"/>
                                        <p:tgtEl>
                                          <p:spTgt spid="1536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0" presetClass="entr" presetSubtype="0" decel="100000" fill="hold" grpId="0" nodeType="withEffect">
                                  <p:stCondLst>
                                    <p:cond delay="0"/>
                                  </p:stCondLst>
                                  <p:childTnLst>
                                    <p:set>
                                      <p:cBhvr>
                                        <p:cTn id="11" dur="1" fill="hold">
                                          <p:stCondLst>
                                            <p:cond delay="0"/>
                                          </p:stCondLst>
                                        </p:cTn>
                                        <p:tgtEl>
                                          <p:spTgt spid="15366"/>
                                        </p:tgtEl>
                                        <p:attrNameLst>
                                          <p:attrName>style.visibility</p:attrName>
                                        </p:attrNameLst>
                                      </p:cBhvr>
                                      <p:to>
                                        <p:strVal val="visible"/>
                                      </p:to>
                                    </p:set>
                                    <p:anim calcmode="lin" valueType="num">
                                      <p:cBhvr>
                                        <p:cTn id="12" dur="1000" fill="hold"/>
                                        <p:tgtEl>
                                          <p:spTgt spid="15366"/>
                                        </p:tgtEl>
                                        <p:attrNameLst>
                                          <p:attrName>ppt_w</p:attrName>
                                        </p:attrNameLst>
                                      </p:cBhvr>
                                      <p:tavLst>
                                        <p:tav tm="0">
                                          <p:val>
                                            <p:strVal val="#ppt_w+.3"/>
                                          </p:val>
                                        </p:tav>
                                        <p:tav tm="100000">
                                          <p:val>
                                            <p:strVal val="#ppt_w"/>
                                          </p:val>
                                        </p:tav>
                                      </p:tavLst>
                                    </p:anim>
                                    <p:anim calcmode="lin" valueType="num">
                                      <p:cBhvr>
                                        <p:cTn id="13" dur="1000" fill="hold"/>
                                        <p:tgtEl>
                                          <p:spTgt spid="15366"/>
                                        </p:tgtEl>
                                        <p:attrNameLst>
                                          <p:attrName>ppt_h</p:attrName>
                                        </p:attrNameLst>
                                      </p:cBhvr>
                                      <p:tavLst>
                                        <p:tav tm="0">
                                          <p:val>
                                            <p:strVal val="#ppt_h"/>
                                          </p:val>
                                        </p:tav>
                                        <p:tav tm="100000">
                                          <p:val>
                                            <p:strVal val="#ppt_h"/>
                                          </p:val>
                                        </p:tav>
                                      </p:tavLst>
                                    </p:anim>
                                    <p:animEffect transition="in" filter="fade">
                                      <p:cBhvr>
                                        <p:cTn id="14" dur="1000"/>
                                        <p:tgtEl>
                                          <p:spTgt spid="15366"/>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wipe(down)">
                                      <p:cBhvr>
                                        <p:cTn id="17" dur="580">
                                          <p:stCondLst>
                                            <p:cond delay="0"/>
                                          </p:stCondLst>
                                        </p:cTn>
                                        <p:tgtEl>
                                          <p:spTgt spid="15365"/>
                                        </p:tgtEl>
                                      </p:cBhvr>
                                    </p:animEffect>
                                    <p:anim calcmode="lin" valueType="num">
                                      <p:cBhvr>
                                        <p:cTn id="18" dur="1822" tmFilter="0,0; 0.14,0.36; 0.43,0.73; 0.71,0.91; 1.0,1.0">
                                          <p:stCondLst>
                                            <p:cond delay="0"/>
                                          </p:stCondLst>
                                        </p:cTn>
                                        <p:tgtEl>
                                          <p:spTgt spid="1536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36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36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36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36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365"/>
                                        </p:tgtEl>
                                      </p:cBhvr>
                                      <p:to x="100000" y="60000"/>
                                    </p:animScale>
                                    <p:animScale>
                                      <p:cBhvr>
                                        <p:cTn id="24" dur="166" decel="50000">
                                          <p:stCondLst>
                                            <p:cond delay="676"/>
                                          </p:stCondLst>
                                        </p:cTn>
                                        <p:tgtEl>
                                          <p:spTgt spid="15365"/>
                                        </p:tgtEl>
                                      </p:cBhvr>
                                      <p:to x="100000" y="100000"/>
                                    </p:animScale>
                                    <p:animScale>
                                      <p:cBhvr>
                                        <p:cTn id="25" dur="26">
                                          <p:stCondLst>
                                            <p:cond delay="1312"/>
                                          </p:stCondLst>
                                        </p:cTn>
                                        <p:tgtEl>
                                          <p:spTgt spid="15365"/>
                                        </p:tgtEl>
                                      </p:cBhvr>
                                      <p:to x="100000" y="80000"/>
                                    </p:animScale>
                                    <p:animScale>
                                      <p:cBhvr>
                                        <p:cTn id="26" dur="166" decel="50000">
                                          <p:stCondLst>
                                            <p:cond delay="1338"/>
                                          </p:stCondLst>
                                        </p:cTn>
                                        <p:tgtEl>
                                          <p:spTgt spid="15365"/>
                                        </p:tgtEl>
                                      </p:cBhvr>
                                      <p:to x="100000" y="100000"/>
                                    </p:animScale>
                                    <p:animScale>
                                      <p:cBhvr>
                                        <p:cTn id="27" dur="26">
                                          <p:stCondLst>
                                            <p:cond delay="1642"/>
                                          </p:stCondLst>
                                        </p:cTn>
                                        <p:tgtEl>
                                          <p:spTgt spid="15365"/>
                                        </p:tgtEl>
                                      </p:cBhvr>
                                      <p:to x="100000" y="90000"/>
                                    </p:animScale>
                                    <p:animScale>
                                      <p:cBhvr>
                                        <p:cTn id="28" dur="166" decel="50000">
                                          <p:stCondLst>
                                            <p:cond delay="1668"/>
                                          </p:stCondLst>
                                        </p:cTn>
                                        <p:tgtEl>
                                          <p:spTgt spid="15365"/>
                                        </p:tgtEl>
                                      </p:cBhvr>
                                      <p:to x="100000" y="100000"/>
                                    </p:animScale>
                                    <p:animScale>
                                      <p:cBhvr>
                                        <p:cTn id="29" dur="26">
                                          <p:stCondLst>
                                            <p:cond delay="1808"/>
                                          </p:stCondLst>
                                        </p:cTn>
                                        <p:tgtEl>
                                          <p:spTgt spid="15365"/>
                                        </p:tgtEl>
                                      </p:cBhvr>
                                      <p:to x="100000" y="95000"/>
                                    </p:animScale>
                                    <p:animScale>
                                      <p:cBhvr>
                                        <p:cTn id="30" dur="166" decel="50000">
                                          <p:stCondLst>
                                            <p:cond delay="1834"/>
                                          </p:stCondLst>
                                        </p:cTn>
                                        <p:tgtEl>
                                          <p:spTgt spid="15365"/>
                                        </p:tgtEl>
                                      </p:cBhvr>
                                      <p:to x="100000" y="100000"/>
                                    </p:animScale>
                                  </p:childTnLst>
                                </p:cTn>
                              </p:par>
                              <p:par>
                                <p:cTn id="31" presetID="55" presetClass="entr" presetSubtype="0" fill="hold" grpId="0" nodeType="withEffect">
                                  <p:stCondLst>
                                    <p:cond delay="0"/>
                                  </p:stCondLst>
                                  <p:childTnLst>
                                    <p:set>
                                      <p:cBhvr>
                                        <p:cTn id="32" dur="1" fill="hold">
                                          <p:stCondLst>
                                            <p:cond delay="0"/>
                                          </p:stCondLst>
                                        </p:cTn>
                                        <p:tgtEl>
                                          <p:spTgt spid="11270"/>
                                        </p:tgtEl>
                                        <p:attrNameLst>
                                          <p:attrName>style.visibility</p:attrName>
                                        </p:attrNameLst>
                                      </p:cBhvr>
                                      <p:to>
                                        <p:strVal val="visible"/>
                                      </p:to>
                                    </p:set>
                                    <p:anim calcmode="lin" valueType="num">
                                      <p:cBhvr>
                                        <p:cTn id="33" dur="500" fill="hold"/>
                                        <p:tgtEl>
                                          <p:spTgt spid="11270"/>
                                        </p:tgtEl>
                                        <p:attrNameLst>
                                          <p:attrName>ppt_w</p:attrName>
                                        </p:attrNameLst>
                                      </p:cBhvr>
                                      <p:tavLst>
                                        <p:tav tm="0">
                                          <p:val>
                                            <p:strVal val="#ppt_w*0.70"/>
                                          </p:val>
                                        </p:tav>
                                        <p:tav tm="100000">
                                          <p:val>
                                            <p:strVal val="#ppt_w"/>
                                          </p:val>
                                        </p:tav>
                                      </p:tavLst>
                                    </p:anim>
                                    <p:anim calcmode="lin" valueType="num">
                                      <p:cBhvr>
                                        <p:cTn id="34" dur="500" fill="hold"/>
                                        <p:tgtEl>
                                          <p:spTgt spid="11270"/>
                                        </p:tgtEl>
                                        <p:attrNameLst>
                                          <p:attrName>ppt_h</p:attrName>
                                        </p:attrNameLst>
                                      </p:cBhvr>
                                      <p:tavLst>
                                        <p:tav tm="0">
                                          <p:val>
                                            <p:strVal val="#ppt_h"/>
                                          </p:val>
                                        </p:tav>
                                        <p:tav tm="100000">
                                          <p:val>
                                            <p:strVal val="#ppt_h"/>
                                          </p:val>
                                        </p:tav>
                                      </p:tavLst>
                                    </p:anim>
                                    <p:animEffect transition="in" filter="fade">
                                      <p:cBhvr>
                                        <p:cTn id="35" dur="500"/>
                                        <p:tgtEl>
                                          <p:spTgt spid="11270"/>
                                        </p:tgtEl>
                                      </p:cBhvr>
                                    </p:animEffect>
                                  </p:childTnLst>
                                </p:cTn>
                              </p:par>
                              <p:par>
                                <p:cTn id="36" presetID="8" presetClass="emph" presetSubtype="0" repeatCount="indefinite" fill="hold" nodeType="withEffect">
                                  <p:stCondLst>
                                    <p:cond delay="0"/>
                                  </p:stCondLst>
                                  <p:endCondLst>
                                    <p:cond evt="onNext" delay="0">
                                      <p:tgtEl>
                                        <p:sldTgt/>
                                      </p:tgtEl>
                                    </p:cond>
                                  </p:endCondLst>
                                  <p:childTnLst>
                                    <p:animRot by="21600000">
                                      <p:cBhvr>
                                        <p:cTn id="37" dur="2000" fill="hold"/>
                                        <p:tgtEl>
                                          <p:spTgt spid="30725"/>
                                        </p:tgtEl>
                                        <p:attrNameLst>
                                          <p:attrName>r</p:attrName>
                                        </p:attrNameLst>
                                      </p:cBhvr>
                                    </p:animRot>
                                  </p:childTnLst>
                                </p:cTn>
                              </p:par>
                              <p:par>
                                <p:cTn id="38" presetID="8" presetClass="emph" presetSubtype="0" repeatCount="indefinite" fill="hold" nodeType="withEffect">
                                  <p:stCondLst>
                                    <p:cond delay="0"/>
                                  </p:stCondLst>
                                  <p:endCondLst>
                                    <p:cond evt="onNext" delay="0">
                                      <p:tgtEl>
                                        <p:sldTgt/>
                                      </p:tgtEl>
                                    </p:cond>
                                  </p:endCondLst>
                                  <p:childTnLst>
                                    <p:animRot by="21600000">
                                      <p:cBhvr>
                                        <p:cTn id="39" dur="2000" fill="hold"/>
                                        <p:tgtEl>
                                          <p:spTgt spid="2"/>
                                        </p:tgtEl>
                                        <p:attrNameLst>
                                          <p:attrName>r</p:attrName>
                                        </p:attrNameLst>
                                      </p:cBhvr>
                                    </p:animRot>
                                  </p:childTnLst>
                                </p:cTn>
                              </p:par>
                              <p:par>
                                <p:cTn id="40" presetID="8" presetClass="emph" presetSubtype="0" repeatCount="indefinite" fill="hold" nodeType="withEffect">
                                  <p:stCondLst>
                                    <p:cond delay="0"/>
                                  </p:stCondLst>
                                  <p:endCondLst>
                                    <p:cond evt="onNext" delay="0">
                                      <p:tgtEl>
                                        <p:sldTgt/>
                                      </p:tgtEl>
                                    </p:cond>
                                  </p:endCondLst>
                                  <p:childTnLst>
                                    <p:animRot by="21600000">
                                      <p:cBhvr>
                                        <p:cTn id="41"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P spid="15365" grpId="0" animBg="1"/>
      <p:bldP spid="15366" grpId="0" animBg="1"/>
      <p:bldP spid="1127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0"/>
            <a:ext cx="7696200" cy="5334000"/>
          </a:xfrm>
          <a:prstGeom prst="rect">
            <a:avLst/>
          </a:prstGeom>
        </p:spPr>
      </p:pic>
    </p:spTree>
    <p:extLst>
      <p:ext uri="{BB962C8B-B14F-4D97-AF65-F5344CB8AC3E}">
        <p14:creationId xmlns:p14="http://schemas.microsoft.com/office/powerpoint/2010/main" val="13782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idx="1"/>
          </p:nvPr>
        </p:nvSpPr>
        <p:spPr>
          <a:xfrm>
            <a:off x="609600" y="950913"/>
            <a:ext cx="8839200" cy="609600"/>
          </a:xfrm>
        </p:spPr>
        <p:txBody>
          <a:bodyPr>
            <a:normAutofit fontScale="85000" lnSpcReduction="20000"/>
          </a:bodyPr>
          <a:lstStyle/>
          <a:p>
            <a:pPr eaLnBrk="1" hangingPunct="1">
              <a:lnSpc>
                <a:spcPct val="90000"/>
              </a:lnSpc>
              <a:buFontTx/>
              <a:buNone/>
            </a:pPr>
            <a:r>
              <a:rPr lang="en-US" altLang="en-US" b="1" smtClean="0">
                <a:solidFill>
                  <a:srgbClr val="0000FF"/>
                </a:solidFill>
                <a:latin typeface="Times New Roman" pitchFamily="18" charset="0"/>
              </a:rPr>
              <a:t>1.</a:t>
            </a:r>
            <a:r>
              <a:rPr lang="en-US" altLang="en-US" b="1" u="sng" smtClean="0">
                <a:solidFill>
                  <a:srgbClr val="0000FF"/>
                </a:solidFill>
                <a:latin typeface="Times New Roman" pitchFamily="18" charset="0"/>
              </a:rPr>
              <a:t> C</a:t>
            </a:r>
            <a:r>
              <a:rPr lang="vi-VN" altLang="en-US" b="1" u="sng" smtClean="0">
                <a:solidFill>
                  <a:srgbClr val="0000FF"/>
                </a:solidFill>
                <a:latin typeface="Times New Roman" pitchFamily="18" charset="0"/>
              </a:rPr>
              <a:t>huẩn bị </a:t>
            </a:r>
            <a:r>
              <a:rPr lang="en-US" altLang="en-US" b="1" u="sng" smtClean="0">
                <a:solidFill>
                  <a:srgbClr val="0000FF"/>
                </a:solidFill>
                <a:latin typeface="Times New Roman" pitchFamily="18" charset="0"/>
              </a:rPr>
              <a:t>:</a:t>
            </a:r>
          </a:p>
          <a:p>
            <a:pPr eaLnBrk="1" hangingPunct="1">
              <a:lnSpc>
                <a:spcPct val="90000"/>
              </a:lnSpc>
              <a:buFontTx/>
              <a:buNone/>
            </a:pPr>
            <a:r>
              <a:rPr lang="en-US" altLang="en-US" sz="2400" b="1" smtClean="0">
                <a:latin typeface="Times New Roman" pitchFamily="18" charset="0"/>
              </a:rPr>
              <a:t>    </a:t>
            </a:r>
            <a:endParaRPr lang="en-US" altLang="en-US" sz="2400" b="1" smtClean="0">
              <a:solidFill>
                <a:srgbClr val="003300"/>
              </a:solidFill>
              <a:latin typeface="Times New Roman" pitchFamily="18" charset="0"/>
            </a:endParaRPr>
          </a:p>
        </p:txBody>
      </p:sp>
      <p:sp>
        <p:nvSpPr>
          <p:cNvPr id="9226" name="Text Box 10"/>
          <p:cNvSpPr txBox="1">
            <a:spLocks noChangeArrowheads="1"/>
          </p:cNvSpPr>
          <p:nvPr/>
        </p:nvSpPr>
        <p:spPr bwMode="auto">
          <a:xfrm>
            <a:off x="638175" y="1773238"/>
            <a:ext cx="6553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lphaLcPeriod"/>
            </a:pPr>
            <a:r>
              <a:rPr lang="vi-VN" altLang="en-US" sz="3200" b="1">
                <a:solidFill>
                  <a:srgbClr val="006600"/>
                </a:solidFill>
                <a:latin typeface="Times New Roman" pitchFamily="18" charset="0"/>
              </a:rPr>
              <a:t>Chọn cây đem trồng:</a:t>
            </a:r>
          </a:p>
        </p:txBody>
      </p:sp>
      <p:sp>
        <p:nvSpPr>
          <p:cNvPr id="5" name="Rectangle 11"/>
          <p:cNvSpPr>
            <a:spLocks noChangeArrowheads="1"/>
          </p:cNvSpPr>
          <p:nvPr/>
        </p:nvSpPr>
        <p:spPr bwMode="auto">
          <a:xfrm>
            <a:off x="381000" y="2601913"/>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a:solidFill>
                  <a:srgbClr val="006600"/>
                </a:solidFill>
                <a:latin typeface="Times New Roman" pitchFamily="18" charset="0"/>
              </a:rPr>
              <a:t>   </a:t>
            </a:r>
            <a:r>
              <a:rPr lang="vi-VN" altLang="en-US" sz="3200" b="1">
                <a:solidFill>
                  <a:srgbClr val="0000FF"/>
                </a:solidFill>
                <a:latin typeface="Times New Roman" pitchFamily="18" charset="0"/>
              </a:rPr>
              <a:t>Khi chọn cây đem trồng, ta cần chọn những cây có tiêu chuẩn như thế nào?</a:t>
            </a:r>
            <a:endParaRPr lang="en-US" altLang="en-US" sz="3200" b="1">
              <a:solidFill>
                <a:srgbClr val="0000FF"/>
              </a:solidFill>
              <a:latin typeface="Times New Roman" pitchFamily="18" charset="0"/>
            </a:endParaRPr>
          </a:p>
        </p:txBody>
      </p:sp>
      <p:sp>
        <p:nvSpPr>
          <p:cNvPr id="9" name="Rectangle 2"/>
          <p:cNvSpPr txBox="1">
            <a:spLocks noChangeArrowheads="1"/>
          </p:cNvSpPr>
          <p:nvPr/>
        </p:nvSpPr>
        <p:spPr bwMode="auto">
          <a:xfrm>
            <a:off x="263525" y="395288"/>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800" b="1" kern="0" dirty="0" smtClean="0">
                <a:solidFill>
                  <a:srgbClr val="0000FF"/>
                </a:solidFill>
                <a:latin typeface="Times New Roman" panose="02020603050405020304" pitchFamily="18" charset="0"/>
              </a:rPr>
              <a:t>II. Quy trình thực </a:t>
            </a:r>
            <a:r>
              <a:rPr lang="vi-VN" altLang="en-US" b="1" kern="0" dirty="0" smtClean="0">
                <a:solidFill>
                  <a:srgbClr val="0000FF"/>
                </a:solidFill>
                <a:latin typeface="Times New Roman" panose="02020603050405020304" pitchFamily="18" charset="0"/>
              </a:rPr>
              <a:t>hiện</a:t>
            </a:r>
            <a:endParaRPr lang="en-US" altLang="en-US" sz="2800" b="1" u="sng" kern="0" dirty="0" smtClean="0">
              <a:solidFill>
                <a:srgbClr val="0000FF"/>
              </a:solidFill>
              <a:latin typeface="Times New Roman" panose="02020603050405020304" pitchFamily="18" charset="0"/>
            </a:endParaRPr>
          </a:p>
          <a:p>
            <a:pPr eaLnBrk="1" hangingPunct="1">
              <a:lnSpc>
                <a:spcPct val="90000"/>
              </a:lnSpc>
              <a:buFontTx/>
              <a:buNone/>
              <a:defRPr/>
            </a:pPr>
            <a:r>
              <a:rPr lang="en-US" altLang="en-US" sz="2800" b="1" kern="0" dirty="0" smtClean="0">
                <a:latin typeface="Times New Roman" panose="02020603050405020304" pitchFamily="18" charset="0"/>
              </a:rPr>
              <a:t>    </a:t>
            </a:r>
            <a:endParaRPr lang="en-US" altLang="en-US" sz="2800" b="1" kern="0" dirty="0" smtClean="0">
              <a:solidFill>
                <a:srgbClr val="003300"/>
              </a:solidFill>
              <a:latin typeface="Times New Roman" panose="02020603050405020304" pitchFamily="18"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218">
                                            <p:txEl>
                                              <p:pRg st="0" end="0"/>
                                            </p:txEl>
                                          </p:spTgt>
                                        </p:tgtEl>
                                        <p:attrNameLst>
                                          <p:attrName>style.visibility</p:attrName>
                                        </p:attrNameLst>
                                      </p:cBhvr>
                                      <p:to>
                                        <p:strVal val="visible"/>
                                      </p:to>
                                    </p:set>
                                    <p:anim calcmode="lin" valueType="num">
                                      <p:cBhvr additive="base">
                                        <p:cTn id="14" dur="500" fill="hold"/>
                                        <p:tgtEl>
                                          <p:spTgt spid="92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2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218">
                                            <p:txEl>
                                              <p:pRg st="1" end="1"/>
                                            </p:txEl>
                                          </p:spTgt>
                                        </p:tgtEl>
                                        <p:attrNameLst>
                                          <p:attrName>style.visibility</p:attrName>
                                        </p:attrNameLst>
                                      </p:cBhvr>
                                      <p:to>
                                        <p:strVal val="visible"/>
                                      </p:to>
                                    </p:set>
                                    <p:anim calcmode="lin" valueType="num">
                                      <p:cBhvr additive="base">
                                        <p:cTn id="20" dur="500" fill="hold"/>
                                        <p:tgtEl>
                                          <p:spTgt spid="921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2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226"/>
                                        </p:tgtEl>
                                        <p:attrNameLst>
                                          <p:attrName>style.visibility</p:attrName>
                                        </p:attrNameLst>
                                      </p:cBhvr>
                                      <p:to>
                                        <p:strVal val="visible"/>
                                      </p:to>
                                    </p:set>
                                    <p:animEffect transition="in" filter="wipe(down)">
                                      <p:cBhvr>
                                        <p:cTn id="26" dur="500"/>
                                        <p:tgtEl>
                                          <p:spTgt spid="9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P spid="9226" grpId="0"/>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685800"/>
            <a:ext cx="3962399" cy="5638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44" y="685800"/>
            <a:ext cx="3594956" cy="5638800"/>
          </a:xfrm>
          <a:prstGeom prst="rect">
            <a:avLst/>
          </a:prstGeom>
        </p:spPr>
      </p:pic>
    </p:spTree>
    <p:extLst>
      <p:ext uri="{BB962C8B-B14F-4D97-AF65-F5344CB8AC3E}">
        <p14:creationId xmlns:p14="http://schemas.microsoft.com/office/powerpoint/2010/main" val="37391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2971800"/>
            <a:ext cx="826928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Chọn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cây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khỏe</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thân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không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bị</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cong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queo</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gầy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yếu</a:t>
            </a:r>
            <a:r>
              <a:rPr lang="en-US" altLang="en-US" sz="2800" b="1" i="1" dirty="0">
                <a:solidFill>
                  <a:srgbClr val="FF0000"/>
                </a:solidFill>
                <a:latin typeface="Times New Roman" pitchFamily="18" charset="0"/>
              </a:rPr>
              <a:t>.</a:t>
            </a:r>
          </a:p>
          <a:p>
            <a:pPr eaLnBrk="1" hangingPunct="1">
              <a:spcBef>
                <a:spcPct val="50000"/>
              </a:spcBef>
            </a:pP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Chọn</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cây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không</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bị</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sâu</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bệnh</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đứt</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rễ</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gãy</a:t>
            </a:r>
            <a:r>
              <a:rPr lang="en-US" altLang="en-US" sz="2800" b="1" i="1" dirty="0">
                <a:solidFill>
                  <a:srgbClr val="FF0000"/>
                </a:solidFill>
                <a:latin typeface="Times New Roman" pitchFamily="18" charset="0"/>
              </a:rPr>
              <a:t> </a:t>
            </a:r>
            <a:r>
              <a:rPr lang="en-US" altLang="en-US" sz="2800" b="1" i="1" dirty="0" err="1">
                <a:solidFill>
                  <a:srgbClr val="FF0000"/>
                </a:solidFill>
                <a:latin typeface="Times New Roman" pitchFamily="18" charset="0"/>
              </a:rPr>
              <a:t>ngọn</a:t>
            </a:r>
            <a:r>
              <a:rPr lang="en-US" altLang="en-US" sz="2800" b="1" i="1" dirty="0">
                <a:solidFill>
                  <a:srgbClr val="FF0000"/>
                </a:solidFill>
                <a:latin typeface="Times New Roman" pitchFamily="18" charset="0"/>
              </a:rPr>
              <a:t>.</a:t>
            </a:r>
            <a:r>
              <a:rPr lang="vi-VN" altLang="en-US" sz="2800" b="1" i="1" dirty="0">
                <a:solidFill>
                  <a:srgbClr val="FF0000"/>
                </a:solidFill>
                <a:latin typeface="Times New Roman" pitchFamily="18" charset="0"/>
              </a:rPr>
              <a:t> </a:t>
            </a:r>
          </a:p>
          <a:p>
            <a:pPr eaLnBrk="1" hangingPunct="1"/>
            <a:endParaRPr lang="en-US" altLang="en-US" dirty="0">
              <a:solidFill>
                <a:srgbClr val="000000"/>
              </a:solidFill>
            </a:endParaRPr>
          </a:p>
        </p:txBody>
      </p:sp>
      <p:sp>
        <p:nvSpPr>
          <p:cNvPr id="9" name="Rectangle 2"/>
          <p:cNvSpPr txBox="1">
            <a:spLocks noChangeArrowheads="1"/>
          </p:cNvSpPr>
          <p:nvPr/>
        </p:nvSpPr>
        <p:spPr bwMode="auto">
          <a:xfrm>
            <a:off x="263525" y="395288"/>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800" b="1" kern="0" dirty="0" smtClean="0">
                <a:solidFill>
                  <a:srgbClr val="0000FF"/>
                </a:solidFill>
                <a:latin typeface="Times New Roman" panose="02020603050405020304" pitchFamily="18" charset="0"/>
              </a:rPr>
              <a:t>II. Quy trình thực </a:t>
            </a:r>
            <a:r>
              <a:rPr lang="vi-VN" altLang="en-US" b="1" kern="0" dirty="0" smtClean="0">
                <a:solidFill>
                  <a:srgbClr val="0000FF"/>
                </a:solidFill>
                <a:latin typeface="Times New Roman" panose="02020603050405020304" pitchFamily="18" charset="0"/>
              </a:rPr>
              <a:t>hiện</a:t>
            </a:r>
            <a:endParaRPr lang="en-US" altLang="en-US" sz="2800" b="1" u="sng" kern="0" dirty="0" smtClean="0">
              <a:solidFill>
                <a:srgbClr val="0000FF"/>
              </a:solidFill>
              <a:latin typeface="Times New Roman" panose="02020603050405020304" pitchFamily="18" charset="0"/>
            </a:endParaRPr>
          </a:p>
          <a:p>
            <a:pPr eaLnBrk="1" hangingPunct="1">
              <a:lnSpc>
                <a:spcPct val="90000"/>
              </a:lnSpc>
              <a:buFontTx/>
              <a:buNone/>
              <a:defRPr/>
            </a:pPr>
            <a:r>
              <a:rPr lang="en-US" altLang="en-US" sz="2800" b="1" kern="0" dirty="0" smtClean="0">
                <a:solidFill>
                  <a:srgbClr val="000000"/>
                </a:solidFill>
                <a:latin typeface="Times New Roman" panose="02020603050405020304" pitchFamily="18" charset="0"/>
              </a:rPr>
              <a:t>    </a:t>
            </a:r>
            <a:endParaRPr lang="en-US" altLang="en-US" sz="2800" b="1" kern="0" dirty="0" smtClean="0">
              <a:solidFill>
                <a:srgbClr val="003300"/>
              </a:solidFill>
              <a:latin typeface="Times New Roman" panose="02020603050405020304" pitchFamily="18" charset="0"/>
            </a:endParaRPr>
          </a:p>
        </p:txBody>
      </p:sp>
    </p:spTree>
    <p:extLst>
      <p:ext uri="{BB962C8B-B14F-4D97-AF65-F5344CB8AC3E}">
        <p14:creationId xmlns:p14="http://schemas.microsoft.com/office/powerpoint/2010/main" val="220265920"/>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a:off x="457200" y="4495800"/>
            <a:ext cx="8915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a:solidFill>
                  <a:srgbClr val="006600"/>
                </a:solidFill>
                <a:latin typeface="Times New Roman" pitchFamily="18" charset="0"/>
              </a:rPr>
              <a:t>   Cây con đem trồng phải mập, khỏe, không bị sâu, bệnh thì sau khi trồng mới nhanh bén rễ và phát triển tốt. Nếu trồng bằng cây con đứt rễ, cây sẽ chết vì không hút được nước và thức ăn.</a:t>
            </a:r>
          </a:p>
        </p:txBody>
      </p:sp>
      <p:pic>
        <p:nvPicPr>
          <p:cNvPr id="6" name="Picture 7"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3657600"/>
            <a:ext cx="6858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5"/>
          <p:cNvSpPr>
            <a:spLocks noChangeArrowheads="1"/>
          </p:cNvSpPr>
          <p:nvPr/>
        </p:nvSpPr>
        <p:spPr bwMode="auto">
          <a:xfrm>
            <a:off x="2201863" y="381000"/>
            <a:ext cx="5426075" cy="2438400"/>
          </a:xfrm>
          <a:prstGeom prst="cloudCallout">
            <a:avLst>
              <a:gd name="adj1" fmla="val -26032"/>
              <a:gd name="adj2" fmla="val 78319"/>
            </a:avLst>
          </a:prstGeom>
          <a:solidFill>
            <a:schemeClr val="bg1"/>
          </a:solidFill>
          <a:ln w="31750">
            <a:solidFill>
              <a:srgbClr val="990099"/>
            </a:solidFill>
            <a:round/>
            <a:headEnd/>
            <a:tailEnd/>
          </a:ln>
          <a:effectLst>
            <a:prstShdw prst="shdw17" dist="17961" dir="13500000">
              <a:srgbClr val="004D00"/>
            </a:prstShdw>
          </a:effectLst>
        </p:spPr>
        <p:txBody>
          <a:bodyPr/>
          <a:lstStyle/>
          <a:p>
            <a:pPr algn="ctr"/>
            <a:r>
              <a:rPr lang="en-US" altLang="en-US" sz="3200" b="1">
                <a:solidFill>
                  <a:srgbClr val="FF0000"/>
                </a:solidFill>
                <a:latin typeface="Times New Roman" pitchFamily="18" charset="0"/>
                <a:cs typeface="Arial" charset="0"/>
              </a:rPr>
              <a:t>Tại sao phải chọn cây theo hai tiêu chuẩn trên</a:t>
            </a:r>
            <a:r>
              <a:rPr lang="vi-VN" altLang="en-US" sz="3200" b="1">
                <a:solidFill>
                  <a:srgbClr val="FF0000"/>
                </a:solidFill>
                <a:latin typeface="Times New Roman" pitchFamily="18" charset="0"/>
                <a:cs typeface="Arial" charset="0"/>
              </a:rPr>
              <a:t>?</a:t>
            </a:r>
            <a:endParaRPr lang="en-US" altLang="en-US" sz="2800">
              <a:solidFill>
                <a:srgbClr val="0000FF"/>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0"/>
          <p:cNvSpPr txBox="1">
            <a:spLocks noChangeArrowheads="1"/>
          </p:cNvSpPr>
          <p:nvPr/>
        </p:nvSpPr>
        <p:spPr bwMode="auto">
          <a:xfrm>
            <a:off x="304800" y="757238"/>
            <a:ext cx="65532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altLang="en-US" sz="3200" b="1">
                <a:solidFill>
                  <a:srgbClr val="006600"/>
                </a:solidFill>
                <a:latin typeface="Times New Roman" pitchFamily="18" charset="0"/>
              </a:rPr>
              <a:t>b. Đất trồng</a:t>
            </a:r>
          </a:p>
        </p:txBody>
      </p:sp>
      <p:sp>
        <p:nvSpPr>
          <p:cNvPr id="9" name="Rectangle 11"/>
          <p:cNvSpPr>
            <a:spLocks noChangeArrowheads="1"/>
          </p:cNvSpPr>
          <p:nvPr/>
        </p:nvSpPr>
        <p:spPr bwMode="auto">
          <a:xfrm>
            <a:off x="914400" y="1676400"/>
            <a:ext cx="8458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r>
              <a:rPr lang="en-US" altLang="en-US" sz="2400" b="1">
                <a:solidFill>
                  <a:srgbClr val="006600"/>
                </a:solidFill>
                <a:latin typeface="Times New Roman" pitchFamily="18" charset="0"/>
              </a:rPr>
              <a:t>   </a:t>
            </a:r>
            <a:r>
              <a:rPr lang="vi-VN" altLang="en-US" sz="3200" b="1">
                <a:solidFill>
                  <a:srgbClr val="0000FF"/>
                </a:solidFill>
                <a:latin typeface="Times New Roman" pitchFamily="18" charset="0"/>
              </a:rPr>
              <a:t>Nêu cách chuẩn bị đất trước khi trồng cây.</a:t>
            </a:r>
            <a:endParaRPr lang="en-US" altLang="en-US" sz="3200" b="1">
              <a:solidFill>
                <a:srgbClr val="0000FF"/>
              </a:solidFill>
              <a:latin typeface="Times New Roman" pitchFamily="18" charset="0"/>
            </a:endParaRPr>
          </a:p>
        </p:txBody>
      </p:sp>
      <p:pic>
        <p:nvPicPr>
          <p:cNvPr id="10" name="Picture 5" descr="10"/>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600200"/>
            <a:ext cx="9906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0" y="2667000"/>
            <a:ext cx="9067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vi-VN" altLang="en-US" sz="2800" b="1" i="1">
                <a:solidFill>
                  <a:srgbClr val="FF0000"/>
                </a:solidFill>
                <a:latin typeface="Times New Roman" pitchFamily="18" charset="0"/>
              </a:rPr>
              <a:t>Làm nhỏ đất, nhặt sạch cỏ, gạch vụn, sỏi. Đối với trống cây trên luống cần phải san phẳng mặt luống. Đối với trồng cây trong chậu cần phải trộn một ít phân vào đất trước khi cho vào chậu.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914400"/>
            <a:ext cx="8077200" cy="5334000"/>
          </a:xfrm>
          <a:prstGeom prst="rect">
            <a:avLst/>
          </a:prstGeom>
        </p:spPr>
      </p:pic>
    </p:spTree>
    <p:extLst>
      <p:ext uri="{BB962C8B-B14F-4D97-AF65-F5344CB8AC3E}">
        <p14:creationId xmlns:p14="http://schemas.microsoft.com/office/powerpoint/2010/main" val="1479943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286000"/>
            <a:ext cx="4191000" cy="3886200"/>
          </a:xfrm>
        </p:spPr>
      </p:pic>
      <p:sp>
        <p:nvSpPr>
          <p:cNvPr id="2" name="Title 1"/>
          <p:cNvSpPr>
            <a:spLocks noGrp="1"/>
          </p:cNvSpPr>
          <p:nvPr>
            <p:ph type="title"/>
          </p:nvPr>
        </p:nvSpPr>
        <p:spPr/>
        <p:txBody>
          <a:bodyPr>
            <a:normAutofit/>
          </a:bodyPr>
          <a:lstStyle/>
          <a:p>
            <a:r>
              <a:rPr lang="vi-VN" sz="2800" dirty="0" smtClean="0"/>
              <a:t>* Đất trồng cây trong chậu trộn với 1 ít phân chuồng ủ hoai mục hoặc phân vi sinh</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286000"/>
            <a:ext cx="3829050" cy="3886200"/>
          </a:xfrm>
          <a:prstGeom prst="rect">
            <a:avLst/>
          </a:prstGeom>
        </p:spPr>
      </p:pic>
    </p:spTree>
    <p:extLst>
      <p:ext uri="{BB962C8B-B14F-4D97-AF65-F5344CB8AC3E}">
        <p14:creationId xmlns:p14="http://schemas.microsoft.com/office/powerpoint/2010/main" val="2761755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066800" y="635000"/>
            <a:ext cx="6248400" cy="1524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dirty="0">
                <a:solidFill>
                  <a:srgbClr val="000000"/>
                </a:solidFill>
                <a:latin typeface="Times New Roman" panose="02020603050405020304" pitchFamily="18" charset="0"/>
                <a:cs typeface="Times New Roman" panose="02020603050405020304" pitchFamily="18" charset="0"/>
              </a:rPr>
              <a:t>Lỗ ở dưới đáy chậu có tác dụng gì?</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609600" y="2819400"/>
            <a:ext cx="7162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2800" b="1" i="1">
                <a:solidFill>
                  <a:srgbClr val="FF0000"/>
                </a:solidFill>
                <a:latin typeface="Times New Roman" pitchFamily="18" charset="0"/>
                <a:cs typeface="Times New Roman" pitchFamily="18" charset="0"/>
              </a:rPr>
              <a:t>Lỗ ở đáy chậu để thoát nước giúp cây không bị úng nước</a:t>
            </a:r>
            <a:endParaRPr lang="en-US" altLang="en-US" sz="2800" b="1" i="1">
              <a:solidFill>
                <a:srgbClr val="FF0000"/>
              </a:solidFill>
              <a:latin typeface="Times New Roman" pitchFamily="18" charset="0"/>
              <a:cs typeface="Times New Roman" pitchFamily="18" charset="0"/>
            </a:endParaRPr>
          </a:p>
        </p:txBody>
      </p:sp>
      <p:pic>
        <p:nvPicPr>
          <p:cNvPr id="31746" name="Picture 2" descr="Chậu nhựa – Phân Bón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25888"/>
            <a:ext cx="531812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V="1">
            <a:off x="4468813" y="4724400"/>
            <a:ext cx="1981200" cy="9144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0" name="TextBox 9"/>
          <p:cNvSpPr txBox="1">
            <a:spLocks noChangeArrowheads="1"/>
          </p:cNvSpPr>
          <p:nvPr/>
        </p:nvSpPr>
        <p:spPr bwMode="auto">
          <a:xfrm>
            <a:off x="6477000" y="4398963"/>
            <a:ext cx="2590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altLang="en-US" sz="3000" b="1">
                <a:solidFill>
                  <a:srgbClr val="000000"/>
                </a:solidFill>
                <a:latin typeface="Times New Roman" pitchFamily="18" charset="0"/>
                <a:cs typeface="Times New Roman" pitchFamily="18" charset="0"/>
              </a:rPr>
              <a:t>Lỗ ở đáy chậu</a:t>
            </a:r>
            <a:endParaRPr lang="en-US" altLang="en-US" sz="3000" b="1">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45042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1746"/>
                                        </p:tgtEl>
                                        <p:attrNameLst>
                                          <p:attrName>style.visibility</p:attrName>
                                        </p:attrNameLst>
                                      </p:cBhvr>
                                      <p:to>
                                        <p:strVal val="visible"/>
                                      </p:to>
                                    </p:set>
                                    <p:animEffect transition="in" filter="barn(inVertical)">
                                      <p:cBhvr>
                                        <p:cTn id="17" dur="500"/>
                                        <p:tgtEl>
                                          <p:spTgt spid="3174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609600" y="655638"/>
            <a:ext cx="647700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000000"/>
                </a:solidFill>
                <a:latin typeface="Times New Roman" pitchFamily="18" charset="0"/>
              </a:rPr>
              <a:t>Hãy quan sát hình kết hợp với sách giáo khoa</a:t>
            </a:r>
          </a:p>
          <a:p>
            <a:pPr eaLnBrk="1" hangingPunct="1"/>
            <a:r>
              <a:rPr lang="en-US" altLang="en-US" sz="2400" b="1">
                <a:solidFill>
                  <a:srgbClr val="000000"/>
                </a:solidFill>
                <a:latin typeface="Times New Roman" pitchFamily="18" charset="0"/>
              </a:rPr>
              <a:t>và nêu lên quy trình trồng cây trên luống.</a:t>
            </a:r>
          </a:p>
          <a:p>
            <a:pPr eaLnBrk="1" hangingPunct="1">
              <a:spcBef>
                <a:spcPct val="50000"/>
              </a:spcBef>
            </a:pPr>
            <a:endParaRPr lang="en-US" altLang="en-US" sz="2800" b="1">
              <a:solidFill>
                <a:srgbClr val="0000FF"/>
              </a:solidFill>
              <a:latin typeface="Times New Roman" pitchFamily="18" charset="0"/>
            </a:endParaRPr>
          </a:p>
        </p:txBody>
      </p:sp>
      <p:pic>
        <p:nvPicPr>
          <p:cNvPr id="13319" name="Picture 7" descr="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828800"/>
            <a:ext cx="30480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1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14800"/>
            <a:ext cx="3429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87825"/>
            <a:ext cx="3048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Sieu quay12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905000"/>
            <a:ext cx="34290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Rectangle 12"/>
          <p:cNvSpPr>
            <a:spLocks noChangeArrowheads="1"/>
          </p:cNvSpPr>
          <p:nvPr/>
        </p:nvSpPr>
        <p:spPr bwMode="auto">
          <a:xfrm>
            <a:off x="1600200" y="3581400"/>
            <a:ext cx="1524000" cy="3810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1</a:t>
            </a:r>
          </a:p>
        </p:txBody>
      </p:sp>
      <p:sp>
        <p:nvSpPr>
          <p:cNvPr id="13325" name="Rectangle 13"/>
          <p:cNvSpPr>
            <a:spLocks noChangeArrowheads="1"/>
          </p:cNvSpPr>
          <p:nvPr/>
        </p:nvSpPr>
        <p:spPr bwMode="auto">
          <a:xfrm>
            <a:off x="5257800" y="3581400"/>
            <a:ext cx="1524000" cy="457200"/>
          </a:xfrm>
          <a:prstGeom prst="rect">
            <a:avLst/>
          </a:prstGeom>
          <a:noFill/>
          <a:ln w="38100"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2</a:t>
            </a:r>
          </a:p>
        </p:txBody>
      </p:sp>
      <p:sp>
        <p:nvSpPr>
          <p:cNvPr id="13326" name="Rectangle 14"/>
          <p:cNvSpPr>
            <a:spLocks noChangeArrowheads="1"/>
          </p:cNvSpPr>
          <p:nvPr/>
        </p:nvSpPr>
        <p:spPr bwMode="auto">
          <a:xfrm>
            <a:off x="5562600" y="59436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4</a:t>
            </a:r>
          </a:p>
        </p:txBody>
      </p:sp>
      <p:sp>
        <p:nvSpPr>
          <p:cNvPr id="13327" name="Rectangle 15"/>
          <p:cNvSpPr>
            <a:spLocks noChangeArrowheads="1"/>
          </p:cNvSpPr>
          <p:nvPr/>
        </p:nvSpPr>
        <p:spPr bwMode="auto">
          <a:xfrm>
            <a:off x="1524000" y="5867400"/>
            <a:ext cx="1524000" cy="304800"/>
          </a:xfrm>
          <a:prstGeom prst="rect">
            <a:avLst/>
          </a:prstGeom>
          <a:noFill/>
          <a:ln w="2857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b="1">
                <a:solidFill>
                  <a:srgbClr val="0000FF"/>
                </a:solidFill>
              </a:rPr>
              <a:t>HÌNH 3</a:t>
            </a:r>
          </a:p>
        </p:txBody>
      </p:sp>
      <p:sp>
        <p:nvSpPr>
          <p:cNvPr id="12299" name="Rectangle 1"/>
          <p:cNvSpPr>
            <a:spLocks noChangeArrowheads="1"/>
          </p:cNvSpPr>
          <p:nvPr/>
        </p:nvSpPr>
        <p:spPr bwMode="auto">
          <a:xfrm>
            <a:off x="192088" y="152400"/>
            <a:ext cx="7258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vi-VN" altLang="en-US" sz="3000" b="1">
                <a:solidFill>
                  <a:srgbClr val="0000FF"/>
                </a:solidFill>
                <a:latin typeface="Times New Roman" pitchFamily="18" charset="0"/>
                <a:cs typeface="Times New Roman" pitchFamily="18" charset="0"/>
              </a:rPr>
              <a:t>2. Q</a:t>
            </a:r>
            <a:r>
              <a:rPr lang="en-US" altLang="en-US" sz="3000" b="1">
                <a:solidFill>
                  <a:srgbClr val="0000FF"/>
                </a:solidFill>
                <a:latin typeface="Times New Roman" pitchFamily="18" charset="0"/>
                <a:cs typeface="Times New Roman" pitchFamily="18" charset="0"/>
              </a:rPr>
              <a:t>uy trình kĩ thuật trồng cây</a:t>
            </a:r>
            <a:r>
              <a:rPr lang="vi-VN" altLang="en-US" sz="3000" b="1">
                <a:solidFill>
                  <a:srgbClr val="0000FF"/>
                </a:solidFill>
                <a:latin typeface="Times New Roman" pitchFamily="18" charset="0"/>
                <a:cs typeface="Times New Roman" pitchFamily="18" charset="0"/>
              </a:rPr>
              <a:t> trên luống: </a:t>
            </a:r>
            <a:endParaRPr lang="en-US" altLang="en-US" sz="30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38860745"/>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box(in)">
                                      <p:cBhvr>
                                        <p:cTn id="7" dur="500"/>
                                        <p:tgtEl>
                                          <p:spTgt spid="13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322"/>
                                        </p:tgtEl>
                                        <p:attrNameLst>
                                          <p:attrName>style.visibility</p:attrName>
                                        </p:attrNameLst>
                                      </p:cBhvr>
                                      <p:to>
                                        <p:strVal val="visible"/>
                                      </p:to>
                                    </p:set>
                                    <p:animEffect transition="in" filter="box(in)">
                                      <p:cBhvr>
                                        <p:cTn id="12" dur="500"/>
                                        <p:tgtEl>
                                          <p:spTgt spid="13322"/>
                                        </p:tgtEl>
                                      </p:cBhvr>
                                    </p:animEffect>
                                  </p:childTnLst>
                                </p:cTn>
                              </p:par>
                              <p:par>
                                <p:cTn id="13" presetID="4" presetClass="entr" presetSubtype="16" fill="hold" nodeType="withEffect">
                                  <p:stCondLst>
                                    <p:cond delay="0"/>
                                  </p:stCondLst>
                                  <p:childTnLst>
                                    <p:set>
                                      <p:cBhvr>
                                        <p:cTn id="14" dur="1" fill="hold">
                                          <p:stCondLst>
                                            <p:cond delay="0"/>
                                          </p:stCondLst>
                                        </p:cTn>
                                        <p:tgtEl>
                                          <p:spTgt spid="13319"/>
                                        </p:tgtEl>
                                        <p:attrNameLst>
                                          <p:attrName>style.visibility</p:attrName>
                                        </p:attrNameLst>
                                      </p:cBhvr>
                                      <p:to>
                                        <p:strVal val="visible"/>
                                      </p:to>
                                    </p:set>
                                    <p:animEffect transition="in" filter="box(in)">
                                      <p:cBhvr>
                                        <p:cTn id="15" dur="500"/>
                                        <p:tgtEl>
                                          <p:spTgt spid="1331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3324"/>
                                        </p:tgtEl>
                                        <p:attrNameLst>
                                          <p:attrName>style.visibility</p:attrName>
                                        </p:attrNameLst>
                                      </p:cBhvr>
                                      <p:to>
                                        <p:strVal val="visible"/>
                                      </p:to>
                                    </p:set>
                                    <p:animEffect transition="in" filter="box(in)">
                                      <p:cBhvr>
                                        <p:cTn id="18" dur="500"/>
                                        <p:tgtEl>
                                          <p:spTgt spid="13324"/>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3325"/>
                                        </p:tgtEl>
                                        <p:attrNameLst>
                                          <p:attrName>style.visibility</p:attrName>
                                        </p:attrNameLst>
                                      </p:cBhvr>
                                      <p:to>
                                        <p:strVal val="visible"/>
                                      </p:to>
                                    </p:set>
                                    <p:animEffect transition="in" filter="box(in)">
                                      <p:cBhvr>
                                        <p:cTn id="21" dur="500"/>
                                        <p:tgtEl>
                                          <p:spTgt spid="13325"/>
                                        </p:tgtEl>
                                      </p:cBhvr>
                                    </p:animEffect>
                                  </p:childTnLst>
                                </p:cTn>
                              </p:par>
                              <p:par>
                                <p:cTn id="22" presetID="4" presetClass="entr" presetSubtype="16" fill="hold" nodeType="withEffect">
                                  <p:stCondLst>
                                    <p:cond delay="0"/>
                                  </p:stCondLst>
                                  <p:childTnLst>
                                    <p:set>
                                      <p:cBhvr>
                                        <p:cTn id="23" dur="1" fill="hold">
                                          <p:stCondLst>
                                            <p:cond delay="0"/>
                                          </p:stCondLst>
                                        </p:cTn>
                                        <p:tgtEl>
                                          <p:spTgt spid="13320"/>
                                        </p:tgtEl>
                                        <p:attrNameLst>
                                          <p:attrName>style.visibility</p:attrName>
                                        </p:attrNameLst>
                                      </p:cBhvr>
                                      <p:to>
                                        <p:strVal val="visible"/>
                                      </p:to>
                                    </p:set>
                                    <p:animEffect transition="in" filter="box(in)">
                                      <p:cBhvr>
                                        <p:cTn id="24" dur="500"/>
                                        <p:tgtEl>
                                          <p:spTgt spid="13320"/>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3327"/>
                                        </p:tgtEl>
                                        <p:attrNameLst>
                                          <p:attrName>style.visibility</p:attrName>
                                        </p:attrNameLst>
                                      </p:cBhvr>
                                      <p:to>
                                        <p:strVal val="visible"/>
                                      </p:to>
                                    </p:set>
                                    <p:animEffect transition="in" filter="box(in)">
                                      <p:cBhvr>
                                        <p:cTn id="27" dur="500"/>
                                        <p:tgtEl>
                                          <p:spTgt spid="13327"/>
                                        </p:tgtEl>
                                      </p:cBhvr>
                                    </p:animEffect>
                                  </p:childTnLst>
                                </p:cTn>
                              </p:par>
                              <p:par>
                                <p:cTn id="28" presetID="4" presetClass="entr" presetSubtype="16" fill="hold" nodeType="withEffect">
                                  <p:stCondLst>
                                    <p:cond delay="0"/>
                                  </p:stCondLst>
                                  <p:childTnLst>
                                    <p:set>
                                      <p:cBhvr>
                                        <p:cTn id="29" dur="1" fill="hold">
                                          <p:stCondLst>
                                            <p:cond delay="0"/>
                                          </p:stCondLst>
                                        </p:cTn>
                                        <p:tgtEl>
                                          <p:spTgt spid="13321"/>
                                        </p:tgtEl>
                                        <p:attrNameLst>
                                          <p:attrName>style.visibility</p:attrName>
                                        </p:attrNameLst>
                                      </p:cBhvr>
                                      <p:to>
                                        <p:strVal val="visible"/>
                                      </p:to>
                                    </p:set>
                                    <p:animEffect transition="in" filter="box(in)">
                                      <p:cBhvr>
                                        <p:cTn id="30" dur="500"/>
                                        <p:tgtEl>
                                          <p:spTgt spid="13321"/>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3326"/>
                                        </p:tgtEl>
                                        <p:attrNameLst>
                                          <p:attrName>style.visibility</p:attrName>
                                        </p:attrNameLst>
                                      </p:cBhvr>
                                      <p:to>
                                        <p:strVal val="visible"/>
                                      </p:to>
                                    </p:set>
                                    <p:animEffect transition="in" filter="box(in)">
                                      <p:cBhvr>
                                        <p:cTn id="33" dur="5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3324" grpId="0" animBg="1"/>
      <p:bldP spid="13325" grpId="0" animBg="1"/>
      <p:bldP spid="13326" grpId="0" animBg="1"/>
      <p:bldP spid="133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143000" y="685800"/>
            <a:ext cx="7010400" cy="1200329"/>
          </a:xfrm>
          <a:prstGeom prst="rect">
            <a:avLst/>
          </a:prstGeom>
          <a:noFill/>
        </p:spPr>
        <p:txBody>
          <a:bodyPr wrap="square" rtlCol="0">
            <a:spAutoFit/>
          </a:bodyPr>
          <a:lstStyle/>
          <a:p>
            <a:r>
              <a:rPr lang="vi-VN" sz="3600" dirty="0" smtClean="0">
                <a:solidFill>
                  <a:prstClr val="black"/>
                </a:solidFill>
              </a:rPr>
              <a:t>Điều kiện ngoại cảnh để cây sinh trưởng và phát triển tốt</a:t>
            </a:r>
            <a:endParaRPr lang="en-US" sz="3600" dirty="0">
              <a:solidFill>
                <a:prstClr val="black"/>
              </a:solidFill>
            </a:endParaRPr>
          </a:p>
        </p:txBody>
      </p:sp>
      <p:sp>
        <p:nvSpPr>
          <p:cNvPr id="3" name="TextBox 2"/>
          <p:cNvSpPr txBox="1"/>
          <p:nvPr/>
        </p:nvSpPr>
        <p:spPr>
          <a:xfrm>
            <a:off x="990600" y="2438400"/>
            <a:ext cx="7162800" cy="1446550"/>
          </a:xfrm>
          <a:prstGeom prst="rect">
            <a:avLst/>
          </a:prstGeom>
          <a:noFill/>
        </p:spPr>
        <p:txBody>
          <a:bodyPr wrap="square" rtlCol="0">
            <a:spAutoFit/>
          </a:bodyPr>
          <a:lstStyle/>
          <a:p>
            <a:r>
              <a:rPr lang="vi-VN" sz="4400" dirty="0" smtClean="0">
                <a:solidFill>
                  <a:prstClr val="black"/>
                </a:solidFill>
              </a:rPr>
              <a:t>Nhiệt độ, ánh sáng, chất dinh dưỡng, đất, không khí.</a:t>
            </a:r>
            <a:endParaRPr lang="en-US" sz="4400" dirty="0">
              <a:solidFill>
                <a:prstClr val="black"/>
              </a:solidFill>
            </a:endParaRPr>
          </a:p>
        </p:txBody>
      </p:sp>
    </p:spTree>
    <p:extLst>
      <p:ext uri="{BB962C8B-B14F-4D97-AF65-F5344CB8AC3E}">
        <p14:creationId xmlns:p14="http://schemas.microsoft.com/office/powerpoint/2010/main" val="1714063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idx="1"/>
          </p:nvPr>
        </p:nvSpPr>
        <p:spPr>
          <a:xfrm>
            <a:off x="914400" y="5181600"/>
            <a:ext cx="7772400" cy="1371600"/>
          </a:xfrm>
        </p:spPr>
        <p:txBody>
          <a:bodyPr/>
          <a:lstStyle/>
          <a:p>
            <a:pPr eaLnBrk="1" hangingPunct="1">
              <a:buFontTx/>
              <a:buNone/>
            </a:pPr>
            <a:r>
              <a:rPr lang="en-US" altLang="en-US" smtClean="0"/>
              <a:t>       </a:t>
            </a:r>
          </a:p>
          <a:p>
            <a:pPr eaLnBrk="1" hangingPunct="1">
              <a:buFontTx/>
              <a:buNone/>
            </a:pPr>
            <a:r>
              <a:rPr lang="en-US" altLang="en-US" smtClean="0"/>
              <a:t>       </a:t>
            </a:r>
            <a:r>
              <a:rPr lang="en-US" altLang="en-US" sz="3000" smtClean="0"/>
              <a:t>Bước 1: Xác định vị trí trồng cây.</a:t>
            </a:r>
          </a:p>
        </p:txBody>
      </p:sp>
      <p:pic>
        <p:nvPicPr>
          <p:cNvPr id="16387" name="Picture 3" descr="Sieu quay12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304653"/>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in)">
                                      <p:cBhvr>
                                        <p:cTn id="7" dur="500"/>
                                        <p:tgtEl>
                                          <p:spTgt spid="16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86">
                                            <p:txEl>
                                              <p:pRg st="0" end="0"/>
                                            </p:txEl>
                                          </p:spTgt>
                                        </p:tgtEl>
                                        <p:attrNameLst>
                                          <p:attrName>style.visibility</p:attrName>
                                        </p:attrNameLst>
                                      </p:cBhvr>
                                      <p:to>
                                        <p:strVal val="visible"/>
                                      </p:to>
                                    </p:set>
                                    <p:animEffect transition="in" filter="box(in)">
                                      <p:cBhvr>
                                        <p:cTn id="12" dur="500"/>
                                        <p:tgtEl>
                                          <p:spTgt spid="163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386">
                                            <p:txEl>
                                              <p:pRg st="1" end="1"/>
                                            </p:txEl>
                                          </p:spTgt>
                                        </p:tgtEl>
                                        <p:attrNameLst>
                                          <p:attrName>style.visibility</p:attrName>
                                        </p:attrNameLst>
                                      </p:cBhvr>
                                      <p:to>
                                        <p:strVal val="visible"/>
                                      </p:to>
                                    </p:set>
                                    <p:animEffect transition="in" filter="box(in)">
                                      <p:cBhvr>
                                        <p:cTn id="17" dur="500"/>
                                        <p:tgtEl>
                                          <p:spTgt spid="163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idx="1"/>
          </p:nvPr>
        </p:nvSpPr>
        <p:spPr>
          <a:xfrm>
            <a:off x="304800" y="5380038"/>
            <a:ext cx="8382000" cy="1096962"/>
          </a:xfrm>
        </p:spPr>
        <p:txBody>
          <a:bodyPr/>
          <a:lstStyle/>
          <a:p>
            <a:pPr eaLnBrk="1" hangingPunct="1">
              <a:lnSpc>
                <a:spcPct val="90000"/>
              </a:lnSpc>
              <a:buFontTx/>
              <a:buNone/>
            </a:pPr>
            <a:endParaRPr lang="en-US" altLang="en-US" smtClean="0"/>
          </a:p>
          <a:p>
            <a:pPr eaLnBrk="1" hangingPunct="1">
              <a:lnSpc>
                <a:spcPct val="90000"/>
              </a:lnSpc>
              <a:buFontTx/>
              <a:buNone/>
            </a:pPr>
            <a:r>
              <a:rPr lang="en-US" altLang="en-US" smtClean="0"/>
              <a:t>                      Bước 2: Đào hốc.</a:t>
            </a:r>
          </a:p>
        </p:txBody>
      </p:sp>
      <p:pic>
        <p:nvPicPr>
          <p:cNvPr id="17411" name="Picture 3" descr="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613113"/>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box(in)">
                                      <p:cBhvr>
                                        <p:cTn id="7" dur="500"/>
                                        <p:tgtEl>
                                          <p:spTgt spid="17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box(in)">
                                      <p:cBhvr>
                                        <p:cTn id="12" dur="500"/>
                                        <p:tgtEl>
                                          <p:spTgt spid="174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685800" y="5227638"/>
            <a:ext cx="8001000" cy="1249362"/>
          </a:xfrm>
        </p:spPr>
        <p:txBody>
          <a:bodyPr/>
          <a:lstStyle/>
          <a:p>
            <a:pPr eaLnBrk="1" hangingPunct="1">
              <a:buFontTx/>
              <a:buNone/>
            </a:pPr>
            <a:r>
              <a:rPr lang="en-US" altLang="en-US" smtClean="0"/>
              <a:t>                 </a:t>
            </a:r>
          </a:p>
          <a:p>
            <a:pPr eaLnBrk="1" hangingPunct="1">
              <a:buFontTx/>
              <a:buNone/>
            </a:pPr>
            <a:r>
              <a:rPr lang="en-US" altLang="en-US" smtClean="0"/>
              <a:t>                 Bước 3: Trồng cây.</a:t>
            </a:r>
          </a:p>
        </p:txBody>
      </p:sp>
      <p:pic>
        <p:nvPicPr>
          <p:cNvPr id="18435" name="Picture 3" descr="1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2606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ox(in)">
                                      <p:cBhvr>
                                        <p:cTn id="7" dur="5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434">
                                            <p:txEl>
                                              <p:pRg st="0" end="0"/>
                                            </p:txEl>
                                          </p:spTgt>
                                        </p:tgtEl>
                                        <p:attrNameLst>
                                          <p:attrName>style.visibility</p:attrName>
                                        </p:attrNameLst>
                                      </p:cBhvr>
                                      <p:to>
                                        <p:strVal val="visible"/>
                                      </p:to>
                                    </p:set>
                                    <p:animEffect transition="in" filter="box(in)">
                                      <p:cBhvr>
                                        <p:cTn id="12" dur="500"/>
                                        <p:tgtEl>
                                          <p:spTgt spid="184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434">
                                            <p:txEl>
                                              <p:pRg st="1" end="1"/>
                                            </p:txEl>
                                          </p:spTgt>
                                        </p:tgtEl>
                                        <p:attrNameLst>
                                          <p:attrName>style.visibility</p:attrName>
                                        </p:attrNameLst>
                                      </p:cBhvr>
                                      <p:to>
                                        <p:strVal val="visible"/>
                                      </p:to>
                                    </p:set>
                                    <p:animEffect transition="in" filter="box(in)">
                                      <p:cBhvr>
                                        <p:cTn id="17" dur="500"/>
                                        <p:tgtEl>
                                          <p:spTgt spid="184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idx="1"/>
          </p:nvPr>
        </p:nvSpPr>
        <p:spPr>
          <a:xfrm>
            <a:off x="457200" y="5151438"/>
            <a:ext cx="8229600" cy="1249362"/>
          </a:xfrm>
        </p:spPr>
        <p:txBody>
          <a:bodyPr/>
          <a:lstStyle/>
          <a:p>
            <a:pPr eaLnBrk="1" hangingPunct="1">
              <a:buFontTx/>
              <a:buNone/>
            </a:pPr>
            <a:r>
              <a:rPr lang="en-US" altLang="en-US" smtClean="0"/>
              <a:t>           </a:t>
            </a:r>
          </a:p>
          <a:p>
            <a:pPr eaLnBrk="1" hangingPunct="1">
              <a:buFontTx/>
              <a:buNone/>
            </a:pPr>
            <a:r>
              <a:rPr lang="en-US" altLang="en-US" smtClean="0"/>
              <a:t>                  Bước 4: Tưới nước.</a:t>
            </a:r>
          </a:p>
        </p:txBody>
      </p:sp>
      <p:pic>
        <p:nvPicPr>
          <p:cNvPr id="19459" name="Picture 3" descr="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549014"/>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8">
                                            <p:txEl>
                                              <p:pRg st="1" end="1"/>
                                            </p:txEl>
                                          </p:spTgt>
                                        </p:tgtEl>
                                        <p:attrNameLst>
                                          <p:attrName>style.visibility</p:attrName>
                                        </p:attrNameLst>
                                      </p:cBhvr>
                                      <p:to>
                                        <p:strVal val="visible"/>
                                      </p:to>
                                    </p:set>
                                    <p:anim calcmode="lin" valueType="num">
                                      <p:cBhvr>
                                        <p:cTn id="7" dur="2000" fill="hold"/>
                                        <p:tgtEl>
                                          <p:spTgt spid="19458">
                                            <p:txEl>
                                              <p:pRg st="1" end="1"/>
                                            </p:txEl>
                                          </p:spTgt>
                                        </p:tgtEl>
                                        <p:attrNameLst>
                                          <p:attrName>ppt_w</p:attrName>
                                        </p:attrNameLst>
                                      </p:cBhvr>
                                      <p:tavLst>
                                        <p:tav tm="0">
                                          <p:val>
                                            <p:fltVal val="0"/>
                                          </p:val>
                                        </p:tav>
                                        <p:tav tm="100000">
                                          <p:val>
                                            <p:strVal val="#ppt_w"/>
                                          </p:val>
                                        </p:tav>
                                      </p:tavLst>
                                    </p:anim>
                                    <p:anim calcmode="lin" valueType="num">
                                      <p:cBhvr>
                                        <p:cTn id="8" dur="2000" fill="hold"/>
                                        <p:tgtEl>
                                          <p:spTgt spid="19458">
                                            <p:txEl>
                                              <p:pRg st="1" end="1"/>
                                            </p:txEl>
                                          </p:spTgt>
                                        </p:tgtEl>
                                        <p:attrNameLst>
                                          <p:attrName>ppt_h</p:attrName>
                                        </p:attrNameLst>
                                      </p:cBhvr>
                                      <p:tavLst>
                                        <p:tav tm="0">
                                          <p:val>
                                            <p:fltVal val="0"/>
                                          </p:val>
                                        </p:tav>
                                        <p:tav tm="100000">
                                          <p:val>
                                            <p:strVal val="#ppt_h"/>
                                          </p:val>
                                        </p:tav>
                                      </p:tavLst>
                                    </p:anim>
                                    <p:anim calcmode="lin" valueType="num">
                                      <p:cBhvr>
                                        <p:cTn id="9" dur="2000" fill="hold"/>
                                        <p:tgtEl>
                                          <p:spTgt spid="19458">
                                            <p:txEl>
                                              <p:pRg st="1" end="1"/>
                                            </p:txEl>
                                          </p:spTgt>
                                        </p:tgtEl>
                                        <p:attrNameLst>
                                          <p:attrName>style.rotation</p:attrName>
                                        </p:attrNameLst>
                                      </p:cBhvr>
                                      <p:tavLst>
                                        <p:tav tm="0">
                                          <p:val>
                                            <p:fltVal val="90"/>
                                          </p:val>
                                        </p:tav>
                                        <p:tav tm="100000">
                                          <p:val>
                                            <p:fltVal val="0"/>
                                          </p:val>
                                        </p:tav>
                                      </p:tavLst>
                                    </p:anim>
                                    <p:animEffect transition="in" filter="fade">
                                      <p:cBhvr>
                                        <p:cTn id="10" dur="2000"/>
                                        <p:tgtEl>
                                          <p:spTgt spid="1945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animEffect transition="in" filter="box(in)">
                                      <p:cBhvr>
                                        <p:cTn id="15" dur="500"/>
                                        <p:tgtEl>
                                          <p:spTgt spid="1945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9458">
                                            <p:txEl>
                                              <p:pRg st="0" end="0"/>
                                            </p:txEl>
                                          </p:spTgt>
                                        </p:tgtEl>
                                        <p:attrNameLst>
                                          <p:attrName>style.visibility</p:attrName>
                                        </p:attrNameLst>
                                      </p:cBhvr>
                                      <p:to>
                                        <p:strVal val="visible"/>
                                      </p:to>
                                    </p:set>
                                    <p:animEffect transition="in" filter="box(in)">
                                      <p:cBhvr>
                                        <p:cTn id="20" dur="500"/>
                                        <p:tgtEl>
                                          <p:spTgt spid="19458">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iterate type="lt">
                                    <p:tmPct val="0"/>
                                  </p:iterate>
                                  <p:childTnLst>
                                    <p:set>
                                      <p:cBhvr>
                                        <p:cTn id="24" dur="1" fill="hold">
                                          <p:stCondLst>
                                            <p:cond delay="0"/>
                                          </p:stCondLst>
                                        </p:cTn>
                                        <p:tgtEl>
                                          <p:spTgt spid="19458">
                                            <p:txEl>
                                              <p:pRg st="1" end="1"/>
                                            </p:txEl>
                                          </p:spTgt>
                                        </p:tgtEl>
                                        <p:attrNameLst>
                                          <p:attrName>style.visibility</p:attrName>
                                        </p:attrNameLst>
                                      </p:cBhvr>
                                      <p:to>
                                        <p:strVal val="visible"/>
                                      </p:to>
                                    </p:set>
                                    <p:animEffect transition="in" filter="box(in)">
                                      <p:cBhvr>
                                        <p:cTn id="25" dur="500"/>
                                        <p:tgtEl>
                                          <p:spTgt spid="194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990600" y="381000"/>
            <a:ext cx="6934200" cy="2971800"/>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r>
              <a:rPr lang="vi-VN" sz="3200" dirty="0">
                <a:solidFill>
                  <a:srgbClr val="000000">
                    <a:lumMod val="85000"/>
                    <a:lumOff val="15000"/>
                  </a:srgbClr>
                </a:solidFill>
              </a:rPr>
              <a:t>Phải ấn chặt đất và tưới nhẹ nước quanh gốc cây nhằm mục đích gì ?</a:t>
            </a:r>
            <a:endParaRPr lang="en-US" sz="3200" dirty="0">
              <a:solidFill>
                <a:srgbClr val="000000">
                  <a:lumMod val="85000"/>
                  <a:lumOff val="15000"/>
                </a:srgbClr>
              </a:solidFill>
            </a:endParaRPr>
          </a:p>
        </p:txBody>
      </p:sp>
      <p:sp>
        <p:nvSpPr>
          <p:cNvPr id="5" name="TextBox 4"/>
          <p:cNvSpPr txBox="1">
            <a:spLocks noChangeArrowheads="1"/>
          </p:cNvSpPr>
          <p:nvPr/>
        </p:nvSpPr>
        <p:spPr bwMode="auto">
          <a:xfrm>
            <a:off x="685800" y="42672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vi-VN" sz="2400">
                <a:solidFill>
                  <a:srgbClr val="000000"/>
                </a:solidFill>
              </a:rPr>
              <a:t>Phải ấn chặt đất và tưới nhẹ nước quanh gốc cây để cây đứng thẳng, tưới nhẹ để cây không bị đổ vì cây mới được trồng chưa bám rễ vào đất.</a:t>
            </a:r>
            <a:endParaRPr lang="en-US" sz="2400">
              <a:solidFill>
                <a:srgbClr val="000000"/>
              </a:solidFill>
            </a:endParaRPr>
          </a:p>
        </p:txBody>
      </p:sp>
    </p:spTree>
    <p:extLst>
      <p:ext uri="{BB962C8B-B14F-4D97-AF65-F5344CB8AC3E}">
        <p14:creationId xmlns:p14="http://schemas.microsoft.com/office/powerpoint/2010/main" val="1451417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06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276600"/>
            <a:ext cx="4799012"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76600"/>
            <a:ext cx="4343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txBox="1">
            <a:spLocks noChangeArrowheads="1"/>
          </p:cNvSpPr>
          <p:nvPr/>
        </p:nvSpPr>
        <p:spPr bwMode="auto">
          <a:xfrm>
            <a:off x="2438400" y="6348413"/>
            <a:ext cx="5186363"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400" b="1" kern="0" dirty="0" smtClean="0">
                <a:solidFill>
                  <a:srgbClr val="0000FF"/>
                </a:solidFill>
                <a:latin typeface="Times New Roman" pitchFamily="18" charset="0"/>
              </a:rPr>
              <a:t>Hình ảnh những luống rau, hoa</a:t>
            </a:r>
            <a:endParaRPr lang="en-US" altLang="en-US" sz="2400" b="1" u="sng" kern="0" dirty="0" smtClean="0">
              <a:solidFill>
                <a:srgbClr val="0000FF"/>
              </a:solidFill>
              <a:latin typeface="Times New Roman" pitchFamily="18" charset="0"/>
            </a:endParaRPr>
          </a:p>
          <a:p>
            <a:pPr eaLnBrk="1" hangingPunct="1">
              <a:lnSpc>
                <a:spcPct val="90000"/>
              </a:lnSpc>
              <a:buFontTx/>
              <a:buNone/>
              <a:defRPr/>
            </a:pPr>
            <a:r>
              <a:rPr lang="en-US" altLang="en-US" sz="2800" b="1" kern="0" dirty="0" smtClean="0">
                <a:solidFill>
                  <a:srgbClr val="000000"/>
                </a:solidFill>
                <a:latin typeface="Times New Roman" pitchFamily="18" charset="0"/>
              </a:rPr>
              <a:t>    </a:t>
            </a:r>
            <a:endParaRPr lang="en-US" altLang="en-US" sz="2800" b="1" kern="0" dirty="0" smtClean="0">
              <a:solidFill>
                <a:srgbClr val="003300"/>
              </a:solidFill>
              <a:latin typeface="Times New Roman" pitchFamily="18" charset="0"/>
            </a:endParaRPr>
          </a:p>
        </p:txBody>
      </p:sp>
    </p:spTree>
    <p:extLst>
      <p:ext uri="{BB962C8B-B14F-4D97-AF65-F5344CB8AC3E}">
        <p14:creationId xmlns:p14="http://schemas.microsoft.com/office/powerpoint/2010/main" val="2998457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10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áº¿t quáº£ hÃ¬nh áº£nh cho hÃ¬nh áº£nh khung giáº¥y no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144000" cy="670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676400" y="2479675"/>
            <a:ext cx="6934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u="sng">
                <a:solidFill>
                  <a:srgbClr val="FF0000"/>
                </a:solidFill>
                <a:latin typeface="Times New Roman" pitchFamily="18" charset="0"/>
              </a:rPr>
              <a:t>Ghi nhớ:</a:t>
            </a:r>
            <a:r>
              <a:rPr lang="vi-VN" altLang="en-US" sz="2800" b="1" u="sng">
                <a:solidFill>
                  <a:srgbClr val="FF0000"/>
                </a:solidFill>
                <a:latin typeface="Times New Roman" pitchFamily="18" charset="0"/>
              </a:rPr>
              <a:t> </a:t>
            </a:r>
            <a:r>
              <a:rPr lang="en-US" altLang="en-US" sz="2800" b="1">
                <a:solidFill>
                  <a:srgbClr val="0000FF"/>
                </a:solidFill>
                <a:latin typeface="Times New Roman" pitchFamily="18" charset="0"/>
              </a:rPr>
              <a:t>1. Trước khi trồng rau, hoa phải tiến hành chọn cây con và làm đất trồng.</a:t>
            </a:r>
          </a:p>
          <a:p>
            <a:pPr eaLnBrk="1" hangingPunct="1"/>
            <a:r>
              <a:rPr lang="en-US" altLang="en-US" sz="2800" b="1">
                <a:solidFill>
                  <a:srgbClr val="0000FF"/>
                </a:solidFill>
                <a:latin typeface="Times New Roman" pitchFamily="18" charset="0"/>
              </a:rPr>
              <a:t>  2. Trồng cây con</a:t>
            </a:r>
            <a:r>
              <a:rPr lang="vi-VN" altLang="en-US" sz="2800" b="1">
                <a:solidFill>
                  <a:srgbClr val="0000FF"/>
                </a:solidFill>
                <a:latin typeface="Times New Roman" pitchFamily="18" charset="0"/>
              </a:rPr>
              <a:t> trên luống</a:t>
            </a:r>
            <a:r>
              <a:rPr lang="en-US" altLang="en-US" sz="2800" b="1">
                <a:solidFill>
                  <a:srgbClr val="0000FF"/>
                </a:solidFill>
                <a:latin typeface="Times New Roman" pitchFamily="18" charset="0"/>
              </a:rPr>
              <a:t> được thực hiện theo trình tự sau:</a:t>
            </a:r>
          </a:p>
          <a:p>
            <a:pPr lvl="2" eaLnBrk="1" hangingPunct="1"/>
            <a:r>
              <a:rPr lang="en-US" altLang="en-US" sz="2800" b="1">
                <a:solidFill>
                  <a:srgbClr val="0000FF"/>
                </a:solidFill>
                <a:latin typeface="Times New Roman" pitchFamily="18" charset="0"/>
              </a:rPr>
              <a:t> Xác định vị trí trồng.</a:t>
            </a:r>
          </a:p>
          <a:p>
            <a:pPr lvl="2" eaLnBrk="1" hangingPunct="1"/>
            <a:r>
              <a:rPr lang="en-US" altLang="en-US" sz="2800" b="1">
                <a:solidFill>
                  <a:srgbClr val="0000FF"/>
                </a:solidFill>
                <a:latin typeface="Times New Roman" pitchFamily="18" charset="0"/>
              </a:rPr>
              <a:t> Đào hốc.</a:t>
            </a:r>
          </a:p>
          <a:p>
            <a:pPr lvl="2" eaLnBrk="1" hangingPunct="1"/>
            <a:r>
              <a:rPr lang="en-US" altLang="en-US" sz="2800" b="1">
                <a:solidFill>
                  <a:srgbClr val="0000FF"/>
                </a:solidFill>
                <a:latin typeface="Times New Roman" pitchFamily="18" charset="0"/>
              </a:rPr>
              <a:t> Đặt cây vào hốc, vun đất và ấn chặt.</a:t>
            </a:r>
          </a:p>
          <a:p>
            <a:pPr lvl="2" eaLnBrk="1" hangingPunct="1"/>
            <a:r>
              <a:rPr lang="en-US" altLang="en-US" sz="2800" b="1">
                <a:solidFill>
                  <a:srgbClr val="0000FF"/>
                </a:solidFill>
                <a:latin typeface="Times New Roman" pitchFamily="18" charset="0"/>
              </a:rPr>
              <a:t> Tưới nước.</a:t>
            </a:r>
          </a:p>
        </p:txBody>
      </p:sp>
      <p:pic>
        <p:nvPicPr>
          <p:cNvPr id="8" name="Picture 7" descr="002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2754313"/>
            <a:ext cx="22098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680129"/>
      </p:ext>
    </p:extLst>
  </p:cSld>
  <p:clrMapOvr>
    <a:masterClrMapping/>
  </p:clrMapOvr>
  <p:transition spd="med">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bai 17 u u.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0"/>
            <a:ext cx="6853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13114khung-anh-o-cua-so-mau-s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16487">
            <a:off x="6641306" y="5671345"/>
            <a:ext cx="16859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789114">
            <a:off x="854075" y="117475"/>
            <a:ext cx="1685926"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597460">
            <a:off x="965200" y="5429250"/>
            <a:ext cx="12652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blumen-pflanzen09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472645">
            <a:off x="6911975" y="79375"/>
            <a:ext cx="12652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58" descr="Hello Kitt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35125" y="3846513"/>
            <a:ext cx="8715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12583" y="2514600"/>
            <a:ext cx="4774017" cy="1754326"/>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vi-VN" sz="5400" b="1" dirty="0">
                <a:ln w="11430"/>
                <a:solidFill>
                  <a:srgbClr val="FF0000"/>
                </a:solidFill>
                <a:effectLst>
                  <a:outerShdw blurRad="80000" dist="40000" dir="5040000" algn="tl">
                    <a:srgbClr val="000000">
                      <a:alpha val="30000"/>
                    </a:srgbClr>
                  </a:outerShdw>
                </a:effectLst>
              </a:rPr>
              <a:t>TIẾT HỌC KẾT THÚC</a:t>
            </a:r>
            <a:endParaRPr lang="en-US" sz="5400" b="1" dirty="0">
              <a:ln w="11430"/>
              <a:solidFill>
                <a:srgbClr val="FF000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81000"/>
            <a:ext cx="8229600" cy="7010400"/>
          </a:xfrm>
          <a:prstGeom prst="rect">
            <a:avLst/>
          </a:prstGeom>
        </p:spPr>
      </p:pic>
    </p:spTree>
    <p:extLst>
      <p:ext uri="{BB962C8B-B14F-4D97-AF65-F5344CB8AC3E}">
        <p14:creationId xmlns:p14="http://schemas.microsoft.com/office/powerpoint/2010/main" val="39035821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85800"/>
            <a:ext cx="8000999" cy="5714999"/>
          </a:xfrm>
          <a:prstGeom prst="rect">
            <a:avLst/>
          </a:prstGeom>
        </p:spPr>
      </p:pic>
    </p:spTree>
    <p:extLst>
      <p:ext uri="{BB962C8B-B14F-4D97-AF65-F5344CB8AC3E}">
        <p14:creationId xmlns:p14="http://schemas.microsoft.com/office/powerpoint/2010/main" val="3127398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90999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2400" y="228600"/>
            <a:ext cx="59975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vi-VN" altLang="en-US" sz="2800" b="1" kern="0" dirty="0" smtClean="0">
                <a:solidFill>
                  <a:srgbClr val="0000FF"/>
                </a:solidFill>
                <a:latin typeface="Times New Roman" panose="02020603050405020304" pitchFamily="18" charset="0"/>
              </a:rPr>
              <a:t>I. Vật liệu và dụng cụ </a:t>
            </a:r>
            <a:endParaRPr lang="en-US" altLang="en-US" sz="2800" b="1" u="sng" kern="0" dirty="0" smtClean="0">
              <a:solidFill>
                <a:srgbClr val="0000FF"/>
              </a:solidFill>
              <a:latin typeface="Times New Roman" panose="02020603050405020304" pitchFamily="18" charset="0"/>
            </a:endParaRPr>
          </a:p>
          <a:p>
            <a:pPr eaLnBrk="1" hangingPunct="1">
              <a:lnSpc>
                <a:spcPct val="90000"/>
              </a:lnSpc>
              <a:buFontTx/>
              <a:buNone/>
              <a:defRPr/>
            </a:pPr>
            <a:r>
              <a:rPr lang="en-US" altLang="en-US" sz="2800" b="1" kern="0" dirty="0" smtClean="0">
                <a:latin typeface="Times New Roman" panose="02020603050405020304" pitchFamily="18" charset="0"/>
              </a:rPr>
              <a:t>    </a:t>
            </a:r>
            <a:endParaRPr lang="en-US" altLang="en-US" sz="2800" b="1" kern="0" dirty="0" smtClean="0">
              <a:solidFill>
                <a:srgbClr val="003300"/>
              </a:solidFill>
              <a:latin typeface="Times New Roman" panose="02020603050405020304" pitchFamily="18" charset="0"/>
            </a:endParaRPr>
          </a:p>
        </p:txBody>
      </p:sp>
      <p:sp>
        <p:nvSpPr>
          <p:cNvPr id="5" name="7-Point Star 4"/>
          <p:cNvSpPr/>
          <p:nvPr/>
        </p:nvSpPr>
        <p:spPr>
          <a:xfrm>
            <a:off x="1219200" y="515938"/>
            <a:ext cx="6553200" cy="3657600"/>
          </a:xfrm>
          <a:prstGeom prst="star7">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vi-VN" sz="3200" dirty="0">
                <a:solidFill>
                  <a:schemeClr val="accent4">
                    <a:lumMod val="85000"/>
                    <a:lumOff val="15000"/>
                  </a:schemeClr>
                </a:solidFill>
                <a:latin typeface="Times New Roman" panose="02020603050405020304" pitchFamily="18" charset="0"/>
                <a:cs typeface="Times New Roman" panose="02020603050405020304" pitchFamily="18" charset="0"/>
              </a:rPr>
              <a:t>Để trồng cây rau, hoa chúng ta cần những vật liệu và dụng cụ gì ?</a:t>
            </a:r>
            <a:endParaRPr lang="en-US" sz="3200" dirty="0">
              <a:solidFill>
                <a:schemeClr val="accent4">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5" y="1252537"/>
            <a:ext cx="2571750" cy="24145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5" y="1066800"/>
            <a:ext cx="2600325" cy="26003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975" y="1234952"/>
            <a:ext cx="2619375" cy="234644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848100"/>
            <a:ext cx="2514600" cy="259849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1" y="3848099"/>
            <a:ext cx="2667000" cy="259849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3886200"/>
            <a:ext cx="2514600" cy="2428874"/>
          </a:xfrm>
          <a:prstGeom prst="rect">
            <a:avLst/>
          </a:prstGeom>
        </p:spPr>
      </p:pic>
    </p:spTree>
    <p:extLst>
      <p:ext uri="{BB962C8B-B14F-4D97-AF65-F5344CB8AC3E}">
        <p14:creationId xmlns:p14="http://schemas.microsoft.com/office/powerpoint/2010/main" val="1655568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09600"/>
            <a:ext cx="8153400" cy="5943600"/>
          </a:xfrm>
          <a:prstGeom prst="rect">
            <a:avLst/>
          </a:prstGeom>
        </p:spPr>
      </p:pic>
    </p:spTree>
    <p:extLst>
      <p:ext uri="{BB962C8B-B14F-4D97-AF65-F5344CB8AC3E}">
        <p14:creationId xmlns:p14="http://schemas.microsoft.com/office/powerpoint/2010/main" val="502260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762000"/>
            <a:ext cx="7467600" cy="5638800"/>
          </a:xfrm>
          <a:prstGeom prst="rect">
            <a:avLst/>
          </a:prstGeom>
        </p:spPr>
      </p:pic>
    </p:spTree>
    <p:extLst>
      <p:ext uri="{BB962C8B-B14F-4D97-AF65-F5344CB8AC3E}">
        <p14:creationId xmlns:p14="http://schemas.microsoft.com/office/powerpoint/2010/main" val="4281801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quot;/&gt;&lt;property id=&quot;20307&quot; value=&quot;292&quot;/&gt;&lt;/object&gt;&lt;object type=&quot;3&quot; unique_id=&quot;10005&quot;&gt;&lt;property id=&quot;20148&quot; value=&quot;5&quot;/&gt;&lt;property id=&quot;20300&quot; value=&quot;Slide 2&quot;/&gt;&lt;property id=&quot;20307&quot; value=&quot;337&quot;/&gt;&lt;/object&gt;&lt;object type=&quot;3&quot; unique_id=&quot;10006&quot;&gt;&lt;property id=&quot;20148&quot; value=&quot;5&quot;/&gt;&lt;property id=&quot;20300&quot; value=&quot;Slide 3&quot;/&gt;&lt;property id=&quot;20307&quot; value=&quot;308&quot;/&gt;&lt;/object&gt;&lt;object type=&quot;3&quot; unique_id=&quot;10007&quot;&gt;&lt;property id=&quot;20148&quot; value=&quot;5&quot;/&gt;&lt;property id=&quot;20300&quot; value=&quot;Slide 4&quot;/&gt;&lt;property id=&quot;20307&quot; value=&quot;309&quot;/&gt;&lt;/object&gt;&lt;object type=&quot;3&quot; unique_id=&quot;10008&quot;&gt;&lt;property id=&quot;20148&quot; value=&quot;5&quot;/&gt;&lt;property id=&quot;20300&quot; value=&quot;Slide 5&quot;/&gt;&lt;property id=&quot;20307&quot; value=&quot;310&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11&quot;/&gt;&lt;/object&gt;&lt;object type=&quot;3&quot; unique_id=&quot;10011&quot;&gt;&lt;property id=&quot;20148&quot; value=&quot;5&quot;/&gt;&lt;property id=&quot;20300&quot; value=&quot;Slide 8&quot;/&gt;&lt;property id=&quot;20307&quot; value=&quot;312&quot;/&gt;&lt;/object&gt;&lt;object type=&quot;3&quot; unique_id=&quot;10012&quot;&gt;&lt;property id=&quot;20148&quot; value=&quot;5&quot;/&gt;&lt;property id=&quot;20300&quot; value=&quot;Slide 9&quot;/&gt;&lt;property id=&quot;20307&quot; value=&quot;313&quot;/&gt;&lt;/object&gt;&lt;object type=&quot;3&quot; unique_id=&quot;10013&quot;&gt;&lt;property id=&quot;20148&quot; value=&quot;5&quot;/&gt;&lt;property id=&quot;20300&quot; value=&quot;Slide 10&quot;/&gt;&lt;property id=&quot;20307&quot; value=&quot;314&quot;/&gt;&lt;/object&gt;&lt;object type=&quot;3&quot; unique_id=&quot;10014&quot;&gt;&lt;property id=&quot;20148&quot; value=&quot;5&quot;/&gt;&lt;property id=&quot;20300&quot; value=&quot;Slide 11&quot;/&gt;&lt;property id=&quot;20307&quot; value=&quot;299&quot;/&gt;&lt;/object&gt;&lt;object type=&quot;3&quot; unique_id=&quot;10015&quot;&gt;&lt;property id=&quot;20148&quot; value=&quot;5&quot;/&gt;&lt;property id=&quot;20300&quot; value=&quot;Slide 12&quot;/&gt;&lt;property id=&quot;20307&quot; value=&quot;315&quot;/&gt;&lt;/object&gt;&lt;object type=&quot;3&quot; unique_id=&quot;10016&quot;&gt;&lt;property id=&quot;20148&quot; value=&quot;5&quot;/&gt;&lt;property id=&quot;20300&quot; value=&quot;Slide 13&quot;/&gt;&lt;property id=&quot;20307&quot; value=&quot;316&quot;/&gt;&lt;/object&gt;&lt;object type=&quot;3&quot; unique_id=&quot;10017&quot;&gt;&lt;property id=&quot;20148&quot; value=&quot;5&quot;/&gt;&lt;property id=&quot;20300&quot; value=&quot;Slide 14&quot;/&gt;&lt;property id=&quot;20307&quot; value=&quot;293&quot;/&gt;&lt;/object&gt;&lt;object type=&quot;3&quot; unique_id=&quot;10018&quot;&gt;&lt;property id=&quot;20148&quot; value=&quot;5&quot;/&gt;&lt;property id=&quot;20300&quot; value=&quot;Slide 15&quot;/&gt;&lt;property id=&quot;20307&quot; value=&quot;300&quot;/&gt;&lt;/object&gt;&lt;object type=&quot;3&quot; unique_id=&quot;10019&quot;&gt;&lt;property id=&quot;20148&quot; value=&quot;5&quot;/&gt;&lt;property id=&quot;20300&quot; value=&quot;Slide 16&quot;/&gt;&lt;property id=&quot;20307&quot; value=&quot;317&quot;/&gt;&lt;/object&gt;&lt;object type=&quot;3&quot; unique_id=&quot;10020&quot;&gt;&lt;property id=&quot;20148&quot; value=&quot;5&quot;/&gt;&lt;property id=&quot;20300&quot; value=&quot;Slide 17 - &amp;quot;* Đất trồng cây trong chậu trộn với 1 ít phân chuồng ủ hoai mục hoặc phân vi sinh&amp;quot;&quot;/&gt;&lt;property id=&quot;20307&quot; value=&quot;318&quot;/&gt;&lt;/object&gt;&lt;object type=&quot;3&quot; unique_id=&quot;10021&quot;&gt;&lt;property id=&quot;20148&quot; value=&quot;5&quot;/&gt;&lt;property id=&quot;20300&quot; value=&quot;Slide 18&quot;/&gt;&lt;property id=&quot;20307&quot; value=&quot;319&quot;/&gt;&lt;/object&gt;&lt;object type=&quot;3&quot; unique_id=&quot;10022&quot;&gt;&lt;property id=&quot;20148&quot; value=&quot;5&quot;/&gt;&lt;property id=&quot;20300&quot; value=&quot;Slide 19&quot;/&gt;&lt;property id=&quot;20307&quot; value=&quot;320&quot;/&gt;&lt;/object&gt;&lt;object type=&quot;3&quot; unique_id=&quot;10023&quot;&gt;&lt;property id=&quot;20148&quot; value=&quot;5&quot;/&gt;&lt;property id=&quot;20300&quot; value=&quot;Slide 20&quot;/&gt;&lt;property id=&quot;20307&quot; value=&quot;321&quot;/&gt;&lt;/object&gt;&lt;object type=&quot;3&quot; unique_id=&quot;10024&quot;&gt;&lt;property id=&quot;20148&quot; value=&quot;5&quot;/&gt;&lt;property id=&quot;20300&quot; value=&quot;Slide 21&quot;/&gt;&lt;property id=&quot;20307&quot; value=&quot;322&quot;/&gt;&lt;/object&gt;&lt;object type=&quot;3&quot; unique_id=&quot;10025&quot;&gt;&lt;property id=&quot;20148&quot; value=&quot;5&quot;/&gt;&lt;property id=&quot;20300&quot; value=&quot;Slide 22&quot;/&gt;&lt;property id=&quot;20307&quot; value=&quot;323&quot;/&gt;&lt;/object&gt;&lt;object type=&quot;3&quot; unique_id=&quot;10026&quot;&gt;&lt;property id=&quot;20148&quot; value=&quot;5&quot;/&gt;&lt;property id=&quot;20300&quot; value=&quot;Slide 23&quot;/&gt;&lt;property id=&quot;20307&quot; value=&quot;324&quot;/&gt;&lt;/object&gt;&lt;object type=&quot;3&quot; unique_id=&quot;10027&quot;&gt;&lt;property id=&quot;20148&quot; value=&quot;5&quot;/&gt;&lt;property id=&quot;20300&quot; value=&quot;Slide 24&quot;/&gt;&lt;property id=&quot;20307&quot; value=&quot;325&quot;/&gt;&lt;/object&gt;&lt;object type=&quot;3&quot; unique_id=&quot;10028&quot;&gt;&lt;property id=&quot;20148&quot; value=&quot;5&quot;/&gt;&lt;property id=&quot;20300&quot; value=&quot;Slide 25&quot;/&gt;&lt;property id=&quot;20307&quot; value=&quot;326&quot;/&gt;&lt;/object&gt;&lt;object type=&quot;3&quot; unique_id=&quot;10029&quot;&gt;&lt;property id=&quot;20148&quot; value=&quot;5&quot;/&gt;&lt;property id=&quot;20300&quot; value=&quot;Slide 26&quot;/&gt;&lt;property id=&quot;20307&quot; value=&quot;327&quot;/&gt;&lt;/object&gt;&lt;object type=&quot;3&quot; unique_id=&quot;10030&quot;&gt;&lt;property id=&quot;20148&quot; value=&quot;5&quot;/&gt;&lt;property id=&quot;20300&quot; value=&quot;Slide 27 - &amp;quot;3. Quy trình trồng cây trong chậu &amp;quot;&quot;/&gt;&lt;property id=&quot;20307&quot; value=&quot;328&quot;/&gt;&lt;/object&gt;&lt;object type=&quot;3&quot; unique_id=&quot;10031&quot;&gt;&lt;property id=&quot;20148&quot; value=&quot;5&quot;/&gt;&lt;property id=&quot;20300&quot; value=&quot;Slide 28&quot;/&gt;&lt;property id=&quot;20307&quot; value=&quot;301&quot;/&gt;&lt;/object&gt;&lt;object type=&quot;3&quot; unique_id=&quot;10032&quot;&gt;&lt;property id=&quot;20148&quot; value=&quot;5&quot;/&gt;&lt;property id=&quot;20300&quot; value=&quot;Slide 29&quot;/&gt;&lt;property id=&quot;20307&quot; value=&quot;329&quot;/&gt;&lt;/object&gt;&lt;object type=&quot;3&quot; unique_id=&quot;10033&quot;&gt;&lt;property id=&quot;20148&quot; value=&quot;5&quot;/&gt;&lt;property id=&quot;20300&quot; value=&quot;Slide 30 - &amp;quot;Những cây nào thường được trồng trong chậu?&amp;quot;&quot;/&gt;&lt;property id=&quot;20307&quot; value=&quot;330&quot;/&gt;&lt;/object&gt;&lt;object type=&quot;3&quot; unique_id=&quot;10034&quot;&gt;&lt;property id=&quot;20148&quot; value=&quot;5&quot;/&gt;&lt;property id=&quot;20300&quot; value=&quot;Slide 31&quot;/&gt;&lt;property id=&quot;20307&quot; value=&quot;331&quot;/&gt;&lt;/object&gt;&lt;object type=&quot;3&quot; unique_id=&quot;10035&quot;&gt;&lt;property id=&quot;20148&quot; value=&quot;5&quot;/&gt;&lt;property id=&quot;20300&quot; value=&quot;Slide 32&quot;/&gt;&lt;property id=&quot;20307&quot; value=&quot;305&quot;/&gt;&lt;/object&gt;&lt;object type=&quot;3&quot; unique_id=&quot;10036&quot;&gt;&lt;property id=&quot;20148&quot; value=&quot;5&quot;/&gt;&lt;property id=&quot;20300&quot; value=&quot;Slide 33&quot;/&gt;&lt;property id=&quot;20307&quot; value=&quot;294&quot;/&gt;&lt;/object&gt;&lt;object type=&quot;3&quot; unique_id=&quot;10037&quot;&gt;&lt;property id=&quot;20148&quot; value=&quot;5&quot;/&gt;&lt;property id=&quot;20300&quot; value=&quot;Slide 34&quot;/&gt;&lt;property id=&quot;20307&quot; value=&quot;332&quot;/&gt;&lt;/object&gt;&lt;object type=&quot;3&quot; unique_id=&quot;10038&quot;&gt;&lt;property id=&quot;20148&quot; value=&quot;5&quot;/&gt;&lt;property id=&quot;20300&quot; value=&quot;Slide 35 - &amp;quot;- đặt cây thẳng đứng vào giữa chậu, cho đất vào đến khi đầy chậu rồi ấn giữa gốc cây.&amp;quot;&quot;/&gt;&lt;property id=&quot;20307&quot; value=&quot;333&quot;/&gt;&lt;/object&gt;&lt;object type=&quot;3&quot; unique_id=&quot;10039&quot;&gt;&lt;property id=&quot;20148&quot; value=&quot;5&quot;/&gt;&lt;property id=&quot;20300&quot; value=&quot;Slide 36 - &amp;quot;Tại sao phải tưới nhẹ nước quanh gốc cây mới được trồng?&amp;quot;&quot;/&gt;&lt;property id=&quot;20307&quot; value=&quot;334&quot;/&gt;&lt;/object&gt;&lt;object type=&quot;3&quot; unique_id=&quot;10040&quot;&gt;&lt;property id=&quot;20148&quot; value=&quot;5&quot;/&gt;&lt;property id=&quot;20300&quot; value=&quot;Slide 37&quot;/&gt;&lt;property id=&quot;20307&quot; value=&quot;335&quot;/&gt;&lt;/object&gt;&lt;object type=&quot;3&quot; unique_id=&quot;10041&quot;&gt;&lt;property id=&quot;20148&quot; value=&quot;5&quot;/&gt;&lt;property id=&quot;20300&quot; value=&quot;Slide 38&quot;/&gt;&lt;property id=&quot;20307&quot; value=&quot;336&quot;/&gt;&lt;/object&gt;&lt;object type=&quot;3&quot; unique_id=&quot;10042&quot;&gt;&lt;property id=&quot;20148&quot; value=&quot;5&quot;/&gt;&lt;property id=&quot;20300&quot; value=&quot;Slide 39&quot;/&gt;&lt;property id=&quot;20307&quot; value=&quot;296&quot;/&gt;&lt;/object&gt;&lt;/object&gt;&lt;object type=&quot;8&quot; unique_id=&quot;10084&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779</TotalTime>
  <Words>503</Words>
  <Application>Microsoft Office PowerPoint</Application>
  <PresentationFormat>On-screen Show (4:3)</PresentationFormat>
  <Paragraphs>53</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Candara</vt:lpstr>
      <vt:lpstr>Symbol</vt:lpstr>
      <vt:lpstr>Tahoma</vt:lpstr>
      <vt:lpstr>Times New Roman</vt: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Đất trồng cây trong chậu trộn với 1 ít phân chuồng ủ hoai mục hoặc phân vi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55</cp:revision>
  <dcterms:created xsi:type="dcterms:W3CDTF">2012-01-03T09:38:49Z</dcterms:created>
  <dcterms:modified xsi:type="dcterms:W3CDTF">2022-06-03T05:25:47Z</dcterms:modified>
</cp:coreProperties>
</file>