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97" r:id="rId2"/>
    <p:sldId id="298" r:id="rId3"/>
    <p:sldId id="257" r:id="rId4"/>
    <p:sldId id="258" r:id="rId5"/>
    <p:sldId id="259" r:id="rId6"/>
    <p:sldId id="260" r:id="rId7"/>
    <p:sldId id="26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67" d="100"/>
          <a:sy n="67" d="100"/>
        </p:scale>
        <p:origin x="75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CC6CC-4366-4118-8C45-2D91603F3E68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2ED9-3E35-457D-BBD2-BC3A9190C4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743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2ED9-3E35-457D-BBD2-BC3A9190C48E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30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9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2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7953375" cy="594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+mj-lt"/>
              </a:rPr>
              <a:t>Nhiệt liệt chào </a:t>
            </a:r>
            <a:r>
              <a:rPr lang="vi-VN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+mj-lt"/>
              </a:rPr>
              <a:t>mừng </a:t>
            </a:r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+mj-lt"/>
              </a:rPr>
              <a:t>các </a:t>
            </a:r>
            <a:r>
              <a:rPr lang="vi-VN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+mj-lt"/>
              </a:rPr>
              <a:t>thầy </a:t>
            </a:r>
            <a:r>
              <a:rPr lang="vi-VN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+mj-lt"/>
              </a:rPr>
              <a:t>cô giáo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5272088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Về dự giờ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189586" y="3129576"/>
            <a:ext cx="6647592" cy="160005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CCFFCC"/>
              </a:extrusionClr>
            </a:sp3d>
          </a:bodyPr>
          <a:lstStyle/>
          <a:p>
            <a:pPr algn="ctr">
              <a:defRPr/>
            </a:pPr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-Lớp </a:t>
            </a:r>
            <a:r>
              <a:rPr lang="pt-BR" sz="3600" b="1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3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C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.VnTime"/>
            </a:endParaRPr>
          </a:p>
        </p:txBody>
      </p:sp>
      <p:sp>
        <p:nvSpPr>
          <p:cNvPr id="37894" name="WordArt 9"/>
          <p:cNvSpPr>
            <a:spLocks noChangeArrowheads="1" noChangeShapeType="1" noTextEdit="1"/>
          </p:cNvSpPr>
          <p:nvPr/>
        </p:nvSpPr>
        <p:spPr bwMode="auto">
          <a:xfrm>
            <a:off x="2106613" y="5389563"/>
            <a:ext cx="2016125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</a:t>
            </a:r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895" name="WordArt 9"/>
          <p:cNvSpPr>
            <a:spLocks noChangeArrowheads="1" noChangeShapeType="1" noTextEdit="1"/>
          </p:cNvSpPr>
          <p:nvPr/>
        </p:nvSpPr>
        <p:spPr bwMode="auto">
          <a:xfrm>
            <a:off x="4321175" y="5416550"/>
            <a:ext cx="3141663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vi-VN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4" grpId="0"/>
      <p:bldP spid="378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9" descr="Cây%20c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543800" cy="35718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214688" y="6048375"/>
            <a:ext cx="1828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     Cọ</a:t>
            </a:r>
          </a:p>
        </p:txBody>
      </p:sp>
      <p:sp>
        <p:nvSpPr>
          <p:cNvPr id="7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6430 h 1066800"/>
              <a:gd name="T2" fmla="*/ 4572000 w 9144000"/>
              <a:gd name="T3" fmla="*/ 12860 h 1066800"/>
              <a:gd name="T4" fmla="*/ 0 w 9144000"/>
              <a:gd name="T5" fmla="*/ 643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hai </a:t>
            </a:r>
            <a:r>
              <a:rPr lang="en-US" sz="2400" b="1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400" b="1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400" b="1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Tập đọc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</p:spTree>
    <p:extLst>
      <p:ext uri="{BB962C8B-B14F-4D97-AF65-F5344CB8AC3E}">
        <p14:creationId xmlns:p14="http://schemas.microsoft.com/office/powerpoint/2010/main" val="16086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67" y="-1066800"/>
            <a:ext cx="11430000" cy="906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340431" y="24384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7736" y="533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7736" y="96279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705" y="1864156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0085" y="1863166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633" y="1401501"/>
            <a:ext cx="261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230" y="2355503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2357735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6546" y="297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2787668" y="2347553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91" y="2771001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573" y="281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1235640" y="272483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230" y="3276600"/>
            <a:ext cx="392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Giọng đọc: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tha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347553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2368818"/>
            <a:ext cx="1200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572093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10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3214688" y="6048375"/>
            <a:ext cx="1828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Thảm cỏ</a:t>
            </a:r>
          </a:p>
        </p:txBody>
      </p:sp>
      <p:pic>
        <p:nvPicPr>
          <p:cNvPr id="5" name="Picture 12" descr="golfvan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315200" cy="34671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Tập đọc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</p:spTree>
    <p:extLst>
      <p:ext uri="{BB962C8B-B14F-4D97-AF65-F5344CB8AC3E}">
        <p14:creationId xmlns:p14="http://schemas.microsoft.com/office/powerpoint/2010/main" val="39268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57200" y="1905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Tìm hiểu bài: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2400" y="2590800"/>
            <a:ext cx="8839200" cy="457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>
                <a:latin typeface="Times New Roman" pitchFamily="18" charset="0"/>
              </a:rPr>
              <a:t>1) Tiếng mưa trong rừng cọ được so sánh với những âm thanh nào?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39700" y="3136900"/>
            <a:ext cx="8839200" cy="4826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- ...So sánh với tiếng thác đổ về, tiếng gió thổi ào ào.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Tập đọc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pic>
        <p:nvPicPr>
          <p:cNvPr id="12" name="Picture 2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953000" cy="2933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3733800"/>
            <a:ext cx="403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Đã có ai lắng nghe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Tiếng mưa trong rừng cọ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Như tiếng thác dội về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Như ào ào trận gió.</a:t>
            </a:r>
          </a:p>
        </p:txBody>
      </p:sp>
    </p:spTree>
    <p:extLst>
      <p:ext uri="{BB962C8B-B14F-4D97-AF65-F5344CB8AC3E}">
        <p14:creationId xmlns:p14="http://schemas.microsoft.com/office/powerpoint/2010/main" val="24999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0" y="1905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Tìm hiểu bài: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2590800"/>
            <a:ext cx="8839200" cy="457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>
                <a:latin typeface="Times New Roman" pitchFamily="18" charset="0"/>
              </a:rPr>
              <a:t>2) Về mùa hè, rừng cọ có gì thú vị ?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0" y="3276600"/>
            <a:ext cx="8839200" cy="4826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- Về mùa hè, nằm dưới rừng cọ nhìn lên, nhà thơ thấy trời xanh qua từng kẽ lá.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Tập đọc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76200" y="1143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pic>
        <p:nvPicPr>
          <p:cNvPr id="12" name="Picture 11" descr="t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19538"/>
            <a:ext cx="5105400" cy="28860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2662237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Khổ thơ thứ hai miêu tả rừng cọ vào lúc nào?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44196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Đã ai lên rừng cọ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Giữa một buổi trưa hè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Gối đầu lên thảm cỏ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Nhìn trời xanh, lá che...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32766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Khổ thơ thứ hai miêu tả rừng cọ vào buổi trưa hè.</a:t>
            </a:r>
          </a:p>
        </p:txBody>
      </p:sp>
    </p:spTree>
    <p:extLst>
      <p:ext uri="{BB962C8B-B14F-4D97-AF65-F5344CB8AC3E}">
        <p14:creationId xmlns:p14="http://schemas.microsoft.com/office/powerpoint/2010/main" val="9495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0000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3" grpId="1"/>
      <p:bldP spid="14" grpId="0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57200" y="1905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Tìm hiểu bài: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6200" y="2527300"/>
            <a:ext cx="8839200" cy="457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3/ Vì sao tác giả thấy lá cọ giống như mặt trời ?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01600" y="3019425"/>
            <a:ext cx="8839200" cy="606425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/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Tập đọc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27450"/>
            <a:ext cx="533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6477000"/>
            <a:ext cx="106680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Lá cọ</a:t>
            </a:r>
          </a:p>
        </p:txBody>
      </p:sp>
      <p:sp>
        <p:nvSpPr>
          <p:cNvPr id="14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685800" cy="228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" y="4191000"/>
            <a:ext cx="3581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Đã có ai dậy sớm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Nhìn lên rừng cọ tươi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Lá xòe từng tia nắng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Giống hệt như mặt trời.</a:t>
            </a:r>
          </a:p>
        </p:txBody>
      </p:sp>
    </p:spTree>
    <p:extLst>
      <p:ext uri="{BB962C8B-B14F-4D97-AF65-F5344CB8AC3E}">
        <p14:creationId xmlns:p14="http://schemas.microsoft.com/office/powerpoint/2010/main" val="31182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57200" y="1778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Tìm hiểu bài: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4800" y="2362200"/>
            <a:ext cx="8610600" cy="533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>
                <a:latin typeface="Times New Roman" pitchFamily="18" charset="0"/>
              </a:rPr>
              <a:t>4) Em có thích gọi lá cọ là “mặt trời xanh” không ? Vì sao ?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581400" y="609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Tập đọc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76400" y="1042988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5410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23622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Tác giả gọi lá cọ là gì?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36576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Rừng cọ ơi! Rừng cọ!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Lá đẹp, lá ngời ngời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Tôi yêu thường vẫn gọi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Mặt trời xanh của tôi.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04800" y="5410200"/>
            <a:ext cx="19050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2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90600" y="2133600"/>
            <a:ext cx="7696200" cy="889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1400" y="609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Tập đọc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1119188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Mặt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trời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xanh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tôi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57800" y="1630363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0" y="3200400"/>
            <a:ext cx="9144000" cy="3387725"/>
            <a:chOff x="0" y="2064"/>
            <a:chExt cx="5760" cy="2134"/>
          </a:xfrm>
        </p:grpSpPr>
        <p:pic>
          <p:nvPicPr>
            <p:cNvPr id="11" name="Picture 13" descr="Hinh nen 127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4"/>
              <a:ext cx="5760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816" y="2544"/>
              <a:ext cx="47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5" descr="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66800" y="3970932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r>
              <a:rPr lang="nl-NL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>
                <a:latin typeface="Times New Roman" pitchFamily="18" charset="0"/>
                <a:cs typeface="Times New Roman" pitchFamily="18" charset="0"/>
              </a:rPr>
              <a:t>Ca ngợi tình yêu quê hương của tác giả qua hình ảnh mặt trời xanh và những dòng thơ tả vẻ đẹp đa dạng của rừng cọ.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2209800"/>
            <a:ext cx="42672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23495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Đã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2000" y="23495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có ai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00200" y="23495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lắng nghe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2400" y="27305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Tiếng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0" y="27305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mưa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81200" y="27305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 trong rừng cọ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8600" y="31877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Như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90600" y="31877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tiếng thác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2400" y="31877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dội về.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28600" y="35687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Như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43000" y="35687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ào ào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981200" y="35687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trận gió.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28600" y="4356100"/>
            <a:ext cx="42672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572000" y="2235200"/>
            <a:ext cx="43434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572000" y="4356100"/>
            <a:ext cx="44196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04800" y="43434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Đã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838200" y="4343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ai lên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828800" y="4343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 cọ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28600" y="4800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Giữa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143000" y="48006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một buổi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654300" y="48006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trưa hè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228600" y="5257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Gối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914400" y="5257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đầu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600200" y="52578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lên thảm cỏ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28600" y="56388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Nhìn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066800" y="5638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trời xanh,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2590800" y="5638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lá che.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108325" y="6742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876800" y="2209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Đã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5410200" y="2209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có ai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248400" y="2209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dậy sớm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4876800" y="2667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Nhìn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791200" y="2667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lên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184900" y="26670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2800" b="1" i="1">
                <a:latin typeface="Times New Roman" pitchFamily="18" charset="0"/>
              </a:rPr>
              <a:t>rừng cọ tươi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4876800" y="3124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334000" y="3124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xòe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108700" y="31242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từng tia nắng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4876800" y="3581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Giống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943600" y="3581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hệt 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6553200" y="35814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như mặt trời.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800600" y="43942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</a:t>
            </a:r>
            <a:r>
              <a:rPr lang="en-US" sz="2800" b="1"/>
              <a:t> 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5791200" y="4394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cọ ơi !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6934200" y="4394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 cọ !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4800600" y="4851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5257800" y="4851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đẹp,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5661025" y="5402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6096000" y="4800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6121400" y="48514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 ngời ngời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4648200" y="5232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Tôi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5410200" y="5232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yêu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6172200" y="52324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thường vẫn gọi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4800600" y="56134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Mặt 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5486400" y="5613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trời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6273800" y="5613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xanh của tôi.</a:t>
            </a:r>
          </a:p>
        </p:txBody>
      </p:sp>
      <p:pic>
        <p:nvPicPr>
          <p:cNvPr id="59" name="Picture 66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68"/>
          <p:cNvSpPr txBox="1">
            <a:spLocks noChangeArrowheads="1"/>
          </p:cNvSpPr>
          <p:nvPr/>
        </p:nvSpPr>
        <p:spPr bwMode="auto">
          <a:xfrm>
            <a:off x="3581400" y="61595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Tập đọc</a:t>
            </a:r>
          </a:p>
        </p:txBody>
      </p:sp>
      <p:sp>
        <p:nvSpPr>
          <p:cNvPr id="62" name="Text Box 69"/>
          <p:cNvSpPr txBox="1">
            <a:spLocks noChangeArrowheads="1"/>
          </p:cNvSpPr>
          <p:nvPr/>
        </p:nvSpPr>
        <p:spPr bwMode="auto">
          <a:xfrm>
            <a:off x="1676400" y="1081088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63" name="Text Box 70"/>
          <p:cNvSpPr txBox="1">
            <a:spLocks noChangeArrowheads="1"/>
          </p:cNvSpPr>
          <p:nvPr/>
        </p:nvSpPr>
        <p:spPr bwMode="auto">
          <a:xfrm>
            <a:off x="5037418" y="6270345"/>
            <a:ext cx="391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Nguyễn Viết Bình</a:t>
            </a:r>
          </a:p>
        </p:txBody>
      </p:sp>
      <p:sp>
        <p:nvSpPr>
          <p:cNvPr id="64" name="AutoShape 71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sp>
        <p:nvSpPr>
          <p:cNvPr id="65" name="AutoShape 72"/>
          <p:cNvSpPr>
            <a:spLocks noChangeArrowheads="1"/>
          </p:cNvSpPr>
          <p:nvPr/>
        </p:nvSpPr>
        <p:spPr bwMode="auto">
          <a:xfrm>
            <a:off x="304800" y="1600200"/>
            <a:ext cx="1981200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Học thuộc lòng</a:t>
            </a:r>
          </a:p>
        </p:txBody>
      </p:sp>
    </p:spTree>
    <p:extLst>
      <p:ext uri="{BB962C8B-B14F-4D97-AF65-F5344CB8AC3E}">
        <p14:creationId xmlns:p14="http://schemas.microsoft.com/office/powerpoint/2010/main" val="18677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6" grpId="0"/>
      <p:bldP spid="22" grpId="0"/>
      <p:bldP spid="23" grpId="0"/>
      <p:bldP spid="25" grpId="0"/>
      <p:bldP spid="28" grpId="0"/>
      <p:bldP spid="29" grpId="0"/>
      <p:bldP spid="31" grpId="0"/>
      <p:bldP spid="35" grpId="0"/>
      <p:bldP spid="36" grpId="0"/>
      <p:bldP spid="38" grpId="0"/>
      <p:bldP spid="41" grpId="0"/>
      <p:bldP spid="42" grpId="0"/>
      <p:bldP spid="44" grpId="0"/>
      <p:bldP spid="47" grpId="0"/>
      <p:bldP spid="48" grpId="0"/>
      <p:bldP spid="52" grpId="0"/>
      <p:bldP spid="55" grpId="0"/>
      <p:bldP spid="56" grpId="0"/>
      <p:bldP spid="58" grpId="0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8" descr="142-1667-dau-massage-hoa-sen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0" b="37543"/>
          <a:stretch>
            <a:fillRect/>
          </a:stretch>
        </p:blipFill>
        <p:spPr bwMode="auto">
          <a:xfrm>
            <a:off x="0" y="-62345"/>
            <a:ext cx="9144000" cy="6777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801091" y="2209800"/>
            <a:ext cx="527685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Thi đọc thuộc lòng bài thơ</a:t>
            </a:r>
          </a:p>
        </p:txBody>
      </p:sp>
      <p:pic>
        <p:nvPicPr>
          <p:cNvPr id="6" name="Picture 14" descr="Star-05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191000" y="649941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đọc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133600" y="1156999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Mặt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trời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xanh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tôi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410200" y="1797627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</p:spTree>
    <p:extLst>
      <p:ext uri="{BB962C8B-B14F-4D97-AF65-F5344CB8AC3E}">
        <p14:creationId xmlns:p14="http://schemas.microsoft.com/office/powerpoint/2010/main" val="30114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7953375" cy="594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vi-VN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6647592" cy="160005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CCFFCC"/>
              </a:extrusionClr>
            </a:sp3d>
          </a:bodyPr>
          <a:lstStyle/>
          <a:p>
            <a:pPr algn="ctr">
              <a:defRPr/>
            </a:pPr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-Lớp </a:t>
            </a:r>
            <a:r>
              <a:rPr lang="pt-BR" sz="3600" b="1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3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C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21283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" y="11875"/>
            <a:ext cx="4363475" cy="347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36743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4" y="-1"/>
            <a:ext cx="4776565" cy="34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5" y="3488377"/>
            <a:ext cx="4808472" cy="336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065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5" descr="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16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KÍNH CHÚC CÁC THẦY CÔ GIÁO MẠNH KHỎE, HẠNH PHÚC.</a:t>
            </a:r>
          </a:p>
          <a:p>
            <a:pPr algn="ctr"/>
            <a:r>
              <a:rPr lang="en-US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CON CHĂM NGOAN, HỌC GIỎI.</a:t>
            </a:r>
            <a:endParaRPr lang="vi-VN" sz="32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>
                  <a:alpha val="72156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02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vi-V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5800" y="-533400"/>
            <a:ext cx="14630400" cy="9144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7649" y="42552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65" y="179302"/>
            <a:ext cx="89250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/>
          </a:p>
        </p:txBody>
      </p:sp>
      <p:pic>
        <p:nvPicPr>
          <p:cNvPr id="10" name="Picture 22" descr="C:\Users\PC\Pictures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6378"/>
            <a:ext cx="8382000" cy="562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741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34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415328" y="1095382"/>
            <a:ext cx="863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40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 descr="C:\Users\PC\Pictures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28600"/>
            <a:ext cx="888206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316429"/>
            <a:ext cx="9601200" cy="817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1" y="1981200"/>
            <a:ext cx="4830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7200" y="3048000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3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65607"/>
            <a:ext cx="9372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609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1" y="1049692"/>
            <a:ext cx="462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005" y="5877580"/>
            <a:ext cx="3016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63" y="1828800"/>
            <a:ext cx="3931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464" y="3886200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828800"/>
            <a:ext cx="3714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5038818" y="3886200"/>
            <a:ext cx="36439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1066800"/>
            <a:ext cx="11430000" cy="906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860633" y="24384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77736" y="533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7736" y="96279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6705" y="1864156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1867560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633" y="1547573"/>
            <a:ext cx="261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30" y="2355503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2355503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2656546" y="297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025" name="TextBox 1024"/>
          <p:cNvSpPr txBox="1"/>
          <p:nvPr/>
        </p:nvSpPr>
        <p:spPr>
          <a:xfrm>
            <a:off x="3258722" y="2347553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vi-VN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214391" y="2771001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413573" y="281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029" name="TextBox 1028"/>
          <p:cNvSpPr txBox="1"/>
          <p:nvPr/>
        </p:nvSpPr>
        <p:spPr>
          <a:xfrm>
            <a:off x="1409579" y="2759172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08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025" grpId="0"/>
      <p:bldP spid="1027" grpId="0"/>
      <p:bldP spid="10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33400"/>
            <a:ext cx="5323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7691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05000"/>
            <a:ext cx="35573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78531" y="1967346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67201" y="2438400"/>
            <a:ext cx="111572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0000" y="2895600"/>
            <a:ext cx="762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378531" y="32766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473535" y="3276600"/>
            <a:ext cx="12666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200401" y="4191000"/>
            <a:ext cx="89064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886200" y="45720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4266" y="5029200"/>
            <a:ext cx="10786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743200" y="53340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038600" y="53340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114800" y="5334000"/>
            <a:ext cx="142195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543800" y="1905000"/>
            <a:ext cx="152400" cy="367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153400" y="2438400"/>
            <a:ext cx="15240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8001000" y="28956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8382000" y="3276600"/>
            <a:ext cx="128384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446192" y="3276600"/>
            <a:ext cx="164408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629400" y="4038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705600" y="4038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8077200" y="4038600"/>
            <a:ext cx="228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153400" y="4038600"/>
            <a:ext cx="228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2209800" y="2438400"/>
            <a:ext cx="7620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19400" y="2895600"/>
            <a:ext cx="762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33600" y="32766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57500" y="3200400"/>
            <a:ext cx="952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828800" y="1905000"/>
            <a:ext cx="152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47800" y="4038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866900" y="4946073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248400" y="1984663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019800" y="28194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477000" y="3276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810500" y="45339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408092" y="4991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198427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122227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010400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85900" y="3657600"/>
            <a:ext cx="723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2000" y="53340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524000" y="5806045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53000" y="2798618"/>
            <a:ext cx="876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96000" y="3235036"/>
            <a:ext cx="65474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96000" y="36576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924550" y="4533900"/>
            <a:ext cx="723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58000" y="45339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477000" y="4946073"/>
            <a:ext cx="1409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267450" y="53721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05400" y="57912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463" y="-1093694"/>
            <a:ext cx="11430000" cy="906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340431" y="24384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7736" y="533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7736" y="96279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705" y="1864156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0085" y="1863166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7090" y="1375363"/>
            <a:ext cx="261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230" y="235550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8762" y="2347555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6546" y="297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2774220" y="2355503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91" y="2771001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573" y="281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1235640" y="2780981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230" y="3276600"/>
            <a:ext cx="392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Giọng đọc: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tha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34755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1436" y="234755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15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941</Words>
  <Application>Microsoft Office PowerPoint</Application>
  <PresentationFormat>On-screen Show (4:3)</PresentationFormat>
  <Paragraphs>207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79</cp:revision>
  <dcterms:created xsi:type="dcterms:W3CDTF">2006-08-16T00:00:00Z</dcterms:created>
  <dcterms:modified xsi:type="dcterms:W3CDTF">2022-03-08T08:26:01Z</dcterms:modified>
</cp:coreProperties>
</file>