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3" r:id="rId2"/>
    <p:sldMasterId id="2147483761" r:id="rId3"/>
  </p:sldMasterIdLst>
  <p:notesMasterIdLst>
    <p:notesMasterId r:id="rId29"/>
  </p:notesMasterIdLst>
  <p:sldIdLst>
    <p:sldId id="547" r:id="rId4"/>
    <p:sldId id="548" r:id="rId5"/>
    <p:sldId id="550" r:id="rId6"/>
    <p:sldId id="552" r:id="rId7"/>
    <p:sldId id="555" r:id="rId8"/>
    <p:sldId id="559" r:id="rId9"/>
    <p:sldId id="461" r:id="rId10"/>
    <p:sldId id="489" r:id="rId11"/>
    <p:sldId id="442" r:id="rId12"/>
    <p:sldId id="378" r:id="rId13"/>
    <p:sldId id="307" r:id="rId14"/>
    <p:sldId id="531" r:id="rId15"/>
    <p:sldId id="532" r:id="rId16"/>
    <p:sldId id="527" r:id="rId17"/>
    <p:sldId id="371" r:id="rId18"/>
    <p:sldId id="539" r:id="rId19"/>
    <p:sldId id="416" r:id="rId20"/>
    <p:sldId id="294" r:id="rId21"/>
    <p:sldId id="530" r:id="rId22"/>
    <p:sldId id="533" r:id="rId23"/>
    <p:sldId id="557" r:id="rId24"/>
    <p:sldId id="546" r:id="rId25"/>
    <p:sldId id="499" r:id="rId26"/>
    <p:sldId id="534" r:id="rId27"/>
    <p:sldId id="5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Kim Hồng" initials="NTKH" lastIdx="1" clrIdx="0">
    <p:extLst>
      <p:ext uri="{19B8F6BF-5375-455C-9EA6-DF929625EA0E}">
        <p15:presenceInfo xmlns:p15="http://schemas.microsoft.com/office/powerpoint/2012/main" userId="S::kimhong16283_gmail.com@vioedu.onmicrosoft.com::b22def74-0b61-4119-a96c-deabde6514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807" autoAdjust="0"/>
    <p:restoredTop sz="86501" autoAdjust="0"/>
  </p:normalViewPr>
  <p:slideViewPr>
    <p:cSldViewPr>
      <p:cViewPr varScale="1">
        <p:scale>
          <a:sx n="44" d="100"/>
          <a:sy n="44" d="100"/>
        </p:scale>
        <p:origin x="5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02254-5508-4498-AF0B-6534FC13B8D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CF072-19D2-4441-BD65-FF3A05242A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="" xmlns:a16="http://schemas.microsoft.com/office/drawing/2014/main" id="{2FCFB5E5-D342-451E-B9D1-BBA220FEB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Notes Placeholder 2">
            <a:extLst>
              <a:ext uri="{FF2B5EF4-FFF2-40B4-BE49-F238E27FC236}">
                <a16:creationId xmlns="" xmlns:a16="http://schemas.microsoft.com/office/drawing/2014/main" id="{F3E9E08F-D24E-41C9-8480-C155FB12E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="" xmlns:a16="http://schemas.microsoft.com/office/drawing/2014/main" id="{DD754FA8-7A71-431C-A825-927E825C9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4A6B09-1D6D-4060-87B3-D44C023AAA6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21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4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8E69BB1A-E0A7-4924-B6DE-7D5194DBF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2AA00827-0164-410B-B8B6-1D7607DE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0322F5A0-38FD-48C7-BDBD-66D1704621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616DA4-9433-4EB7-812B-677CA0474CAA}" type="slidenum">
              <a:rPr lang="en-US" altLang="en-US">
                <a:latin typeface=".VnAristote" panose="020B7200000000000000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6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="" xmlns:a16="http://schemas.microsoft.com/office/drawing/2014/main" id="{820BA09D-9BB9-40F8-8AD0-36CEE98E6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>
            <a:extLst>
              <a:ext uri="{FF2B5EF4-FFF2-40B4-BE49-F238E27FC236}">
                <a16:creationId xmlns="" xmlns:a16="http://schemas.microsoft.com/office/drawing/2014/main" id="{DCE46B04-2775-4041-8CB2-66D57B7DD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="" xmlns:a16="http://schemas.microsoft.com/office/drawing/2014/main" id="{4CA2AE7E-CFBD-48D6-8939-7CB8609542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BABD44C-F36E-48B4-BC70-26DBF139C053}" type="slidenum">
              <a:rPr lang="en-US" altLang="en-US" sz="1200">
                <a:latin typeface=".VnAristote" panose="020B7200000000000000" pitchFamily="34" charset="0"/>
              </a:rPr>
              <a:pPr algn="r" eaLnBrk="1" hangingPunct="1"/>
              <a:t>17</a:t>
            </a:fld>
            <a:endParaRPr lang="en-US" altLang="en-US" sz="1200"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64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="" xmlns:a16="http://schemas.microsoft.com/office/drawing/2014/main" id="{183446DC-3422-45A0-8093-5A4A5C4D26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="" xmlns:a16="http://schemas.microsoft.com/office/drawing/2014/main" id="{7AA1E39D-C94F-45DF-B050-8B2134E20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="" xmlns:a16="http://schemas.microsoft.com/office/drawing/2014/main" id="{6A7A41C0-1FC9-47F9-ABBA-3BC569B64D2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754E1AE-3308-4C88-B59A-761CC11FE3B8}" type="slidenum">
              <a:rPr lang="en-US" altLang="en-US" sz="1200">
                <a:latin typeface=".VnAristote" panose="020B7200000000000000" pitchFamily="34" charset="0"/>
              </a:rPr>
              <a:pPr algn="r" eaLnBrk="1" hangingPunct="1"/>
              <a:t>19</a:t>
            </a:fld>
            <a:endParaRPr lang="en-US" altLang="en-US" sz="1200"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8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="" xmlns:a16="http://schemas.microsoft.com/office/drawing/2014/main" id="{A981A75F-A11E-4E21-B1B1-FC01AD5F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="" xmlns:a16="http://schemas.microsoft.com/office/drawing/2014/main" id="{C7162D27-A8DD-4714-8DCE-CA14C82CD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="" xmlns:a16="http://schemas.microsoft.com/office/drawing/2014/main" id="{3D9D1785-34DD-4FD6-98B8-F35118C800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45191CB0-9DD3-44CA-851B-804F50DBC04D}" type="slidenum">
              <a:rPr lang="en-US" altLang="en-US" sz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Aristote" pitchFamily="34" charset="0"/>
              </a:rPr>
              <a:pPr algn="r" eaLnBrk="1" hangingPunct="1">
                <a:defRPr/>
              </a:pPr>
              <a:t>20</a:t>
            </a:fld>
            <a:endParaRPr lang="en-US" altLang="en-US" sz="1200"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6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9457">
            <a:extLst>
              <a:ext uri="{FF2B5EF4-FFF2-40B4-BE49-F238E27FC236}">
                <a16:creationId xmlns="" xmlns:a16="http://schemas.microsoft.com/office/drawing/2014/main" id="{F5F20062-0E51-4CB9-BB04-EF175C2DA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文本占位符 19458">
            <a:extLst>
              <a:ext uri="{FF2B5EF4-FFF2-40B4-BE49-F238E27FC236}">
                <a16:creationId xmlns="" xmlns:a16="http://schemas.microsoft.com/office/drawing/2014/main" id="{0DB42597-3AF5-4FA4-83E8-7A01EA2C7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灯片编号占位符 1">
            <a:extLst>
              <a:ext uri="{FF2B5EF4-FFF2-40B4-BE49-F238E27FC236}">
                <a16:creationId xmlns="" xmlns:a16="http://schemas.microsoft.com/office/drawing/2014/main" id="{4ABABD92-9013-4BFE-9A46-344201B75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DCA4F7-10C0-49B0-A36A-B8D962DE3D3C}" type="slidenum">
              <a:rPr lang="en-US" altLang="zh-CN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176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5EDE3DEB-D59A-477D-883D-49ACBD171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385463A1-65CB-4BB0-A778-DEBEDA31F1F0}" type="slidenum">
              <a:rPr lang="en-US" altLang="en-US" smtClean="0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="" xmlns:a16="http://schemas.microsoft.com/office/drawing/2014/main" id="{1A920A8A-BA06-4EFE-B9F6-5210AF93C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="" xmlns:a16="http://schemas.microsoft.com/office/drawing/2014/main" id="{F7A617AC-B875-4F8B-A513-567595A7F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5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995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135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449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5064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3830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73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2856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533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2398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2565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3437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9793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628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52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5169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0077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95114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712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7638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6810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43472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4228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54046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29964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4313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5977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654630"/>
      </p:ext>
    </p:extLst>
  </p:cSld>
  <p:clrMapOvr>
    <a:masterClrMapping/>
  </p:clrMapOvr>
  <p:transition spd="slow" advTm="1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2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44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9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2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63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5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56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2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5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i="0" smtClean="0">
                <a:latin typeface="Arial" pitchFamily="34" charset="0"/>
              </a:defRPr>
            </a:lvl1pPr>
          </a:lstStyle>
          <a:p>
            <a:pPr>
              <a:defRPr/>
            </a:pPr>
            <a:fld id="{5EA597CD-C9E6-446D-89AF-0E8A5F38B5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168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EC15-59E3-409D-B8C0-E684F1797C32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7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9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hyperlink" Target="http://photobucket.com/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0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038600" y="2133600"/>
            <a:ext cx="32882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 TẬP VIẾT 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618794" y="3326665"/>
            <a:ext cx="4432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Ôn chữ hoa H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="" xmlns:a16="http://schemas.microsoft.com/office/drawing/2014/main" id="{3D924844-0B90-40EC-B9AA-80D655ABC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827A4AC4-4D75-4C6E-A4E9-3A086DE97C88}"/>
              </a:ext>
            </a:extLst>
          </p:cNvPr>
          <p:cNvSpPr txBox="1"/>
          <p:nvPr/>
        </p:nvSpPr>
        <p:spPr>
          <a:xfrm>
            <a:off x="5715000" y="1917701"/>
            <a:ext cx="404018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sz="21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-</a:t>
            </a:r>
            <a:r>
              <a:rPr lang="en-US" sz="20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Chữ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hoa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V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cỡ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nhỏ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g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ồm 3 nét</a:t>
            </a:r>
            <a:r>
              <a:rPr lang="en-US" sz="2000" dirty="0">
                <a:latin typeface="Times New Roman" panose="02020603050405020304" pitchFamily="18" charset="0"/>
                <a:sym typeface="+mn-ea"/>
              </a:rPr>
              <a:t>:</a:t>
            </a:r>
            <a:endParaRPr lang="en-US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143" name="Rectangle 47">
            <a:extLst>
              <a:ext uri="{FF2B5EF4-FFF2-40B4-BE49-F238E27FC236}">
                <a16:creationId xmlns="" xmlns:a16="http://schemas.microsoft.com/office/drawing/2014/main" id="{C46B0F95-9BEA-4E4A-84D0-37E332D85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3" y="987426"/>
            <a:ext cx="742315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 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V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?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47">
            <a:extLst>
              <a:ext uri="{FF2B5EF4-FFF2-40B4-BE49-F238E27FC236}">
                <a16:creationId xmlns="" xmlns:a16="http://schemas.microsoft.com/office/drawing/2014/main" id="{B82D9D03-8CC1-4AF5-8CE2-3D49C63C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5538789"/>
            <a:ext cx="497205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V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="" xmlns:a16="http://schemas.microsoft.com/office/drawing/2014/main" id="{A62D5AB7-D91E-4EC2-8C07-14A375F8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6" y="371475"/>
            <a:ext cx="5686425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V </a:t>
            </a:r>
          </a:p>
        </p:txBody>
      </p:sp>
      <p:sp>
        <p:nvSpPr>
          <p:cNvPr id="132107" name="Text Box 11">
            <a:extLst>
              <a:ext uri="{FF2B5EF4-FFF2-40B4-BE49-F238E27FC236}">
                <a16:creationId xmlns="" xmlns:a16="http://schemas.microsoft.com/office/drawing/2014/main" id="{ED68333B-06B8-48EA-9C2D-6AC689AE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2613025"/>
            <a:ext cx="4749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+ Nét 1: Là kết hợp của 2 nét cơ bản nét cong trái và nét lượn ngang.</a:t>
            </a:r>
          </a:p>
        </p:txBody>
      </p:sp>
      <p:sp>
        <p:nvSpPr>
          <p:cNvPr id="132108" name="Text Box 12">
            <a:extLst>
              <a:ext uri="{FF2B5EF4-FFF2-40B4-BE49-F238E27FC236}">
                <a16:creationId xmlns="" xmlns:a16="http://schemas.microsoft.com/office/drawing/2014/main" id="{4370A563-4086-41AF-8DB9-96F16311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3700463"/>
            <a:ext cx="480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+ Nét 2: Thẳng đứng ( hơi lượn ở hai đầu )</a:t>
            </a:r>
          </a:p>
        </p:txBody>
      </p:sp>
      <p:sp>
        <p:nvSpPr>
          <p:cNvPr id="132109" name="Text Box 13">
            <a:extLst>
              <a:ext uri="{FF2B5EF4-FFF2-40B4-BE49-F238E27FC236}">
                <a16:creationId xmlns="" xmlns:a16="http://schemas.microsoft.com/office/drawing/2014/main" id="{D3F65BF2-6309-4BB7-92B2-9D3B646C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9" y="4608513"/>
            <a:ext cx="519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+ </a:t>
            </a:r>
            <a:r>
              <a:rPr lang="en-US" altLang="en-US" sz="2400">
                <a:latin typeface="Times New Roman" panose="02020603050405020304" pitchFamily="18" charset="0"/>
              </a:rPr>
              <a:t>Nét 3: Nét móc xuôi phải lượn ở phía dưới.</a:t>
            </a:r>
          </a:p>
        </p:txBody>
      </p:sp>
      <p:pic>
        <p:nvPicPr>
          <p:cNvPr id="12298" name="Picture 5">
            <a:extLst>
              <a:ext uri="{FF2B5EF4-FFF2-40B4-BE49-F238E27FC236}">
                <a16:creationId xmlns="" xmlns:a16="http://schemas.microsoft.com/office/drawing/2014/main" id="{330386B9-1DBA-425C-B6D5-207E26D02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917701"/>
            <a:ext cx="30654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43" grpId="0"/>
      <p:bldP spid="2" grpId="0"/>
      <p:bldP spid="132107" grpId="0"/>
      <p:bldP spid="132108" grpId="0"/>
      <p:bldP spid="132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E8395E-51C2-4D86-B32D-80FCD683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VIẾT CHỮ HOA V - -KIẾN THỨC TIỂU HỌC-">
            <a:hlinkClick r:id="" action="ppaction://media"/>
            <a:extLst>
              <a:ext uri="{FF2B5EF4-FFF2-40B4-BE49-F238E27FC236}">
                <a16:creationId xmlns="" xmlns:a16="http://schemas.microsoft.com/office/drawing/2014/main" id="{4AAE9752-DD46-4461-9988-855436EB6C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2209461" cy="6867822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8F8937-80F3-4BEE-9212-9217D808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342" y="41275"/>
            <a:ext cx="46767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V </a:t>
            </a:r>
          </a:p>
        </p:txBody>
      </p:sp>
    </p:spTree>
    <p:extLst>
      <p:ext uri="{BB962C8B-B14F-4D97-AF65-F5344CB8AC3E}">
        <p14:creationId xmlns:p14="http://schemas.microsoft.com/office/powerpoint/2010/main" val="6146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="" xmlns:a16="http://schemas.microsoft.com/office/drawing/2014/main" id="{9385A01C-4666-4AAB-9CD6-62A1AC52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="" xmlns:a16="http://schemas.microsoft.com/office/drawing/2014/main" id="{99E4DCCC-DD6F-4669-A398-036336C3C6B3}"/>
              </a:ext>
            </a:extLst>
          </p:cNvPr>
          <p:cNvSpPr/>
          <p:nvPr/>
        </p:nvSpPr>
        <p:spPr bwMode="auto">
          <a:xfrm>
            <a:off x="3313113" y="547688"/>
            <a:ext cx="5313362" cy="16573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4740FB15-203B-4CF2-9560-9CB3B23AE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1" y="942976"/>
            <a:ext cx="54451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alt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nháp</a:t>
            </a:r>
            <a:endParaRPr lang="en-US" altLang="en-US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4341" name="Picture 2" descr="Bản mềm bộ mẫu chữ cao 2,5 ô ly dành cho học sinh tiểu học">
            <a:extLst>
              <a:ext uri="{FF2B5EF4-FFF2-40B4-BE49-F238E27FC236}">
                <a16:creationId xmlns="" xmlns:a16="http://schemas.microsoft.com/office/drawing/2014/main" id="{9FEA00F2-F407-46BF-8C02-DF58A752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9841" r="10129" b="19656"/>
          <a:stretch>
            <a:fillRect/>
          </a:stretch>
        </p:blipFill>
        <p:spPr bwMode="auto">
          <a:xfrm>
            <a:off x="2508251" y="2205038"/>
            <a:ext cx="2460625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7" descr="Diagram&#10;&#10;Description automatically generated">
            <a:extLst>
              <a:ext uri="{FF2B5EF4-FFF2-40B4-BE49-F238E27FC236}">
                <a16:creationId xmlns="" xmlns:a16="http://schemas.microsoft.com/office/drawing/2014/main" id="{B91D95FD-CE94-4277-9E8F-4F8F4E61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21333" r="9958" b="21333"/>
          <a:stretch>
            <a:fillRect/>
          </a:stretch>
        </p:blipFill>
        <p:spPr bwMode="auto">
          <a:xfrm>
            <a:off x="5062539" y="2322513"/>
            <a:ext cx="24479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>
            <a:extLst>
              <a:ext uri="{FF2B5EF4-FFF2-40B4-BE49-F238E27FC236}">
                <a16:creationId xmlns="" xmlns:a16="http://schemas.microsoft.com/office/drawing/2014/main" id="{003CE058-586E-4064-8973-7C6E38677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1189" r="10374" b="8604"/>
          <a:stretch>
            <a:fillRect/>
          </a:stretch>
        </p:blipFill>
        <p:spPr bwMode="auto">
          <a:xfrm>
            <a:off x="7510464" y="2436814"/>
            <a:ext cx="256698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="" xmlns:a16="http://schemas.microsoft.com/office/drawing/2014/main" id="{9731D425-DC02-4D9B-84C9-7653EAB9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2" descr="ham nghi">
            <a:extLst>
              <a:ext uri="{FF2B5EF4-FFF2-40B4-BE49-F238E27FC236}">
                <a16:creationId xmlns="" xmlns:a16="http://schemas.microsoft.com/office/drawing/2014/main" id="{3158F875-6869-4361-87DB-4277A7A7966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 t="4172" r="25737" b="43829"/>
          <a:stretch>
            <a:fillRect/>
          </a:stretch>
        </p:blipFill>
        <p:spPr bwMode="auto">
          <a:xfrm>
            <a:off x="3733801" y="2243139"/>
            <a:ext cx="50895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F968F665-1CC5-4405-8058-6C8A6718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308101"/>
            <a:ext cx="3200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riêng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F05C7C51-FF72-4422-9297-483F92347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1" y="492126"/>
            <a:ext cx="54451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từ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ứng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dụng</a:t>
            </a:r>
            <a:endParaRPr lang="en-US" altLang="en-US" sz="36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0"/>
    </mc:Choice>
    <mc:Fallback xmlns="">
      <p:transition spd="slow" advTm="1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="" xmlns:a16="http://schemas.microsoft.com/office/drawing/2014/main" id="{9B35487D-9E44-45AD-8E9A-231B89BF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727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>
            <a:extLst>
              <a:ext uri="{FF2B5EF4-FFF2-40B4-BE49-F238E27FC236}">
                <a16:creationId xmlns="" xmlns:a16="http://schemas.microsoft.com/office/drawing/2014/main" id="{5A5BF4EE-1A13-44A1-96EC-AE09B332E643}"/>
              </a:ext>
            </a:extLst>
          </p:cNvPr>
          <p:cNvGrpSpPr>
            <a:grpSpLocks/>
          </p:cNvGrpSpPr>
          <p:nvPr/>
        </p:nvGrpSpPr>
        <p:grpSpPr bwMode="auto">
          <a:xfrm>
            <a:off x="4362450" y="304800"/>
            <a:ext cx="3467100" cy="3829050"/>
            <a:chOff x="2256" y="1324"/>
            <a:chExt cx="1210" cy="2203"/>
          </a:xfrm>
        </p:grpSpPr>
        <p:pic>
          <p:nvPicPr>
            <p:cNvPr id="16389" name="Picture 14" descr="210px-Vua_Ham_Nghi">
              <a:extLst>
                <a:ext uri="{FF2B5EF4-FFF2-40B4-BE49-F238E27FC236}">
                  <a16:creationId xmlns="" xmlns:a16="http://schemas.microsoft.com/office/drawing/2014/main" id="{5090FF82-76F8-4C65-9249-B1F0304F2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324"/>
              <a:ext cx="1210" cy="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Rectangle 15">
              <a:extLst>
                <a:ext uri="{FF2B5EF4-FFF2-40B4-BE49-F238E27FC236}">
                  <a16:creationId xmlns="" xmlns:a16="http://schemas.microsoft.com/office/drawing/2014/main" id="{E9C15A08-CE8F-4D2C-BFC1-C50EC985A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" y="3049"/>
              <a:ext cx="759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Vua Hàm Nghi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sp>
        <p:nvSpPr>
          <p:cNvPr id="16388" name="Rectangle 15">
            <a:extLst>
              <a:ext uri="{FF2B5EF4-FFF2-40B4-BE49-F238E27FC236}">
                <a16:creationId xmlns="" xmlns:a16="http://schemas.microsoft.com/office/drawing/2014/main" id="{A142D7CC-DF37-4D72-950C-45AB535F6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80052"/>
            <a:ext cx="1120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 ( 1872-1943)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An-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0"/>
    </mc:Choice>
    <mc:Fallback xmlns="">
      <p:transition spd="slow" advTm="2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>
            <a:extLst>
              <a:ext uri="{FF2B5EF4-FFF2-40B4-BE49-F238E27FC236}">
                <a16:creationId xmlns="" xmlns:a16="http://schemas.microsoft.com/office/drawing/2014/main" id="{EA7B9CD6-FBEC-44DB-B1A4-494BAB65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6A4D37F6-9122-406A-B64C-B93C4CF7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312738"/>
            <a:ext cx="5313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từ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ứng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dụng</a:t>
            </a:r>
            <a:endParaRPr lang="en-US" altLang="en-US" sz="36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D56E7CA7-3973-4BC2-820A-2B9BA2D16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798258"/>
            <a:ext cx="2743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riêng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7413" name="Picture 12" descr="ham nghi">
            <a:extLst>
              <a:ext uri="{FF2B5EF4-FFF2-40B4-BE49-F238E27FC236}">
                <a16:creationId xmlns="" xmlns:a16="http://schemas.microsoft.com/office/drawing/2014/main" id="{F5DEF3BD-E80B-4DDA-85E8-F7CE59331F3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 t="4172" r="25737" b="43829"/>
          <a:stretch>
            <a:fillRect/>
          </a:stretch>
        </p:blipFill>
        <p:spPr bwMode="auto">
          <a:xfrm>
            <a:off x="2895601" y="1447315"/>
            <a:ext cx="6192837" cy="113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44846695-F115-499A-84C9-CC821003A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1" y="2582577"/>
            <a:ext cx="785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Hàm</a:t>
            </a:r>
            <a:r>
              <a:rPr lang="en-US" altLang="en-US" sz="2400" b="1" dirty="0">
                <a:latin typeface="Times New Roman" panose="02020603050405020304" pitchFamily="18" charset="0"/>
              </a:rPr>
              <a:t> Nghi”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gồm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</a:rPr>
              <a:t> 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25">
            <a:extLst>
              <a:ext uri="{FF2B5EF4-FFF2-40B4-BE49-F238E27FC236}">
                <a16:creationId xmlns="" xmlns:a16="http://schemas.microsoft.com/office/drawing/2014/main" id="{53D847C3-11EB-4E05-A74D-37EF07405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3238773"/>
            <a:ext cx="63289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Hàm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Nghi”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Hàm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Nghi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                                        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H,N </a:t>
            </a:r>
          </a:p>
        </p:txBody>
      </p:sp>
      <p:sp>
        <p:nvSpPr>
          <p:cNvPr id="15" name="Rectangle 25">
            <a:extLst>
              <a:ext uri="{FF2B5EF4-FFF2-40B4-BE49-F238E27FC236}">
                <a16:creationId xmlns="" xmlns:a16="http://schemas.microsoft.com/office/drawing/2014/main" id="{9AD099DC-EA5F-44A1-BD60-9B074A2A5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506" y="3910495"/>
            <a:ext cx="8845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Nghi”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rưỡi</a:t>
            </a:r>
            <a:r>
              <a:rPr lang="en-US" altLang="en-US" sz="2800" b="1" dirty="0"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16" name="Rectangle 25">
            <a:extLst>
              <a:ext uri="{FF2B5EF4-FFF2-40B4-BE49-F238E27FC236}">
                <a16:creationId xmlns="" xmlns:a16="http://schemas.microsoft.com/office/drawing/2014/main" id="{0A32168E-F839-4816-BA55-C603EB50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881" y="4741492"/>
            <a:ext cx="4963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H,N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g,h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2 ô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ly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rưỡi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DECB46E6-A6EB-451B-8129-F344BE911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506" y="5337188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p:transition spd="slow" advTm="46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="" xmlns:a16="http://schemas.microsoft.com/office/drawing/2014/main" id="{9385A01C-4666-4AAB-9CD6-62A1AC52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="" xmlns:a16="http://schemas.microsoft.com/office/drawing/2014/main" id="{99E4DCCC-DD6F-4669-A398-036336C3C6B3}"/>
              </a:ext>
            </a:extLst>
          </p:cNvPr>
          <p:cNvSpPr/>
          <p:nvPr/>
        </p:nvSpPr>
        <p:spPr bwMode="auto">
          <a:xfrm>
            <a:off x="3313113" y="547688"/>
            <a:ext cx="5313362" cy="16573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4740FB15-203B-4CF2-9560-9CB3B23AE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1" y="942976"/>
            <a:ext cx="54451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alt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bảng</a:t>
            </a:r>
            <a:r>
              <a:rPr lang="en-US" alt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nháp</a:t>
            </a:r>
            <a:endParaRPr lang="en-US" altLang="en-US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12" descr="ham nghi">
            <a:extLst>
              <a:ext uri="{FF2B5EF4-FFF2-40B4-BE49-F238E27FC236}">
                <a16:creationId xmlns="" xmlns:a16="http://schemas.microsoft.com/office/drawing/2014/main" id="{02B88995-030A-4990-AB81-BDC5925FC1F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 t="4172" r="25737" b="43829"/>
          <a:stretch>
            <a:fillRect/>
          </a:stretch>
        </p:blipFill>
        <p:spPr bwMode="auto">
          <a:xfrm>
            <a:off x="3425032" y="2495621"/>
            <a:ext cx="50895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6963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>
            <a:extLst>
              <a:ext uri="{FF2B5EF4-FFF2-40B4-BE49-F238E27FC236}">
                <a16:creationId xmlns="" xmlns:a16="http://schemas.microsoft.com/office/drawing/2014/main" id="{14CC6443-86AC-48D1-8341-F4B24B80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3319">
            <a:extLst>
              <a:ext uri="{FF2B5EF4-FFF2-40B4-BE49-F238E27FC236}">
                <a16:creationId xmlns="" xmlns:a16="http://schemas.microsoft.com/office/drawing/2014/main" id="{16CF3D60-19A8-4ABB-B168-3B4B297F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994026"/>
            <a:ext cx="657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8">
            <a:extLst>
              <a:ext uri="{FF2B5EF4-FFF2-40B4-BE49-F238E27FC236}">
                <a16:creationId xmlns="" xmlns:a16="http://schemas.microsoft.com/office/drawing/2014/main" id="{9C9924CA-7727-484D-8C4A-2EDA754D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03600"/>
            <a:ext cx="7296150" cy="2998788"/>
          </a:xfrm>
          <a:prstGeom prst="cloudCallout">
            <a:avLst>
              <a:gd name="adj1" fmla="val -15426"/>
              <a:gd name="adj2" fmla="val 30810"/>
            </a:avLst>
          </a:prstGeom>
          <a:solidFill>
            <a:srgbClr val="FAF9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i="1">
              <a:solidFill>
                <a:srgbClr val="000000"/>
              </a:solidFill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="" xmlns:a16="http://schemas.microsoft.com/office/drawing/2014/main" id="{5D9662FE-6AF0-4048-9C5C-B503C649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4352925"/>
            <a:ext cx="5549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Taû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caûnh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thieân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nhieân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ñeïp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vaø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huøng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vó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ôû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mieàn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nöôùc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ta. </a:t>
            </a:r>
            <a:endParaRPr lang="en-US" altLang="en-US" sz="2800" b="1" u="sng" dirty="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19462" name="Picture 8" descr="hon hong">
            <a:extLst>
              <a:ext uri="{FF2B5EF4-FFF2-40B4-BE49-F238E27FC236}">
                <a16:creationId xmlns="" xmlns:a16="http://schemas.microsoft.com/office/drawing/2014/main" id="{46EDA9E2-17C6-46EC-AA8B-DD0282898DF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925514"/>
            <a:ext cx="83185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="" xmlns:a16="http://schemas.microsoft.com/office/drawing/2014/main" id="{D57D8B16-349F-413E-AF1F-7D089F33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6" y="328613"/>
            <a:ext cx="3910013" cy="508000"/>
          </a:xfrm>
          <a:prstGeom prst="rect">
            <a:avLst/>
          </a:prstGeom>
          <a:pattFill prst="pct40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Luyện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ứng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dụng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9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9460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>
            <a:extLst>
              <a:ext uri="{FF2B5EF4-FFF2-40B4-BE49-F238E27FC236}">
                <a16:creationId xmlns="" xmlns:a16="http://schemas.microsoft.com/office/drawing/2014/main" id="{B0CEE612-76A7-4485-AC26-38039C2A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06680"/>
            <a:ext cx="120396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n hong">
            <a:extLst>
              <a:ext uri="{FF2B5EF4-FFF2-40B4-BE49-F238E27FC236}">
                <a16:creationId xmlns="" xmlns:a16="http://schemas.microsoft.com/office/drawing/2014/main" id="{B589B447-DD2F-4E5E-AD3D-33908518FD6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92150"/>
            <a:ext cx="83185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datquang1">
            <a:extLst>
              <a:ext uri="{FF2B5EF4-FFF2-40B4-BE49-F238E27FC236}">
                <a16:creationId xmlns="" xmlns:a16="http://schemas.microsoft.com/office/drawing/2014/main" id="{7CE2D3AC-88C1-4AC1-B1E1-382D3B27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22563"/>
            <a:ext cx="39624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 Box 10">
            <a:extLst>
              <a:ext uri="{FF2B5EF4-FFF2-40B4-BE49-F238E27FC236}">
                <a16:creationId xmlns="" xmlns:a16="http://schemas.microsoft.com/office/drawing/2014/main" id="{3608B35A-5250-4776-A534-29006CDE9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6057900"/>
            <a:ext cx="411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Đèo Hải Vân</a:t>
            </a:r>
          </a:p>
        </p:txBody>
      </p:sp>
      <p:pic>
        <p:nvPicPr>
          <p:cNvPr id="49163" name="Picture 11" descr="Photo Sharing and Video Hosting at Photobucket">
            <a:hlinkClick r:id="rId6"/>
            <a:extLst>
              <a:ext uri="{FF2B5EF4-FFF2-40B4-BE49-F238E27FC236}">
                <a16:creationId xmlns="" xmlns:a16="http://schemas.microsoft.com/office/drawing/2014/main" id="{677F0DCA-5E62-4A3B-B1E1-09B74A0A5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724151"/>
            <a:ext cx="41148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Rectangle 12">
            <a:extLst>
              <a:ext uri="{FF2B5EF4-FFF2-40B4-BE49-F238E27FC236}">
                <a16:creationId xmlns="" xmlns:a16="http://schemas.microsoft.com/office/drawing/2014/main" id="{C2210BBB-8871-4254-B317-0FBB0D04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6073775"/>
            <a:ext cx="22098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89D0563E-B608-466A-A7C7-4618A789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165100"/>
            <a:ext cx="3910012" cy="508000"/>
          </a:xfrm>
          <a:prstGeom prst="rect">
            <a:avLst/>
          </a:prstGeom>
          <a:pattFill prst="pct40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Luyện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ứng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dụng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60"/>
    </mc:Choice>
    <mc:Fallback xmlns="">
      <p:transition spd="slow" advTm="5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/>
      <p:bldP spid="491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>
            <a:extLst>
              <a:ext uri="{FF2B5EF4-FFF2-40B4-BE49-F238E27FC236}">
                <a16:creationId xmlns="" xmlns:a16="http://schemas.microsoft.com/office/drawing/2014/main" id="{E6F57C21-DE3C-4AC5-82DB-742C7DB5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hon hong">
            <a:extLst>
              <a:ext uri="{FF2B5EF4-FFF2-40B4-BE49-F238E27FC236}">
                <a16:creationId xmlns="" xmlns:a16="http://schemas.microsoft.com/office/drawing/2014/main" id="{2F891077-7FBC-42E5-8FD3-432F38172FA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093789"/>
            <a:ext cx="83185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Rectangle 21">
            <a:extLst>
              <a:ext uri="{FF2B5EF4-FFF2-40B4-BE49-F238E27FC236}">
                <a16:creationId xmlns="" xmlns:a16="http://schemas.microsoft.com/office/drawing/2014/main" id="{2DFC24E7-74F6-401C-BF6E-9B9209D9A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3778494"/>
            <a:ext cx="862965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Hồng,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H, V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khuyết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b,h,g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2 ô li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rưỡi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đ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2 ô li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t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1 ô li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rưỡi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r,s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1 ô 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1 ô li.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1">
            <a:extLst>
              <a:ext uri="{FF2B5EF4-FFF2-40B4-BE49-F238E27FC236}">
                <a16:creationId xmlns="" xmlns:a16="http://schemas.microsoft.com/office/drawing/2014/main" id="{840BF476-3A1D-4BB4-8175-653168924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3013076"/>
            <a:ext cx="8629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="" xmlns:a16="http://schemas.microsoft.com/office/drawing/2014/main" id="{7A903007-BD7E-494D-A35E-DCB94C142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838" y="319089"/>
            <a:ext cx="4373562" cy="523875"/>
          </a:xfrm>
          <a:prstGeom prst="rect">
            <a:avLst/>
          </a:prstGeom>
          <a:pattFill prst="pct40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4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71600" y="457200"/>
            <a:ext cx="10820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vi-VN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  <a:r>
              <a:rPr lang="vi-VN" alt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chữ hoa H (1 dòng), N, V (1 dòng); viết đúng tên riêng Hàm Nghi (1 dòng) và câu ứng dụng: Hải Vân … vịnh Hàn (1 lần) bằng cỡ chữ nhỏ. </a:t>
            </a:r>
            <a:endParaRPr lang="vi-VN" altLang="vi-VN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alt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 </a:t>
            </a:r>
            <a:r>
              <a:rPr lang="nl-NL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và hợp tác, NL giải quyết vấn đề và sáng tạo, NL ngôn ngữ, NL thẩm mĩ.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nl-NL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Góp phần hình thành và phát triển năng lực phẩm chất cơ bản </a:t>
            </a:r>
            <a:r>
              <a:rPr lang="vi-VN" alt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dạy học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 tập viết,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power point, máy tính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HS: Máy 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tính(ĐT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minh),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vở 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dạy học: </a:t>
            </a:r>
            <a:endParaRPr lang="en-US" altLang="vi-VN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>
            <a:extLst>
              <a:ext uri="{FF2B5EF4-FFF2-40B4-BE49-F238E27FC236}">
                <a16:creationId xmlns="" xmlns:a16="http://schemas.microsoft.com/office/drawing/2014/main" id="{0D790D7D-E161-46E0-B935-4AEAED2E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3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="" xmlns:a16="http://schemas.microsoft.com/office/drawing/2014/main" id="{FDD0EA4F-4216-46F4-AB1A-175A59A2C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63" y="382588"/>
            <a:ext cx="5029200" cy="3046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1-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Tư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ngồi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Lưng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thẳng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ngực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Đầu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cúi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Mắt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khoảng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25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30 cm.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Tay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cầm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Tay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nhẹ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lên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mép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giữ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Hai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chân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song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song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thoải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="" xmlns:a16="http://schemas.microsoft.com/office/drawing/2014/main" id="{AD3115FC-6C86-48B4-B06D-8DB7E2067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3425825"/>
            <a:ext cx="5562600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2-Cách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cầm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Cầm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trỏ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Khi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dùng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di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chuyển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sang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nghiêng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phía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cổ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khuỷu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cử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mềm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463" name="Picture 7" descr="Cam but">
            <a:extLst>
              <a:ext uri="{FF2B5EF4-FFF2-40B4-BE49-F238E27FC236}">
                <a16:creationId xmlns="" xmlns:a16="http://schemas.microsoft.com/office/drawing/2014/main" id="{8A74C938-5221-4038-A819-556A3F5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>
            <a:extLst>
              <a:ext uri="{FF2B5EF4-FFF2-40B4-BE49-F238E27FC236}">
                <a16:creationId xmlns="" xmlns:a16="http://schemas.microsoft.com/office/drawing/2014/main" id="{A4A74417-1BA0-4EC0-8061-1F6825E9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0"/>
    </mc:Choice>
    <mc:Fallback xmlns="">
      <p:transition spd="slow" advTm="4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2209802" y="28575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2346327" y="2914651"/>
            <a:ext cx="383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3317" name="Text Box 16"/>
          <p:cNvSpPr txBox="1">
            <a:spLocks noChangeArrowheads="1"/>
          </p:cNvSpPr>
          <p:nvPr/>
        </p:nvSpPr>
        <p:spPr bwMode="auto">
          <a:xfrm>
            <a:off x="3619501" y="2897189"/>
            <a:ext cx="1333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3676651" y="3646489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3319" name="Text Box 20"/>
          <p:cNvSpPr txBox="1">
            <a:spLocks noChangeArrowheads="1"/>
          </p:cNvSpPr>
          <p:nvPr/>
        </p:nvSpPr>
        <p:spPr bwMode="auto">
          <a:xfrm>
            <a:off x="7829551" y="2857501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6874" name="WordArt 10"/>
          <p:cNvSpPr>
            <a:spLocks noChangeArrowheads="1" noChangeShapeType="1" noTextEdit="1"/>
          </p:cNvSpPr>
          <p:nvPr/>
        </p:nvSpPr>
        <p:spPr bwMode="auto">
          <a:xfrm>
            <a:off x="3184527" y="1608933"/>
            <a:ext cx="6389780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</a:p>
        </p:txBody>
      </p:sp>
      <p:pic>
        <p:nvPicPr>
          <p:cNvPr id="13321" name="Picture 3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63" y="4759326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8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57250"/>
            <a:ext cx="15240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2" y="800101"/>
            <a:ext cx="1584325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1"/>
          <p:cNvSpPr>
            <a:spLocks noChangeArrowheads="1"/>
          </p:cNvSpPr>
          <p:nvPr/>
        </p:nvSpPr>
        <p:spPr bwMode="auto">
          <a:xfrm>
            <a:off x="3843339" y="4037013"/>
            <a:ext cx="242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altLang="en-US" sz="1800">
              <a:solidFill>
                <a:srgbClr val="000000"/>
              </a:solidFill>
            </a:endParaRPr>
          </a:p>
        </p:txBody>
      </p:sp>
      <p:pic>
        <p:nvPicPr>
          <p:cNvPr id="13325" name="Picture 37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8" y="4759328"/>
            <a:ext cx="15017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51127" y="4123890"/>
            <a:ext cx="649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Hướng dẫn viết vào vở tập viết.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toan bai day du">
            <a:extLst>
              <a:ext uri="{FF2B5EF4-FFF2-40B4-BE49-F238E27FC236}">
                <a16:creationId xmlns="" xmlns:a16="http://schemas.microsoft.com/office/drawing/2014/main" id="{9C50590F-BDAA-46AF-8FD1-7F10917B069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33414"/>
            <a:ext cx="7543800" cy="63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FC9D56DB-EE35-406C-9E58-6039F3505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76201"/>
            <a:ext cx="6286500" cy="557213"/>
          </a:xfrm>
          <a:prstGeom prst="rect">
            <a:avLst/>
          </a:prstGeom>
          <a:solidFill>
            <a:srgbClr val="B8E6C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VIẾT VỞ</a:t>
            </a:r>
          </a:p>
        </p:txBody>
      </p:sp>
      <p:grpSp>
        <p:nvGrpSpPr>
          <p:cNvPr id="4" name="Group 1187">
            <a:extLst>
              <a:ext uri="{FF2B5EF4-FFF2-40B4-BE49-F238E27FC236}">
                <a16:creationId xmlns="" xmlns:a16="http://schemas.microsoft.com/office/drawing/2014/main" id="{4746E96B-72B1-4B48-B744-1C76552A4CC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885826"/>
            <a:ext cx="1676400" cy="457200"/>
            <a:chOff x="1344" y="3888"/>
            <a:chExt cx="1056" cy="288"/>
          </a:xfrm>
        </p:grpSpPr>
        <p:sp>
          <p:nvSpPr>
            <p:cNvPr id="5" name="Rectangle 1188">
              <a:extLst>
                <a:ext uri="{FF2B5EF4-FFF2-40B4-BE49-F238E27FC236}">
                  <a16:creationId xmlns="" xmlns:a16="http://schemas.microsoft.com/office/drawing/2014/main" id="{62D6AE30-2DFF-4520-B168-B433E46DB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1189">
              <a:extLst>
                <a:ext uri="{FF2B5EF4-FFF2-40B4-BE49-F238E27FC236}">
                  <a16:creationId xmlns="" xmlns:a16="http://schemas.microsoft.com/office/drawing/2014/main" id="{D741E992-2437-4E19-AB6E-A28A3591C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87">
            <a:extLst>
              <a:ext uri="{FF2B5EF4-FFF2-40B4-BE49-F238E27FC236}">
                <a16:creationId xmlns="" xmlns:a16="http://schemas.microsoft.com/office/drawing/2014/main" id="{A8ECB8F2-798B-48D7-B047-BA694D1E609B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443039"/>
            <a:ext cx="1676400" cy="457200"/>
            <a:chOff x="1344" y="3888"/>
            <a:chExt cx="1056" cy="288"/>
          </a:xfrm>
        </p:grpSpPr>
        <p:sp>
          <p:nvSpPr>
            <p:cNvPr id="13" name="Rectangle 1188">
              <a:extLst>
                <a:ext uri="{FF2B5EF4-FFF2-40B4-BE49-F238E27FC236}">
                  <a16:creationId xmlns="" xmlns:a16="http://schemas.microsoft.com/office/drawing/2014/main" id="{934A8768-2282-43AB-914B-0265D99A9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1189">
              <a:extLst>
                <a:ext uri="{FF2B5EF4-FFF2-40B4-BE49-F238E27FC236}">
                  <a16:creationId xmlns="" xmlns:a16="http://schemas.microsoft.com/office/drawing/2014/main" id="{9B74B54B-FD49-4299-BC2B-263F99760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187">
            <a:extLst>
              <a:ext uri="{FF2B5EF4-FFF2-40B4-BE49-F238E27FC236}">
                <a16:creationId xmlns="" xmlns:a16="http://schemas.microsoft.com/office/drawing/2014/main" id="{E6EDBE14-2962-4902-BE58-10934B52022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419600"/>
            <a:ext cx="1676400" cy="457200"/>
            <a:chOff x="1344" y="3888"/>
            <a:chExt cx="1056" cy="288"/>
          </a:xfrm>
        </p:grpSpPr>
        <p:sp>
          <p:nvSpPr>
            <p:cNvPr id="16" name="Rectangle 1188">
              <a:extLst>
                <a:ext uri="{FF2B5EF4-FFF2-40B4-BE49-F238E27FC236}">
                  <a16:creationId xmlns="" xmlns:a16="http://schemas.microsoft.com/office/drawing/2014/main" id="{FC7D78E6-BCE8-4920-8837-F1CA3D449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" name="Line 1189">
              <a:extLst>
                <a:ext uri="{FF2B5EF4-FFF2-40B4-BE49-F238E27FC236}">
                  <a16:creationId xmlns="" xmlns:a16="http://schemas.microsoft.com/office/drawing/2014/main" id="{E3863CA8-A27A-40C3-ADAC-74C44E119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187">
            <a:extLst>
              <a:ext uri="{FF2B5EF4-FFF2-40B4-BE49-F238E27FC236}">
                <a16:creationId xmlns="" xmlns:a16="http://schemas.microsoft.com/office/drawing/2014/main" id="{AF2DD2B5-55F3-41E9-BD71-AA7C94DA8D6A}"/>
              </a:ext>
            </a:extLst>
          </p:cNvPr>
          <p:cNvGrpSpPr>
            <a:grpSpLocks/>
          </p:cNvGrpSpPr>
          <p:nvPr/>
        </p:nvGrpSpPr>
        <p:grpSpPr bwMode="auto">
          <a:xfrm>
            <a:off x="1781629" y="2767013"/>
            <a:ext cx="1676400" cy="457200"/>
            <a:chOff x="1344" y="3888"/>
            <a:chExt cx="1056" cy="288"/>
          </a:xfrm>
        </p:grpSpPr>
        <p:sp>
          <p:nvSpPr>
            <p:cNvPr id="19" name="Rectangle 1188">
              <a:extLst>
                <a:ext uri="{FF2B5EF4-FFF2-40B4-BE49-F238E27FC236}">
                  <a16:creationId xmlns="" xmlns:a16="http://schemas.microsoft.com/office/drawing/2014/main" id="{72C4BF22-B48A-4645-8C2E-BBF49EA63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1189">
              <a:extLst>
                <a:ext uri="{FF2B5EF4-FFF2-40B4-BE49-F238E27FC236}">
                  <a16:creationId xmlns="" xmlns:a16="http://schemas.microsoft.com/office/drawing/2014/main" id="{1DF1D84B-BC5E-4E14-86D7-3B6F50DBF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3"/>
    </mc:Choice>
    <mc:Fallback xmlns="">
      <p:transition spd="slow" advTm="25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>
            <a:extLst>
              <a:ext uri="{FF2B5EF4-FFF2-40B4-BE49-F238E27FC236}">
                <a16:creationId xmlns="" xmlns:a16="http://schemas.microsoft.com/office/drawing/2014/main" id="{B31609A3-1C93-42D2-81E2-25526150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82"/>
            <a:ext cx="11963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2">
            <a:extLst>
              <a:ext uri="{FF2B5EF4-FFF2-40B4-BE49-F238E27FC236}">
                <a16:creationId xmlns="" xmlns:a16="http://schemas.microsoft.com/office/drawing/2014/main" id="{98A21575-EDDE-48BC-B6BC-5EC868082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4" y="2757488"/>
            <a:ext cx="6802437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</a:t>
            </a: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8">
            <a:extLst>
              <a:ext uri="{FF2B5EF4-FFF2-40B4-BE49-F238E27FC236}">
                <a16:creationId xmlns="" xmlns:a16="http://schemas.microsoft.com/office/drawing/2014/main" id="{90D9BA2A-435D-4600-847A-F406E0E6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40313"/>
            <a:ext cx="431165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72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u="sng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="" xmlns:a16="http://schemas.microsoft.com/office/drawing/2014/main" id="{8C1ABFEA-0228-4AAF-967B-913A25EC1E02}"/>
              </a:ext>
            </a:extLst>
          </p:cNvPr>
          <p:cNvSpPr/>
          <p:nvPr/>
        </p:nvSpPr>
        <p:spPr bwMode="auto">
          <a:xfrm>
            <a:off x="2516188" y="1651000"/>
            <a:ext cx="7694612" cy="350520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49">
            <a:extLst>
              <a:ext uri="{FF2B5EF4-FFF2-40B4-BE49-F238E27FC236}">
                <a16:creationId xmlns="" xmlns:a16="http://schemas.microsoft.com/office/drawing/2014/main" id="{80D86597-FE88-4B6B-86CF-622420ED7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981" y="2342357"/>
            <a:ext cx="653256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49">
            <a:extLst>
              <a:ext uri="{FF2B5EF4-FFF2-40B4-BE49-F238E27FC236}">
                <a16:creationId xmlns="" xmlns:a16="http://schemas.microsoft.com/office/drawing/2014/main" id="{B3FD39C2-A521-4D99-8252-3B6DEC31A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492" y="3110849"/>
            <a:ext cx="7190581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0"/>
    </mc:Choice>
    <mc:Fallback xmlns="">
      <p:transition spd="slow" advTm="3649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="" xmlns:a16="http://schemas.microsoft.com/office/drawing/2014/main" id="{E5E8A645-D3A7-444C-B31D-775C1260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6" descr="Woven mat">
            <a:extLst>
              <a:ext uri="{FF2B5EF4-FFF2-40B4-BE49-F238E27FC236}">
                <a16:creationId xmlns="" xmlns:a16="http://schemas.microsoft.com/office/drawing/2014/main" id="{E471591F-8E7E-4017-A964-7E04C704D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6012" y="457201"/>
            <a:ext cx="7873268" cy="3090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>
              <a:defRPr/>
            </a:pP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TẠM BIỆT!</a:t>
            </a:r>
          </a:p>
          <a:p>
            <a:pPr algn="ctr">
              <a:defRPr/>
            </a:pP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em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chăm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giỏi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  <p:transition spd="slow" advTm="871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531" y="1289963"/>
            <a:ext cx="930652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4800" b="1" dirty="0" err="1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3615267"/>
            <a:ext cx="3837517" cy="340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3835401"/>
            <a:ext cx="3352800" cy="318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="" xmlns:a16="http://schemas.microsoft.com/office/drawing/2014/main" id="{0FE3F8F4-641F-43C5-A0F2-04742FA9B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19050"/>
            <a:ext cx="12344399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948B63-D4CC-4CF7-BC45-B1067FB8D1F8}"/>
              </a:ext>
            </a:extLst>
          </p:cNvPr>
          <p:cNvSpPr/>
          <p:nvPr/>
        </p:nvSpPr>
        <p:spPr>
          <a:xfrm>
            <a:off x="685800" y="457201"/>
            <a:ext cx="10287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n-US" sz="4800" b="1" spc="51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spc="5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82D44BB-3C5F-43BE-B44B-146B2CDE4A17}"/>
              </a:ext>
            </a:extLst>
          </p:cNvPr>
          <p:cNvCxnSpPr/>
          <p:nvPr/>
        </p:nvCxnSpPr>
        <p:spPr>
          <a:xfrm>
            <a:off x="12207875" y="0"/>
            <a:ext cx="0" cy="68770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FFEDB56D-07BC-439D-BAAF-768084387BE2}"/>
              </a:ext>
            </a:extLst>
          </p:cNvPr>
          <p:cNvCxnSpPr/>
          <p:nvPr/>
        </p:nvCxnSpPr>
        <p:spPr>
          <a:xfrm flipV="1">
            <a:off x="1524000" y="6858000"/>
            <a:ext cx="9144000" cy="190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extLst>
              <a:ext uri="{FF2B5EF4-FFF2-40B4-BE49-F238E27FC236}">
                <a16:creationId xmlns="" xmlns:a16="http://schemas.microsoft.com/office/drawing/2014/main" id="{D3AB80CB-569A-453B-8207-E0CFEC921322}"/>
              </a:ext>
            </a:extLst>
          </p:cNvPr>
          <p:cNvSpPr txBox="1">
            <a:spLocks/>
          </p:cNvSpPr>
          <p:nvPr/>
        </p:nvSpPr>
        <p:spPr>
          <a:xfrm>
            <a:off x="212726" y="373063"/>
            <a:ext cx="11995151" cy="6629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/>
            </a:r>
            <a:br>
              <a:rPr lang="en-US" b="1">
                <a:solidFill>
                  <a:srgbClr val="00206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/>
            </a:r>
            <a:br>
              <a:rPr lang="en-US" b="1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="" xmlns:a16="http://schemas.microsoft.com/office/drawing/2014/main" id="{2536ADEC-0871-42BD-9C36-22B4A575CD1A}"/>
              </a:ext>
            </a:extLst>
          </p:cNvPr>
          <p:cNvSpPr txBox="1">
            <a:spLocks/>
          </p:cNvSpPr>
          <p:nvPr/>
        </p:nvSpPr>
        <p:spPr>
          <a:xfrm>
            <a:off x="-68262" y="0"/>
            <a:ext cx="10752139" cy="68770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/>
            </a:r>
            <a:br>
              <a:rPr lang="en-US" b="1">
                <a:solidFill>
                  <a:srgbClr val="00206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/>
            </a:r>
            <a:br>
              <a:rPr lang="en-US" b="1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EDE5400C-BB98-4260-8E52-7AD0188CC778}"/>
              </a:ext>
            </a:extLst>
          </p:cNvPr>
          <p:cNvSpPr txBox="1">
            <a:spLocks/>
          </p:cNvSpPr>
          <p:nvPr/>
        </p:nvSpPr>
        <p:spPr>
          <a:xfrm>
            <a:off x="1798637" y="304802"/>
            <a:ext cx="9097963" cy="68103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/>
            </a:r>
            <a:br>
              <a:rPr lang="en-US" b="1">
                <a:solidFill>
                  <a:srgbClr val="00206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/>
            </a:r>
            <a:br>
              <a:rPr lang="en-US" b="1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24384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hát, chơi trò chơi Đố bạn viết chữ G,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Ghềnh Ráng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740"/>
    </mc:Choice>
    <mc:Fallback xmlns="">
      <p:transition spd="slow" advTm="3774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2209802" y="28575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2346327" y="2914651"/>
            <a:ext cx="383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3317" name="Text Box 16"/>
          <p:cNvSpPr txBox="1">
            <a:spLocks noChangeArrowheads="1"/>
          </p:cNvSpPr>
          <p:nvPr/>
        </p:nvSpPr>
        <p:spPr bwMode="auto">
          <a:xfrm>
            <a:off x="3619501" y="2897189"/>
            <a:ext cx="1333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3676651" y="3646489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3319" name="Text Box 20"/>
          <p:cNvSpPr txBox="1">
            <a:spLocks noChangeArrowheads="1"/>
          </p:cNvSpPr>
          <p:nvPr/>
        </p:nvSpPr>
        <p:spPr bwMode="auto">
          <a:xfrm>
            <a:off x="7829551" y="2857501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6874" name="WordArt 10"/>
          <p:cNvSpPr>
            <a:spLocks noChangeArrowheads="1" noChangeShapeType="1" noTextEdit="1"/>
          </p:cNvSpPr>
          <p:nvPr/>
        </p:nvSpPr>
        <p:spPr bwMode="auto">
          <a:xfrm>
            <a:off x="3184527" y="1608933"/>
            <a:ext cx="6389780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pic>
        <p:nvPicPr>
          <p:cNvPr id="13321" name="Picture 3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63" y="4759326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8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57250"/>
            <a:ext cx="15240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2" y="800101"/>
            <a:ext cx="1584325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1"/>
          <p:cNvSpPr>
            <a:spLocks noChangeArrowheads="1"/>
          </p:cNvSpPr>
          <p:nvPr/>
        </p:nvSpPr>
        <p:spPr bwMode="auto">
          <a:xfrm>
            <a:off x="3843339" y="4037013"/>
            <a:ext cx="242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altLang="en-US" sz="1800">
              <a:solidFill>
                <a:srgbClr val="000000"/>
              </a:solidFill>
            </a:endParaRPr>
          </a:p>
        </p:txBody>
      </p:sp>
      <p:pic>
        <p:nvPicPr>
          <p:cNvPr id="13325" name="Picture 37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8" y="4759328"/>
            <a:ext cx="15017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84527" y="3646489"/>
            <a:ext cx="649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1.GV giới thiệu bài: Ôn chữ hoa H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10300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chữ hoa H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toan bai day du">
            <a:extLst>
              <a:ext uri="{FF2B5EF4-FFF2-40B4-BE49-F238E27FC236}">
                <a16:creationId xmlns="" xmlns:a16="http://schemas.microsoft.com/office/drawing/2014/main" id="{01AFAC2A-EBE2-46EA-BCA6-7E43A3E4B09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676400"/>
            <a:ext cx="8229600" cy="511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6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1F32B-90FE-4883-8FC6-CA664F75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="" xmlns:a16="http://schemas.microsoft.com/office/drawing/2014/main" id="{BA0BC472-136C-45A4-9041-93C47B7B0DC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594173"/>
            <a:ext cx="12192000" cy="616078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371B5F0A-825E-48CF-9ED7-8C64382460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096500" y="542925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FAAE1F-D6FD-4CFB-858D-8630B194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017" y="594173"/>
            <a:ext cx="4676775" cy="64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9967" y="24825"/>
            <a:ext cx="649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Hướng dẫn viết trên bảng con.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0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07" objId="4"/>
        <p14:stopEvt time="214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>
            <a:extLst>
              <a:ext uri="{FF2B5EF4-FFF2-40B4-BE49-F238E27FC236}">
                <a16:creationId xmlns="" xmlns:a16="http://schemas.microsoft.com/office/drawing/2014/main" id="{7B6DFFC6-DD72-4650-9714-F599C06B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55320"/>
            <a:ext cx="12344400" cy="751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7">
            <a:extLst>
              <a:ext uri="{FF2B5EF4-FFF2-40B4-BE49-F238E27FC236}">
                <a16:creationId xmlns="" xmlns:a16="http://schemas.microsoft.com/office/drawing/2014/main" id="{52244E95-63D1-469C-9504-E32FA7177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4" y="1041400"/>
            <a:ext cx="5246687" cy="522288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28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endParaRPr lang="en-US" sz="2800" kern="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="" xmlns:a16="http://schemas.microsoft.com/office/drawing/2014/main" id="{C0657570-55B0-4C21-8B7A-E059AE71B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3657601"/>
            <a:ext cx="30861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685800">
              <a:defRPr/>
            </a:pPr>
            <a:endParaRPr lang="en-US" sz="21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47">
            <a:extLst>
              <a:ext uri="{FF2B5EF4-FFF2-40B4-BE49-F238E27FC236}">
                <a16:creationId xmlns="" xmlns:a16="http://schemas.microsoft.com/office/drawing/2014/main" id="{C198CDB1-7FB9-4D4E-9744-BEB967B0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4387851"/>
            <a:ext cx="4025900" cy="46196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 N</a:t>
            </a: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</a:t>
            </a:r>
            <a:r>
              <a:rPr lang="en-US" sz="24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6E236D6B-B2CD-4B2B-9A14-E37E4D60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4" y="500063"/>
            <a:ext cx="5513387" cy="584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N</a:t>
            </a:r>
            <a:r>
              <a:rPr lang="vi-V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0247" name="TextBox 25">
            <a:extLst>
              <a:ext uri="{FF2B5EF4-FFF2-40B4-BE49-F238E27FC236}">
                <a16:creationId xmlns="" xmlns:a16="http://schemas.microsoft.com/office/drawing/2014/main" id="{675E0C53-D2D2-4CDD-B633-078E255C6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4" y="3875088"/>
            <a:ext cx="1404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pic>
        <p:nvPicPr>
          <p:cNvPr id="10248" name="Picture 17" descr="Diagram&#10;&#10;Description automatically generated">
            <a:extLst>
              <a:ext uri="{FF2B5EF4-FFF2-40B4-BE49-F238E27FC236}">
                <a16:creationId xmlns="" xmlns:a16="http://schemas.microsoft.com/office/drawing/2014/main" id="{44B37B1E-32DC-4DF1-919F-E9918FE4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21333" r="9958" b="21333"/>
          <a:stretch>
            <a:fillRect/>
          </a:stretch>
        </p:blipFill>
        <p:spPr bwMode="auto">
          <a:xfrm>
            <a:off x="1592263" y="1841500"/>
            <a:ext cx="3268662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="" xmlns:a16="http://schemas.microsoft.com/office/drawing/2014/main" id="{EDA4793B-86FC-4A30-95C7-73760E66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1" y="2198688"/>
            <a:ext cx="47926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Chữ hoa N gồm 3 nét : nét móc ngược trái; nét thẳng xiên, nét móc xuôi phải.</a:t>
            </a:r>
          </a:p>
        </p:txBody>
      </p:sp>
    </p:spTree>
    <p:custDataLst>
      <p:tags r:id="rId1"/>
    </p:custDataLst>
  </p:cSld>
  <p:clrMapOvr>
    <a:masterClrMapping/>
  </p:clrMapOvr>
  <p:transition spd="slow" advTm="28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186A24-CC60-40B5-8551-3C710DEC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314_HƯỚNG DẪN VIẾT CHỮ HOA N - -KIẾN THỨC TIỂU HỌC-">
            <a:hlinkClick r:id="" action="ppaction://media"/>
            <a:extLst>
              <a:ext uri="{FF2B5EF4-FFF2-40B4-BE49-F238E27FC236}">
                <a16:creationId xmlns="" xmlns:a16="http://schemas.microsoft.com/office/drawing/2014/main" id="{47DC29EE-0B4A-41B1-B0CE-98565F2A74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60" y="63513"/>
            <a:ext cx="12115800" cy="6815735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782A91-38D9-4299-AF46-56B14A344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2" y="63513"/>
            <a:ext cx="46767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 </a:t>
            </a:r>
          </a:p>
        </p:txBody>
      </p:sp>
    </p:spTree>
    <p:extLst>
      <p:ext uri="{BB962C8B-B14F-4D97-AF65-F5344CB8AC3E}">
        <p14:creationId xmlns:p14="http://schemas.microsoft.com/office/powerpoint/2010/main" val="21591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8|3.9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7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8|4|6.9|4.9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6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|10.2|5.2|8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4|3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6619</TotalTime>
  <Words>817</Words>
  <Application>Microsoft Office PowerPoint</Application>
  <PresentationFormat>Widescreen</PresentationFormat>
  <Paragraphs>107</Paragraphs>
  <Slides>25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宋体</vt:lpstr>
      <vt:lpstr>.VnAristote</vt:lpstr>
      <vt:lpstr>Arial</vt:lpstr>
      <vt:lpstr>Calibri</vt:lpstr>
      <vt:lpstr>Calibri Light</vt:lpstr>
      <vt:lpstr>Gill Sans MT</vt:lpstr>
      <vt:lpstr>HP001 4 hàng</vt:lpstr>
      <vt:lpstr>Times New Roman</vt:lpstr>
      <vt:lpstr>Verdana</vt:lpstr>
      <vt:lpstr>VNI-Times</vt:lpstr>
      <vt:lpstr>Wingdings</vt:lpstr>
      <vt:lpstr>Wingdings 2</vt:lpstr>
      <vt:lpstr>Solstice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12 TRƯỜNG TIỂU HỌC LÊ VĂN THỌ</dc:title>
  <dc:creator>USER</dc:creator>
  <cp:lastModifiedBy>Administrator</cp:lastModifiedBy>
  <cp:revision>790</cp:revision>
  <dcterms:created xsi:type="dcterms:W3CDTF">2020-04-11T01:54:36Z</dcterms:created>
  <dcterms:modified xsi:type="dcterms:W3CDTF">2022-03-22T14:54:54Z</dcterms:modified>
</cp:coreProperties>
</file>