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2" r:id="rId5"/>
    <p:sldMasterId id="2147483724" r:id="rId6"/>
    <p:sldMasterId id="2147483729" r:id="rId7"/>
  </p:sldMasterIdLst>
  <p:notesMasterIdLst>
    <p:notesMasterId r:id="rId47"/>
  </p:notesMasterIdLst>
  <p:sldIdLst>
    <p:sldId id="257" r:id="rId8"/>
    <p:sldId id="258" r:id="rId9"/>
    <p:sldId id="259" r:id="rId10"/>
    <p:sldId id="260" r:id="rId11"/>
    <p:sldId id="261" r:id="rId12"/>
    <p:sldId id="262" r:id="rId13"/>
    <p:sldId id="265" r:id="rId14"/>
    <p:sldId id="263" r:id="rId15"/>
    <p:sldId id="264" r:id="rId16"/>
    <p:sldId id="266" r:id="rId17"/>
    <p:sldId id="314" r:id="rId18"/>
    <p:sldId id="312" r:id="rId19"/>
    <p:sldId id="313" r:id="rId20"/>
    <p:sldId id="271" r:id="rId21"/>
    <p:sldId id="274" r:id="rId22"/>
    <p:sldId id="272" r:id="rId23"/>
    <p:sldId id="273" r:id="rId24"/>
    <p:sldId id="275" r:id="rId25"/>
    <p:sldId id="276" r:id="rId26"/>
    <p:sldId id="316" r:id="rId27"/>
    <p:sldId id="277" r:id="rId28"/>
    <p:sldId id="278" r:id="rId29"/>
    <p:sldId id="279" r:id="rId30"/>
    <p:sldId id="315" r:id="rId31"/>
    <p:sldId id="281" r:id="rId32"/>
    <p:sldId id="282" r:id="rId33"/>
    <p:sldId id="283" r:id="rId34"/>
    <p:sldId id="284" r:id="rId35"/>
    <p:sldId id="285" r:id="rId36"/>
    <p:sldId id="298" r:id="rId37"/>
    <p:sldId id="308" r:id="rId38"/>
    <p:sldId id="306" r:id="rId39"/>
    <p:sldId id="305" r:id="rId40"/>
    <p:sldId id="309" r:id="rId41"/>
    <p:sldId id="291" r:id="rId42"/>
    <p:sldId id="292" r:id="rId43"/>
    <p:sldId id="310" r:id="rId44"/>
    <p:sldId id="311"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1" autoAdjust="0"/>
    <p:restoredTop sz="94660"/>
  </p:normalViewPr>
  <p:slideViewPr>
    <p:cSldViewPr snapToGrid="0">
      <p:cViewPr varScale="1">
        <p:scale>
          <a:sx n="68" d="100"/>
          <a:sy n="68" d="100"/>
        </p:scale>
        <p:origin x="-780"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pPr>
                <a:defRPr/>
              </a:pPr>
              <a:t>11/11/2021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pPr>
                <a:defRPr/>
              </a:pPr>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pPr>
                <a:defRPr/>
              </a:pPr>
              <a:t>11/11/2021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pPr>
                <a:defRPr/>
              </a:pPr>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314F4F-9345-4C2B-8F23-87F9136ECB6B}"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67441-698F-40F5-94CD-EE149D9DE363}"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pPr/>
              <a:t>11/11/2021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11/11/2021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6.xml"/><Relationship Id="rId5" Type="http://schemas.openxmlformats.org/officeDocument/2006/relationships/image" Target="../media/image45.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3" Type="http://schemas.microsoft.com/office/2007/relationships/hdphoto" Target="../media/hdphoto1.wdp"/><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3.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59.gif"/><Relationship Id="rId4" Type="http://schemas.openxmlformats.org/officeDocument/2006/relationships/image" Target="../media/image58.gif"/></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3.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7.jpeg"/><Relationship Id="rId1" Type="http://schemas.openxmlformats.org/officeDocument/2006/relationships/slideLayout" Target="../slideLayouts/slideLayout50.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3.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4.wav"/><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8">
                <p:cTn id="12" repeatCount="indefinite" fill="hold" display="0">
                  <p:stCondLst>
                    <p:cond delay="indefinite"/>
                  </p:stCondLst>
                  <p:endCondLst>
                    <p:cond evt="onStopAudio" delay="0">
                      <p:tgtEl>
                        <p:sldTgt/>
                      </p:tgtEl>
                    </p:cond>
                  </p:endCondLst>
                </p:cTn>
                <p:tgtEl>
                  <p:spTgt spid="3"/>
                </p:tgtEl>
              </p:cMediaNode>
            </p:vide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dirty="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dirty="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dirty="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dirty="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3441212"/>
            <a:ext cx="527050" cy="2058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0" y="5104130"/>
            <a:ext cx="527050" cy="17538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2" name="Picture 11">
            <a:extLst>
              <a:ext uri="{FF2B5EF4-FFF2-40B4-BE49-F238E27FC236}">
                <a16:creationId xmlns="" xmlns:a16="http://schemas.microsoft.com/office/drawing/2014/main" id="{295B0C38-07B1-4CA6-8646-6C30193C521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Rounded" panose="020B0500000000000000" pitchFamily="34" charset="0"/>
                <a:cs typeface="Arial-Rounded" panose="020B0500000000000000" pitchFamily="34" charset="0"/>
              </a:rPr>
              <a:t>Luyện đọc câu dài:</a:t>
            </a:r>
            <a:endParaRPr lang="en-US" dirty="0">
              <a:latin typeface="Arial-Rounded" panose="020B0500000000000000" pitchFamily="34" charset="0"/>
              <a:cs typeface="Arial-Rounded" panose="020B0500000000000000" pitchFamily="34" charset="0"/>
            </a:endParaRPr>
          </a:p>
        </p:txBody>
      </p:sp>
      <p:sp>
        <p:nvSpPr>
          <p:cNvPr id="9" name="Content Placeholder 2">
            <a:extLst>
              <a:ext uri="{FF2B5EF4-FFF2-40B4-BE49-F238E27FC236}">
                <a16:creationId xmlns=""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Arial-Rounded" panose="020B0500000000000000" pitchFamily="34" charset="0"/>
                <a:cs typeface="Arial-Rounded" panose="020B0500000000000000" pitchFamily="34" charset="0"/>
                <a:sym typeface="+mn-ea"/>
              </a:rPr>
              <a:t>Chúng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tớ</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giúp</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các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bạn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có</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trí</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tưởng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tượng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phong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phú</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khả</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năng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sáng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tạo</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và</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tính</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kiên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nhẫn</a:t>
            </a:r>
            <a:r>
              <a:rPr lang="en-US" dirty="0">
                <a:latin typeface="Arial-Rounded" panose="020B0500000000000000" pitchFamily="34" charset="0"/>
                <a:cs typeface="Arial-Rounded" panose="020B0500000000000000" pitchFamily="34" charset="0"/>
                <a:sym typeface="+mn-ea"/>
              </a:rPr>
              <a:t>.</a:t>
            </a:r>
            <a:endParaRPr lang="en-US" dirty="0"/>
          </a:p>
        </p:txBody>
      </p:sp>
      <p:cxnSp>
        <p:nvCxnSpPr>
          <p:cNvPr id="10" name="Straight Connector 9">
            <a:extLst>
              <a:ext uri="{FF2B5EF4-FFF2-40B4-BE49-F238E27FC236}">
                <a16:creationId xmlns="" xmlns:a16="http://schemas.microsoft.com/office/drawing/2014/main" id="{B08EC81E-DDE3-4F05-BF4F-D2F12D0EACC2}"/>
              </a:ext>
            </a:extLst>
          </p:cNvPr>
          <p:cNvCxnSpPr/>
          <p:nvPr/>
        </p:nvCxnSpPr>
        <p:spPr>
          <a:xfrm flipH="1">
            <a:off x="5128972" y="147627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6F2B82A0-ABCB-49F0-9292-6E925FD495D0}"/>
              </a:ext>
            </a:extLst>
          </p:cNvPr>
          <p:cNvCxnSpPr/>
          <p:nvPr/>
        </p:nvCxnSpPr>
        <p:spPr>
          <a:xfrm flipH="1">
            <a:off x="7788972"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B7D4E10A-5366-4507-9378-D6474EE6570E}"/>
              </a:ext>
            </a:extLst>
          </p:cNvPr>
          <p:cNvCxnSpPr/>
          <p:nvPr/>
        </p:nvCxnSpPr>
        <p:spPr>
          <a:xfrm flipH="1">
            <a:off x="10698010"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6879C744-A22F-4B18-88B8-8E1F553311D8}"/>
              </a:ext>
            </a:extLst>
          </p:cNvPr>
          <p:cNvCxnSpPr/>
          <p:nvPr/>
        </p:nvCxnSpPr>
        <p:spPr>
          <a:xfrm flipH="1">
            <a:off x="4373073" y="193746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B35B40FE-1D52-4417-B4C8-50A328DF3391}"/>
              </a:ext>
            </a:extLst>
          </p:cNvPr>
          <p:cNvCxnSpPr/>
          <p:nvPr/>
        </p:nvCxnSpPr>
        <p:spPr>
          <a:xfrm flipH="1">
            <a:off x="7670148"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 xmlns:a16="http://schemas.microsoft.com/office/drawing/2014/main" id="{4BF5B0B3-1AAC-4952-B9E1-ECCFC8ECEDD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65870" y="4191196"/>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7695028" y="0"/>
            <a:ext cx="4496972" cy="1055077"/>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453878" y="6369002"/>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656406" y="5970564"/>
            <a:ext cx="3964109" cy="22273"/>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4" name="Content Placeholder 3"/>
          <p:cNvPicPr>
            <a:picLocks noGrp="1" noChangeAspect="1"/>
          </p:cNvPicPr>
          <p:nvPr>
            <p:ph idx="1"/>
          </p:nvPr>
        </p:nvPicPr>
        <p:blipFill>
          <a:blip r:embed="rId4"/>
          <a:stretch>
            <a:fillRect/>
          </a:stretch>
        </p:blipFill>
        <p:spPr>
          <a:xfrm>
            <a:off x="2372995" y="1918335"/>
            <a:ext cx="7728585" cy="3026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 xmlns:a14="http://schemas.microsoft.com/office/drawing/2010/main">
                    <a14:imgLayer r:embed="rId30">
                      <a14:imgEffect>
                        <a14:backgroundRemoval t="5273" b="98633" l="9961" r="97266"/>
                      </a14:imgEffect>
                    </a14:imgLayer>
                  </a14:imgProps>
                </a:ext>
                <a:ext uri="{28A0092B-C50C-407E-A947-70E740481C1C}">
                  <a14:useLocalDpi xmlns=""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 xmlns:a14="http://schemas.microsoft.com/office/drawing/2010/main">
                    <a14:imgLayer r:embed="rId38">
                      <a14:imgEffect>
                        <a14:backgroundRemoval t="31250" b="73125" l="15156" r="90000"/>
                      </a14:imgEffect>
                    </a14:imgLayer>
                  </a14:imgProps>
                </a:ext>
                <a:ext uri="{28A0092B-C50C-407E-A947-70E740481C1C}">
                  <a14:useLocalDpi xmlns=""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4" name="Content Placeholder 3"/>
          <p:cNvPicPr>
            <a:picLocks noGrp="1" noChangeAspect="1"/>
          </p:cNvPicPr>
          <p:nvPr>
            <p:ph idx="1"/>
          </p:nvPr>
        </p:nvPicPr>
        <p:blipFill>
          <a:blip r:embed="rId3"/>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1. Từ ngữ chỉ đặc điểm của khối lê-gô:</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a:latin typeface="Arial-Rounded" panose="020B0500000000000000" pitchFamily="34" charset="0"/>
                <a:cs typeface="Arial-Rounded" panose="020B0500000000000000" pitchFamily="34" charset="0"/>
              </a:rPr>
              <a:t>Đầy màu sắc, xinh xắn, hình viên gạch..</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a:latin typeface="Arial-Rounded" panose="020B0500000000000000" pitchFamily="34" charset="0"/>
                <a:cs typeface="Arial-Rounded" panose="020B0500000000000000" pitchFamily="34" charset="0"/>
              </a:rPr>
              <a:t>2. Đặt câu với từ ngữ vừa tìm được</a:t>
            </a: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atin typeface="Arial-Rounded" panose="020B0500000000000000" pitchFamily="34" charset="0"/>
                <a:cs typeface="Arial-Rounded" panose="020B0500000000000000" pitchFamily="34" charset="0"/>
              </a:rPr>
              <a:t>Vườn hoa nhà em đầy màu sắc.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C77B48ED-D5AB-4144-829B-BE94ED324FC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F209F888-98DB-4A0E-8CDE-44516519141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8"/>
          <p:cNvSpPr txBox="1"/>
          <p:nvPr/>
        </p:nvSpPr>
        <p:spPr>
          <a:xfrm>
            <a:off x="295421" y="2442728"/>
            <a:ext cx="11490179" cy="2431435"/>
          </a:xfrm>
          <a:prstGeom prst="rect">
            <a:avLst/>
          </a:prstGeom>
          <a:noFill/>
          <a:ln w="9525">
            <a:noFill/>
          </a:ln>
        </p:spPr>
        <p:txBody>
          <a:bodyPr wrap="square">
            <a:spAutoFit/>
          </a:bodyPr>
          <a:lstStyle/>
          <a:p>
            <a:pPr lvl="0">
              <a:defRPr/>
            </a:pPr>
            <a:r>
              <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  Tớ </a:t>
            </a:r>
            <a:r>
              <a:rPr lang="en-US" altLang="en-US" sz="3200" b="1" dirty="0">
                <a:solidFill>
                  <a:schemeClr val="bg1"/>
                </a:solidFill>
                <a:latin typeface="HP001 4 hàng" panose="020B0603050302020204" pitchFamily="34" charset="0"/>
              </a:rPr>
              <a:t>r</a:t>
            </a:r>
            <a:r>
              <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ất </a:t>
            </a:r>
            <a:r>
              <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thích các </a:t>
            </a:r>
            <a:r>
              <a:rPr lang="en-US" altLang="en-US" sz="3200" b="1" dirty="0" smtClean="0">
                <a:solidFill>
                  <a:schemeClr val="bg1"/>
                </a:solidFill>
                <a:latin typeface="HP001 4 hàng" panose="020B0603050302020204" pitchFamily="34" charset="0"/>
              </a:rPr>
              <a:t>đ</a:t>
            </a:r>
            <a:r>
              <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ồ </a:t>
            </a:r>
            <a:r>
              <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chơi truyền thống như diều, </a:t>
            </a:r>
            <a:r>
              <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chong</a:t>
            </a:r>
            <a:r>
              <a:rPr kumimoji="0" lang="en-US" altLang="en-US" sz="3200" b="1" i="0" u="none" strike="noStrike" kern="1200" cap="none" spc="0" normalizeH="0" noProof="0" dirty="0" smtClean="0">
                <a:ln>
                  <a:noFill/>
                </a:ln>
                <a:solidFill>
                  <a:schemeClr val="bg1"/>
                </a:solidFill>
                <a:effectLst/>
                <a:uLnTx/>
                <a:uFillTx/>
                <a:latin typeface="HP001 4 hàng" panose="020B0603050302020204" pitchFamily="34" charset="0"/>
                <a:ea typeface="+mn-ea"/>
                <a:cs typeface="+mn-cs"/>
              </a:rPr>
              <a:t> </a:t>
            </a:r>
            <a:r>
              <a:rPr lang="en-US" altLang="en-US" sz="3200" b="1" dirty="0" smtClean="0">
                <a:solidFill>
                  <a:schemeClr val="bg1"/>
                </a:solidFill>
                <a:latin typeface="HP001 4 hàng" panose="020B0603050302020204" pitchFamily="34" charset="0"/>
              </a:rPr>
              <a:t>chóng, </a:t>
            </a:r>
            <a:endPar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 </a:t>
            </a:r>
            <a:endParaRPr kumimoji="0" lang="en-US" alt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8" name="TextBox 8"/>
          <p:cNvSpPr txBox="1"/>
          <p:nvPr/>
        </p:nvSpPr>
        <p:spPr>
          <a:xfrm>
            <a:off x="323447" y="4237879"/>
            <a:ext cx="11317012" cy="243143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3200" b="1" dirty="0" smtClean="0">
                <a:solidFill>
                  <a:schemeClr val="bg1"/>
                </a:solidFill>
                <a:latin typeface="HP001 4 hàng" panose="020B0603050302020204" pitchFamily="34" charset="0"/>
              </a:rPr>
              <a:t>thận</a:t>
            </a:r>
            <a:endPar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 </a:t>
            </a:r>
            <a:endParaRPr kumimoji="0" lang="en-US" alt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9" name="TextBox 8"/>
          <p:cNvSpPr txBox="1"/>
          <p:nvPr/>
        </p:nvSpPr>
        <p:spPr>
          <a:xfrm>
            <a:off x="261259" y="3048001"/>
            <a:ext cx="11683998" cy="243143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3200" b="1" dirty="0" smtClean="0">
                <a:solidFill>
                  <a:schemeClr val="bg1"/>
                </a:solidFill>
                <a:latin typeface="HP001 4 hàng" panose="020B0603050302020204" pitchFamily="34" charset="0"/>
              </a:rPr>
              <a:t>đèn ông sao. Tớ cũng thích các đồ chơi hiện đại như lê – gô, ô tô</a:t>
            </a:r>
            <a:endPar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 </a:t>
            </a:r>
            <a:endParaRPr kumimoji="0" lang="en-US" alt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1" name="TextBox 8"/>
          <p:cNvSpPr txBox="1"/>
          <p:nvPr/>
        </p:nvSpPr>
        <p:spPr>
          <a:xfrm>
            <a:off x="258130" y="3694307"/>
            <a:ext cx="11745184" cy="243143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3200" b="1" dirty="0" smtClean="0">
                <a:solidFill>
                  <a:schemeClr val="bg1"/>
                </a:solidFill>
                <a:latin typeface="HP001 4 hàng" panose="020B0603050302020204" pitchFamily="34" charset="0"/>
              </a:rPr>
              <a:t>điều khiển từ xa,siêu nhân. Đồ chơi nào tớ cũng giữ gìn cẩn </a:t>
            </a:r>
            <a:endParaRPr kumimoji="0" lang="en-US" altLang="en-US" sz="32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smtClean="0">
                <a:ln>
                  <a:noFill/>
                </a:ln>
                <a:solidFill>
                  <a:schemeClr val="bg1"/>
                </a:solidFill>
                <a:effectLst/>
                <a:uLnTx/>
                <a:uFillTx/>
                <a:latin typeface="HP001 4 hàng" panose="020B0603050302020204" pitchFamily="34" charset="0"/>
                <a:ea typeface="+mn-ea"/>
                <a:cs typeface="+mn-cs"/>
              </a:rPr>
              <a:t> </a:t>
            </a:r>
            <a:endParaRPr kumimoji="0" lang="en-US" alt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12" name="TextBox 11"/>
          <p:cNvSpPr txBox="1"/>
          <p:nvPr/>
        </p:nvSpPr>
        <p:spPr>
          <a:xfrm>
            <a:off x="3179298" y="928468"/>
            <a:ext cx="5795890" cy="1015663"/>
          </a:xfrm>
          <a:prstGeom prst="rect">
            <a:avLst/>
          </a:prstGeom>
          <a:noFill/>
        </p:spPr>
        <p:txBody>
          <a:bodyPr wrap="square" rtlCol="0">
            <a:spAutoFit/>
          </a:bodyPr>
          <a:lstStyle/>
          <a:p>
            <a:r>
              <a:rPr lang="en-US" sz="6000" b="1" dirty="0" smtClean="0">
                <a:solidFill>
                  <a:schemeClr val="bg1"/>
                </a:solidFill>
                <a:latin typeface="HP001 4 hàng" pitchFamily="34" charset="0"/>
              </a:rPr>
              <a:t>Đồ chơi yêu thích</a:t>
            </a:r>
            <a:endParaRPr lang="en-US" sz="6000" b="1" dirty="0">
              <a:solidFill>
                <a:schemeClr val="bg1"/>
              </a:solidFill>
              <a:latin typeface="HP001 4 hàng"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8" grpId="1"/>
      <p:bldP spid="9" grpId="1"/>
      <p:bldP spid="11"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 2. Chọn ng hoặc ngh thay cho ô vuông</a:t>
            </a: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a:p>
        </p:txBody>
      </p:sp>
      <p:sp>
        <p:nvSpPr>
          <p:cNvPr id="5" name="Content Placeholder 4">
            <a:extLst>
              <a:ext uri="{FF2B5EF4-FFF2-40B4-BE49-F238E27FC236}">
                <a16:creationId xmlns="" xmlns:a16="http://schemas.microsoft.com/office/drawing/2014/main" id="{631E91F5-DCEB-410A-B24D-AB7550C4F6DD}"/>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cstate="print"/>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5" cstate="print"/>
          <a:stretch>
            <a:fillRect/>
          </a:stretch>
        </p:blipFill>
        <p:spPr>
          <a:xfrm>
            <a:off x="5294490" y="2266244"/>
            <a:ext cx="438458" cy="477807"/>
          </a:xfrm>
          <a:prstGeom prst="rect">
            <a:avLst/>
          </a:prstGeom>
        </p:spPr>
      </p:pic>
      <p:pic>
        <p:nvPicPr>
          <p:cNvPr id="19" name="Content Placeholder 8" descr="0083"/>
          <p:cNvPicPr>
            <a:picLocks noChangeAspect="1"/>
          </p:cNvPicPr>
          <p:nvPr/>
        </p:nvPicPr>
        <p:blipFill>
          <a:blip r:embed="rId5" cstate="print"/>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5" cstate="print"/>
          <a:stretch>
            <a:fillRect/>
          </a:stretch>
        </p:blipFill>
        <p:spPr>
          <a:xfrm>
            <a:off x="5262350" y="2951193"/>
            <a:ext cx="438458" cy="477807"/>
          </a:xfrm>
          <a:prstGeom prst="rect">
            <a:avLst/>
          </a:prstGeom>
        </p:spPr>
      </p:pic>
      <p:sp>
        <p:nvSpPr>
          <p:cNvPr id="3" name="Content Placeholder 2">
            <a:extLst>
              <a:ext uri="{FF2B5EF4-FFF2-40B4-BE49-F238E27FC236}">
                <a16:creationId xmlns="" xmlns:a16="http://schemas.microsoft.com/office/drawing/2014/main" id="{21763DD7-5922-4783-BA6C-AC2A6BD9CA26}"/>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hay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uông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ontent Placeholder 5">
            <a:extLst>
              <a:ext uri="{FF2B5EF4-FFF2-40B4-BE49-F238E27FC236}">
                <a16:creationId xmlns="" xmlns:a16="http://schemas.microsoft.com/office/drawing/2014/main" id="{50FF38BE-CB82-4F28-BCD2-F43D8794A7FB}"/>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61A3E295-028C-4020-AC98-D57475DF2BC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222787F6-F21D-40B9-BDE5-1F73B777BBB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513644" y="689258"/>
            <a:ext cx="10487378" cy="3678237"/>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 xmlns:a16="http://schemas.microsoft.com/office/drawing/2014/main" id="{C74DCC4E-0243-42B0-80D7-74EBB3D001E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727486" y="276440"/>
            <a:ext cx="8398932" cy="2519680"/>
          </a:xfrm>
          <a:prstGeom prst="rect">
            <a:avLst/>
          </a:prstGeom>
        </p:spPr>
      </p:pic>
      <p:sp>
        <p:nvSpPr>
          <p:cNvPr id="6" name="Rectangle: Rounded Corners 3"/>
          <p:cNvSpPr/>
          <p:nvPr/>
        </p:nvSpPr>
        <p:spPr>
          <a:xfrm>
            <a:off x="2673752" y="3530278"/>
            <a:ext cx="6844496"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mềm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sắc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sỡ</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AutoNum type="alphaLcPeriod"/>
            </a:pP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xinh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xắn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dễ</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endParaRPr lang="en-US"/>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Giới thiệu các đồ chơi mà trẻ em yêu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extBox 1"/>
          <p:cNvSpPr txBox="1"/>
          <p:nvPr/>
        </p:nvSpPr>
        <p:spPr>
          <a:xfrm>
            <a:off x="1645920" y="558434"/>
            <a:ext cx="10546080" cy="584775"/>
          </a:xfrm>
          <a:prstGeom prst="rect">
            <a:avLst/>
          </a:prstGeom>
          <a:noFill/>
        </p:spPr>
        <p:txBody>
          <a:bodyPr wrap="square" rtlCol="0">
            <a:spAutoFit/>
          </a:bodyPr>
          <a:lstStyle/>
          <a:p>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2</a:t>
            </a:r>
            <a:r>
              <a:rPr lang="vi-VN"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b="1" dirty="0">
              <a:solidFill>
                <a:schemeClr val="bg1"/>
              </a:solidFill>
              <a:latin typeface="HP001 4 hàng"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295421" y="1567390"/>
            <a:ext cx="11648050" cy="3530278"/>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3200" b="1" i="0" dirty="0" smtClean="0">
                <a:solidFill>
                  <a:srgbClr val="000000"/>
                </a:solidFill>
                <a:effectLst/>
                <a:latin typeface="HP001 4 hàng" pitchFamily="34" charset="0"/>
                <a:ea typeface="Arial-Rounded" panose="020B0500000000000000" pitchFamily="34" charset="0"/>
                <a:cs typeface="Arial-Rounded" panose="020B0500000000000000" pitchFamily="34" charset="0"/>
              </a:rPr>
              <a:t>	</a:t>
            </a:r>
            <a:r>
              <a:rPr lang="vi-VN" sz="3200" b="1" dirty="0" smtClean="0">
                <a:solidFill>
                  <a:srgbClr val="000000"/>
                </a:solidFill>
                <a:effectLst/>
                <a:latin typeface="HP001 4 hàng" pitchFamily="34" charset="0"/>
                <a:ea typeface="Arial-Rounded" panose="020B0500000000000000" pitchFamily="34" charset="0"/>
                <a:cs typeface="Arial-Rounded" panose="020B0500000000000000" pitchFamily="34" charset="0"/>
              </a:rPr>
              <a:t>Em </a:t>
            </a:r>
            <a:r>
              <a:rPr lang="vi-VN" sz="3200" b="1" dirty="0">
                <a:solidFill>
                  <a:srgbClr val="000000"/>
                </a:solidFill>
                <a:effectLst/>
                <a:latin typeface="HP001 4 hàng" pitchFamily="34" charset="0"/>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b="1" dirty="0">
              <a:latin typeface="HP001 4 hàng"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FA210F79-2700-4251-952E-0617FE1D6BB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CDCC6466-D326-448B-BA5B-24068ADF8FA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latin typeface="Arial-Rounded" panose="020B0500000000000000" pitchFamily="34" charset="0"/>
                <a:ea typeface="Arial-Rounded" panose="020B0500000000000000" pitchFamily="34" charset="0"/>
                <a:cs typeface="Arial-Rounded" panose="020B0500000000000000" pitchFamily="34" charset="0"/>
              </a:rPr>
              <a:t>Ghi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thích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chiếc thuyền</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D</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Ngân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rPr>
              <a:t>B</a:t>
            </a:r>
            <a:r>
              <a:rPr lang="vi-VN" sz="3200" dirty="0">
                <a:solidFill>
                  <a:prstClr val="black"/>
                </a:solidFill>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cau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Cánh diều xanh lúa</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584727"/>
          </a:xfrm>
          <a:prstGeom prst="rect">
            <a:avLst/>
          </a:prstGeom>
          <a:noFill/>
        </p:spPr>
        <p:txBody>
          <a:bodyPr wrap="square" lIns="91391" tIns="45696" rIns="91391" bIns="45696" rtlCol="0">
            <a:spAutoFit/>
          </a:bodyPr>
          <a:lstStyle/>
          <a:p>
            <a:pPr algn="ctr"/>
            <a:r>
              <a:rPr lang="en-US" sz="32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 năm ngày 12 tháng 11 năm 2021</a:t>
            </a:r>
            <a:endParaRPr lang="en-US" sz="3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A8C13E76-542E-4992-9FF1-17780E999D3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673D1760-B558-4CD3-A4D7-45E3943F7C5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 xmlns:a16="http://schemas.microsoft.com/office/drawing/2014/main" id="{2A05FE5C-EE06-4FAE-A060-963C866622E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1697</Words>
  <Application>Microsoft Office PowerPoint</Application>
  <PresentationFormat>Custom</PresentationFormat>
  <Paragraphs>165</Paragraphs>
  <Slides>39</Slides>
  <Notes>19</Notes>
  <HiddenSlides>0</HiddenSlides>
  <MMClips>1</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1_Office Theme</vt:lpstr>
      <vt:lpstr>2_Office Theme</vt:lpstr>
      <vt:lpstr>3_Office Theme</vt:lpstr>
      <vt:lpstr>5_Office Theme</vt:lpstr>
      <vt:lpstr>7_Office Theme</vt:lpstr>
      <vt:lpstr>4_Office 主题</vt:lpstr>
      <vt:lpstr>Office Theme</vt:lpstr>
      <vt:lpstr>Slide 1</vt:lpstr>
      <vt:lpstr>Slide 2</vt:lpstr>
      <vt:lpstr>Slide 3</vt:lpstr>
      <vt:lpstr>Slide 4</vt:lpstr>
      <vt:lpstr>Slide 5</vt:lpstr>
      <vt:lpstr>Slide 6</vt:lpstr>
      <vt:lpstr>Slide 7</vt:lpstr>
      <vt:lpstr>Slide 8</vt:lpstr>
      <vt:lpstr>Slide 9</vt:lpstr>
      <vt:lpstr>Tớ là lê-gô </vt:lpstr>
      <vt:lpstr>Tớ là lê-gô </vt:lpstr>
      <vt:lpstr>Slide 12</vt:lpstr>
      <vt:lpstr>Slide 13</vt:lpstr>
      <vt:lpstr>Tớ là lê-gô </vt:lpstr>
      <vt:lpstr>Slide 15</vt:lpstr>
      <vt:lpstr>Tớ là lê-gô </vt:lpstr>
      <vt:lpstr>Tớ là lê-gô </vt:lpstr>
      <vt:lpstr>Tớ là lê-gô </vt:lpstr>
      <vt:lpstr>Chọn nội dung phù hợp với mỗi đoạn bài đọc</vt:lpstr>
      <vt:lpstr>Chọn nội dung phù hợp với mỗi đoạn bài đọc</vt:lpstr>
      <vt:lpstr>1. Từ ngữ chỉ đặc điểm của khối lê-gô:</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MTBA</cp:lastModifiedBy>
  <cp:revision>26</cp:revision>
  <dcterms:created xsi:type="dcterms:W3CDTF">2021-05-27T09:57:00Z</dcterms:created>
  <dcterms:modified xsi:type="dcterms:W3CDTF">2021-11-11T08:24:52Z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