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slideLayouts/slideLayout54.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Default Extension="wav" ContentType="audio/wav"/>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88" r:id="rId4"/>
    <p:sldMasterId id="2147483700" r:id="rId5"/>
  </p:sldMasterIdLst>
  <p:notesMasterIdLst>
    <p:notesMasterId r:id="rId45"/>
  </p:notesMasterIdLst>
  <p:sldIdLst>
    <p:sldId id="257" r:id="rId6"/>
    <p:sldId id="258" r:id="rId7"/>
    <p:sldId id="259" r:id="rId8"/>
    <p:sldId id="260" r:id="rId9"/>
    <p:sldId id="261" r:id="rId10"/>
    <p:sldId id="262" r:id="rId11"/>
    <p:sldId id="263" r:id="rId12"/>
    <p:sldId id="264" r:id="rId13"/>
    <p:sldId id="265" r:id="rId14"/>
    <p:sldId id="266" r:id="rId15"/>
    <p:sldId id="268" r:id="rId16"/>
    <p:sldId id="300" r:id="rId17"/>
    <p:sldId id="269" r:id="rId18"/>
    <p:sldId id="270" r:id="rId19"/>
    <p:sldId id="271" r:id="rId20"/>
    <p:sldId id="279" r:id="rId21"/>
    <p:sldId id="278" r:id="rId22"/>
    <p:sldId id="273" r:id="rId23"/>
    <p:sldId id="274" r:id="rId24"/>
    <p:sldId id="275" r:id="rId25"/>
    <p:sldId id="276" r:id="rId26"/>
    <p:sldId id="280" r:id="rId27"/>
    <p:sldId id="281" r:id="rId28"/>
    <p:sldId id="282" r:id="rId29"/>
    <p:sldId id="283" r:id="rId30"/>
    <p:sldId id="284" r:id="rId31"/>
    <p:sldId id="285" r:id="rId32"/>
    <p:sldId id="302" r:id="rId33"/>
    <p:sldId id="301" r:id="rId34"/>
    <p:sldId id="288" r:id="rId35"/>
    <p:sldId id="287" r:id="rId36"/>
    <p:sldId id="291" r:id="rId37"/>
    <p:sldId id="292" r:id="rId38"/>
    <p:sldId id="293" r:id="rId39"/>
    <p:sldId id="294" r:id="rId40"/>
    <p:sldId id="295" r:id="rId41"/>
    <p:sldId id="296" r:id="rId42"/>
    <p:sldId id="297" r:id="rId43"/>
    <p:sldId id="29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981" autoAdjust="0"/>
    <p:restoredTop sz="94660"/>
  </p:normalViewPr>
  <p:slideViewPr>
    <p:cSldViewPr snapToGrid="0">
      <p:cViewPr varScale="1">
        <p:scale>
          <a:sx n="68" d="100"/>
          <a:sy n="68" d="100"/>
        </p:scale>
        <p:origin x="-780" y="-96"/>
      </p:cViewPr>
      <p:guideLst>
        <p:guide orient="horz" pos="2160"/>
        <p:guide pos="3840"/>
      </p:guideLst>
    </p:cSldViewPr>
  </p:slideViewPr>
  <p:notesTextViewPr>
    <p:cViewPr>
      <p:scale>
        <a:sx n="1" d="1"/>
        <a:sy n="1" d="1"/>
      </p:scale>
      <p:origin x="0" y="0"/>
    </p:cViewPr>
  </p:notesTextViewPr>
  <p:sorterViewPr>
    <p:cViewPr>
      <p:scale>
        <a:sx n="66" d="100"/>
        <a:sy n="66" d="100"/>
      </p:scale>
      <p:origin x="0" y="335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11/10/2021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pPr/>
              <a:t>29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2021/11/10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pPr/>
              <a:t>2021/11/10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pPr/>
              <a:t>2021/11/10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pPr/>
              <a:t>2021/11/10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2021/11/10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2021/11/10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2021/11/10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7057A-3CB6-4482-95B3-991E6705BD35}"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C7057A-3CB6-4482-95B3-991E6705BD35}"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pPr/>
              <a:t>11/10/2021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7057A-3CB6-4482-95B3-991E6705BD35}"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7057A-3CB6-4482-95B3-991E6705BD35}" type="datetimeFigureOut">
              <a:rPr lang="en-US" smtClean="0"/>
              <a:pPr/>
              <a:t>11/10/2021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58438-8E98-4F0D-B134-7A50166EB272}"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7057A-3CB6-4482-95B3-991E6705BD35}" type="datetimeFigureOut">
              <a:rPr lang="en-US" smtClean="0"/>
              <a:pPr/>
              <a:t>11/10/2021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58438-8E98-4F0D-B134-7A50166EB272}" type="slidenum">
              <a:rPr lang="en-US" smtClean="0"/>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7057A-3CB6-4482-95B3-991E6705BD35}" type="datetimeFigureOut">
              <a:rPr lang="en-US" smtClean="0"/>
              <a:pPr/>
              <a:t>11/10/2021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58438-8E98-4F0D-B134-7A50166EB272}" type="slidenum">
              <a:rPr lang="en-US" smtClean="0"/>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pPr/>
              <a:t>11/10/2021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pPr/>
              <a:t>11/10/2021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pPr/>
              <a:t>11/10/2021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11/10/2021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pPr/>
              <a:t>2021/11/10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pPr/>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pPr/>
              <a:t>11/10/2021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6.png"/><Relationship Id="rId5" Type="http://schemas.microsoft.com/office/2007/relationships/media" Target="../media/media1.mp3"/><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3.png"/><Relationship Id="rId18" Type="http://schemas.microsoft.com/office/2007/relationships/hdphoto" Target="../media/hdphoto9.wdp"/><Relationship Id="rId26" Type="http://schemas.openxmlformats.org/officeDocument/2006/relationships/slide" Target="slide4.xml"/><Relationship Id="rId3" Type="http://schemas.openxmlformats.org/officeDocument/2006/relationships/image" Target="../media/image8.png"/><Relationship Id="rId21" Type="http://schemas.openxmlformats.org/officeDocument/2006/relationships/image" Target="../media/image17.png"/><Relationship Id="rId34" Type="http://schemas.microsoft.com/office/2007/relationships/hdphoto" Target="../media/hdphoto14.wdp"/><Relationship Id="rId7" Type="http://schemas.openxmlformats.org/officeDocument/2006/relationships/image" Target="../media/image10.png"/><Relationship Id="rId12" Type="http://schemas.microsoft.com/office/2007/relationships/hdphoto" Target="../media/hdphoto6.wdp"/><Relationship Id="rId17" Type="http://schemas.openxmlformats.org/officeDocument/2006/relationships/image" Target="../media/image15.png"/><Relationship Id="rId25" Type="http://schemas.openxmlformats.org/officeDocument/2006/relationships/slide" Target="slide7.xml"/><Relationship Id="rId33" Type="http://schemas.openxmlformats.org/officeDocument/2006/relationships/image" Target="../media/image22.png"/><Relationship Id="rId2" Type="http://schemas.openxmlformats.org/officeDocument/2006/relationships/notesSlide" Target="../notesSlides/notesSlide1.xml"/><Relationship Id="rId16" Type="http://schemas.microsoft.com/office/2007/relationships/hdphoto" Target="../media/hdphoto8.wdp"/><Relationship Id="rId20" Type="http://schemas.microsoft.com/office/2007/relationships/hdphoto" Target="../media/hdphoto10.wdp"/><Relationship Id="rId29" Type="http://schemas.openxmlformats.org/officeDocument/2006/relationships/image" Target="../media/image20.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12.png"/><Relationship Id="rId24" Type="http://schemas.openxmlformats.org/officeDocument/2006/relationships/slide" Target="slide5.xml"/><Relationship Id="rId32" Type="http://schemas.microsoft.com/office/2007/relationships/hdphoto" Target="../media/hdphoto13.wdp"/><Relationship Id="rId37" Type="http://schemas.microsoft.com/office/2007/relationships/hdphoto" Target="../media/hdphoto15.wdp"/><Relationship Id="rId5" Type="http://schemas.openxmlformats.org/officeDocument/2006/relationships/image" Target="../media/image9.png"/><Relationship Id="rId15" Type="http://schemas.openxmlformats.org/officeDocument/2006/relationships/image" Target="../media/image14.png"/><Relationship Id="rId23" Type="http://schemas.openxmlformats.org/officeDocument/2006/relationships/slide" Target="slide3.xml"/><Relationship Id="rId28" Type="http://schemas.openxmlformats.org/officeDocument/2006/relationships/image" Target="../media/image19.gif"/><Relationship Id="rId36" Type="http://schemas.openxmlformats.org/officeDocument/2006/relationships/image" Target="../media/image24.png"/><Relationship Id="rId10" Type="http://schemas.microsoft.com/office/2007/relationships/hdphoto" Target="../media/hdphoto5.wdp"/><Relationship Id="rId19" Type="http://schemas.openxmlformats.org/officeDocument/2006/relationships/image" Target="../media/image16.png"/><Relationship Id="rId31" Type="http://schemas.openxmlformats.org/officeDocument/2006/relationships/image" Target="../media/image21.png"/><Relationship Id="rId4" Type="http://schemas.microsoft.com/office/2007/relationships/hdphoto" Target="../media/hdphoto2.wdp"/><Relationship Id="rId9" Type="http://schemas.openxmlformats.org/officeDocument/2006/relationships/image" Target="../media/image11.png"/><Relationship Id="rId14" Type="http://schemas.microsoft.com/office/2007/relationships/hdphoto" Target="../media/hdphoto7.wdp"/><Relationship Id="rId22" Type="http://schemas.microsoft.com/office/2007/relationships/hdphoto" Target="../media/hdphoto11.wdp"/><Relationship Id="rId27" Type="http://schemas.openxmlformats.org/officeDocument/2006/relationships/image" Target="../media/image18.png"/><Relationship Id="rId30" Type="http://schemas.microsoft.com/office/2007/relationships/hdphoto" Target="../media/hdphoto12.wdp"/><Relationship Id="rId35" Type="http://schemas.openxmlformats.org/officeDocument/2006/relationships/image" Target="../media/image2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31.jpe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8.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hyperlink" Target="../../Video-viet-chu-hoa-5-ly/Video-viet-chu-hoa-5-ly/H&#432;&#7899;ng%20d&#7851;n%20vi&#7871;t%20-%20L.mp4" TargetMode="External"/><Relationship Id="rId2" Type="http://schemas.openxmlformats.org/officeDocument/2006/relationships/image" Target="../media/image47.jpeg"/><Relationship Id="rId1" Type="http://schemas.openxmlformats.org/officeDocument/2006/relationships/slideLayout" Target="../slideLayouts/slideLayout13.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31.jpe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8.xml"/><Relationship Id="rId5" Type="http://schemas.openxmlformats.org/officeDocument/2006/relationships/hyperlink" Target="Ch&#250;ng%20m&#236;nh%20l&#224;%20b&#7841;n%20-%20K&#7875;%20chuy&#7879;n%20l&#7899;p%202-%20B&#7897;%20s&#225;ch%20K&#7871;t%20n&#7889;i%20tri%20th&#7913;c%20v&#7899;i%20cu&#7897;c%20s&#7889;ng-%20C&#244;%20Thu%20Ti&#7875;u%20h&#7885;c-%20" TargetMode="Externa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gif"/><Relationship Id="rId18" Type="http://schemas.openxmlformats.org/officeDocument/2006/relationships/slide" Target="slide34.xml"/><Relationship Id="rId3" Type="http://schemas.openxmlformats.org/officeDocument/2006/relationships/audio" Target="../media/audio4.wav"/><Relationship Id="rId21" Type="http://schemas.openxmlformats.org/officeDocument/2006/relationships/image" Target="../media/image64.png"/><Relationship Id="rId7" Type="http://schemas.openxmlformats.org/officeDocument/2006/relationships/image" Target="../media/image53.png"/><Relationship Id="rId12" Type="http://schemas.openxmlformats.org/officeDocument/2006/relationships/image" Target="../media/image58.gif"/><Relationship Id="rId17" Type="http://schemas.openxmlformats.org/officeDocument/2006/relationships/image" Target="../media/image62.png"/><Relationship Id="rId2" Type="http://schemas.openxmlformats.org/officeDocument/2006/relationships/notesSlide" Target="../notesSlides/notesSlide16.xml"/><Relationship Id="rId16" Type="http://schemas.openxmlformats.org/officeDocument/2006/relationships/slide" Target="slide33.xml"/><Relationship Id="rId20" Type="http://schemas.openxmlformats.org/officeDocument/2006/relationships/slide" Target="slide35.xml"/><Relationship Id="rId1" Type="http://schemas.openxmlformats.org/officeDocument/2006/relationships/slideLayout" Target="../slideLayouts/slideLayout48.xml"/><Relationship Id="rId6" Type="http://schemas.openxmlformats.org/officeDocument/2006/relationships/image" Target="../media/image52.png"/><Relationship Id="rId11" Type="http://schemas.openxmlformats.org/officeDocument/2006/relationships/image" Target="../media/image57.gif"/><Relationship Id="rId5" Type="http://schemas.openxmlformats.org/officeDocument/2006/relationships/image" Target="../media/image51.png"/><Relationship Id="rId15" Type="http://schemas.openxmlformats.org/officeDocument/2006/relationships/image" Target="../media/image61.png"/><Relationship Id="rId23" Type="http://schemas.openxmlformats.org/officeDocument/2006/relationships/image" Target="../media/image65.png"/><Relationship Id="rId10" Type="http://schemas.openxmlformats.org/officeDocument/2006/relationships/image" Target="../media/image56.gif"/><Relationship Id="rId19" Type="http://schemas.openxmlformats.org/officeDocument/2006/relationships/image" Target="../media/image63.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slide" Target="slide36.xml"/></Relationships>
</file>

<file path=ppt/slides/_rels/slide33.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66.png"/><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66.png"/><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66.png"/><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66.png"/><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48.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jpeg"/><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8.xml"/><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31.jpe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videoFile r:link="rId1"/>
            <p:extLst>
              <p:ext uri="{DAA4B4D4-6D71-4841-9C94-3DE7FCFB9230}">
                <p14:media xmlns="" xmlns:p14="http://schemas.microsoft.com/office/powerpoint/2010/main" r:embed="rId5"/>
              </p:ext>
            </p:extLst>
          </p:nvPr>
        </p:nvPicPr>
        <p:blipFill>
          <a:blip r:embed="rId6" cstate="print"/>
          <a:stretch>
            <a:fillRect/>
          </a:stretch>
        </p:blipFill>
        <p:spPr>
          <a:xfrm>
            <a:off x="-1828800" y="1981200"/>
            <a:ext cx="609600" cy="609600"/>
          </a:xfrm>
          <a:prstGeom prst="rect">
            <a:avLst/>
          </a:prstGeom>
        </p:spPr>
      </p:pic>
      <p:sp>
        <p:nvSpPr>
          <p:cNvPr id="3" name="Cloud Callout 2"/>
          <p:cNvSpPr/>
          <p:nvPr/>
        </p:nvSpPr>
        <p:spPr>
          <a:xfrm rot="956664">
            <a:off x="7750684" y="372752"/>
            <a:ext cx="4495800" cy="2219889"/>
          </a:xfrm>
          <a:prstGeom prst="cloudCallout">
            <a:avLst>
              <a:gd name="adj1" fmla="val -175320"/>
              <a:gd name="adj2" fmla="val 130943"/>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Ôn và khởi động nhé lớp 2...</a:t>
            </a:r>
            <a:endParaRPr lang="en-US" sz="1600" dirty="0"/>
          </a:p>
        </p:txBody>
      </p:sp>
      <p:sp>
        <p:nvSpPr>
          <p:cNvPr id="7" name="AutoShape 2" descr="C:\Users\MyPC\Downloads\TRANH %E1%BA%A2NH NG%E1%BB%98 NGH%C4%A8NH\teacher-woman-260nw-532686670.webp"/>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8" name="Picture 7"/>
          <p:cNvPicPr>
            <a:picLocks noChangeAspect="1"/>
          </p:cNvPicPr>
          <p:nvPr/>
        </p:nvPicPr>
        <p:blipFill>
          <a:blip r:embed="rId7">
            <a:extLst>
              <a:ext uri="{BEBA8EAE-BF5A-486C-A8C5-ECC9F3942E4B}">
                <a14:imgProps xmlns="" xmlns:a14="http://schemas.microsoft.com/office/drawing/2010/main">
                  <a14:imgLayer r:embed="rId8">
                    <a14:imgEffect>
                      <a14:backgroundRemoval t="2857" b="90000" l="10000" r="90000">
                        <a14:foregroundMark x1="47692" y1="25357" x2="48846" y2="28929"/>
                        <a14:foregroundMark x1="61154" y1="27500" x2="61923" y2="30000"/>
                        <a14:foregroundMark x1="53462" y1="38214" x2="53462" y2="38214"/>
                      </a14:backgroundRemoval>
                    </a14:imgEffect>
                  </a14:imgLayer>
                </a14:imgProps>
              </a:ext>
            </a:extLst>
          </a:blip>
          <a:stretch>
            <a:fillRect/>
          </a:stretch>
        </p:blipFill>
        <p:spPr>
          <a:xfrm>
            <a:off x="-685800" y="0"/>
            <a:ext cx="3962400" cy="36998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grpId="0" nodeType="clickEffect">
                                  <p:stCondLst>
                                    <p:cond delay="0"/>
                                  </p:stCondLst>
                                  <p:childTnLst>
                                    <p:anim calcmode="lin" valueType="num">
                                      <p:cBhvr>
                                        <p:cTn id="10" dur="1000"/>
                                        <p:tgtEl>
                                          <p:spTgt spid="3"/>
                                        </p:tgtEl>
                                        <p:attrNameLst>
                                          <p:attrName>ppt_w</p:attrName>
                                        </p:attrNameLst>
                                      </p:cBhvr>
                                      <p:tavLst>
                                        <p:tav tm="0">
                                          <p:val>
                                            <p:strVal val="ppt_w"/>
                                          </p:val>
                                        </p:tav>
                                        <p:tav tm="100000">
                                          <p:val>
                                            <p:fltVal val="0"/>
                                          </p:val>
                                        </p:tav>
                                      </p:tavLst>
                                    </p:anim>
                                    <p:anim calcmode="lin" valueType="num">
                                      <p:cBhvr>
                                        <p:cTn id="11" dur="1000"/>
                                        <p:tgtEl>
                                          <p:spTgt spid="3"/>
                                        </p:tgtEl>
                                        <p:attrNameLst>
                                          <p:attrName>ppt_h</p:attrName>
                                        </p:attrNameLst>
                                      </p:cBhvr>
                                      <p:tavLst>
                                        <p:tav tm="0">
                                          <p:val>
                                            <p:strVal val="ppt_h"/>
                                          </p:val>
                                        </p:tav>
                                        <p:tav tm="100000">
                                          <p:val>
                                            <p:fltVal val="0"/>
                                          </p:val>
                                        </p:tav>
                                      </p:tavLst>
                                    </p:anim>
                                    <p:anim calcmode="lin" valueType="num">
                                      <p:cBhvr>
                                        <p:cTn id="12" dur="1000"/>
                                        <p:tgtEl>
                                          <p:spTgt spid="3"/>
                                        </p:tgtEl>
                                        <p:attrNameLst>
                                          <p:attrName>style.rotation</p:attrName>
                                        </p:attrNameLst>
                                      </p:cBhvr>
                                      <p:tavLst>
                                        <p:tav tm="0">
                                          <p:val>
                                            <p:fltVal val="0"/>
                                          </p:val>
                                        </p:tav>
                                        <p:tav tm="100000">
                                          <p:val>
                                            <p:fltVal val="90"/>
                                          </p:val>
                                        </p:tav>
                                      </p:tavLst>
                                    </p:anim>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numSld="7">
                <p:cTn id="15" repeatCount="indefinite" fill="hold" display="0">
                  <p:stCondLst>
                    <p:cond delay="indefinite"/>
                  </p:stCondLst>
                  <p:endCondLst>
                    <p:cond evt="onStopAudio" delay="0">
                      <p:tgtEl>
                        <p:sldTgt/>
                      </p:tgtEl>
                    </p:cond>
                  </p:endCondLst>
                </p:cTn>
                <p:tgtEl>
                  <p:spTgt spid="5"/>
                </p:tgtEl>
              </p:cMediaNode>
            </p:video>
          </p:childTnLst>
        </p:cTn>
      </p:par>
    </p:tnLst>
    <p:bldLst>
      <p:bldP spid="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5845" y="138748"/>
            <a:ext cx="10972800" cy="1143000"/>
          </a:xfrm>
        </p:spPr>
        <p:txBody>
          <a:bodyPr>
            <a:normAutofit/>
          </a:bodyPr>
          <a:lstStyle/>
          <a:p>
            <a:pPr algn="ctr"/>
            <a:r>
              <a:rPr lang="en-US" sz="3700">
                <a:latin typeface="Arial-Rounded" panose="020B0500000000000000" pitchFamily="34" charset="0"/>
                <a:cs typeface="Arial-Rounded" panose="020B0500000000000000" pitchFamily="34" charset="0"/>
              </a:rPr>
              <a:t>1. Các bạn trong tranh đang chơi trò chơi gì?</a:t>
            </a:r>
          </a:p>
        </p:txBody>
      </p:sp>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pic>
        <p:nvPicPr>
          <p:cNvPr id="3" name="Picture 2" descr="Capture"/>
          <p:cNvPicPr>
            <a:picLocks noChangeAspect="1"/>
          </p:cNvPicPr>
          <p:nvPr/>
        </p:nvPicPr>
        <p:blipFill>
          <a:blip r:embed="rId4"/>
          <a:stretch>
            <a:fillRect/>
          </a:stretch>
        </p:blipFill>
        <p:spPr>
          <a:xfrm>
            <a:off x="2750820" y="1282065"/>
            <a:ext cx="8364855" cy="4220210"/>
          </a:xfrm>
          <a:prstGeom prst="rect">
            <a:avLst/>
          </a:prstGeom>
        </p:spPr>
      </p:pic>
      <p:sp>
        <p:nvSpPr>
          <p:cNvPr id="5" name="Cloud Callout 4"/>
          <p:cNvSpPr/>
          <p:nvPr/>
        </p:nvSpPr>
        <p:spPr>
          <a:xfrm>
            <a:off x="293370" y="1269365"/>
            <a:ext cx="3914775" cy="1399540"/>
          </a:xfrm>
          <a:prstGeom prst="cloudCallout">
            <a:avLst>
              <a:gd name="adj1" fmla="val 37527"/>
              <a:gd name="adj2" fmla="val 748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Các bạn trong tranh đang chơi thả diều</a:t>
            </a:r>
          </a:p>
        </p:txBody>
      </p:sp>
      <p:sp>
        <p:nvSpPr>
          <p:cNvPr id="6" name="Title 1"/>
          <p:cNvSpPr>
            <a:spLocks noGrp="1"/>
          </p:cNvSpPr>
          <p:nvPr/>
        </p:nvSpPr>
        <p:spPr>
          <a:xfrm>
            <a:off x="2750820" y="535209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en-US" sz="3700">
                <a:latin typeface="Arial-Rounded" panose="020B0500000000000000" pitchFamily="34" charset="0"/>
                <a:cs typeface="Arial-Rounded" panose="020B0500000000000000" pitchFamily="34" charset="0"/>
              </a:rPr>
              <a:t>2. Em biết gì về trò chơi này?</a:t>
            </a:r>
          </a:p>
        </p:txBody>
      </p:sp>
      <p:sp>
        <p:nvSpPr>
          <p:cNvPr id="7" name="Cloud Callout 6"/>
          <p:cNvSpPr/>
          <p:nvPr/>
        </p:nvSpPr>
        <p:spPr>
          <a:xfrm>
            <a:off x="5416550" y="1066165"/>
            <a:ext cx="4239260" cy="2007870"/>
          </a:xfrm>
          <a:prstGeom prst="cloudCallout">
            <a:avLst>
              <a:gd name="adj1" fmla="val -20251"/>
              <a:gd name="adj2" fmla="val 813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Diều được làm từ khung tre dán giấy kín, có buộc dây dài</a:t>
            </a:r>
          </a:p>
        </p:txBody>
      </p:sp>
      <p:pic>
        <p:nvPicPr>
          <p:cNvPr id="9" name="Picture 8">
            <a:extLst>
              <a:ext uri="{FF2B5EF4-FFF2-40B4-BE49-F238E27FC236}">
                <a16:creationId xmlns="" xmlns:a16="http://schemas.microsoft.com/office/drawing/2014/main" id="{D7DCF319-69BA-4AB7-A1A9-42B631310C93}"/>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297540" y="0"/>
            <a:ext cx="894460" cy="890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p:bldP spid="6" grpId="1"/>
      <p:bldP spid="7" grpId="0" bldLvl="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a:latin typeface="Arial-Rounded" panose="020B0500000000000000" pitchFamily="34" charset="0"/>
                <a:cs typeface="Arial-Rounded" panose="020B0500000000000000" pitchFamily="34" charset="0"/>
              </a:rPr>
              <a:t>Cánh diều no gió</a:t>
            </a:r>
          </a:p>
          <a:p>
            <a:r>
              <a:rPr lang="en-US" sz="2800" dirty="0">
                <a:latin typeface="Arial-Rounded" panose="020B0500000000000000" pitchFamily="34" charset="0"/>
                <a:cs typeface="Arial-Rounded" panose="020B0500000000000000" pitchFamily="34" charset="0"/>
              </a:rPr>
              <a:t>Sáo nó thổi vang</a:t>
            </a:r>
          </a:p>
          <a:p>
            <a:r>
              <a:rPr lang="en-US" sz="2800" dirty="0">
                <a:latin typeface="Arial-Rounded" panose="020B0500000000000000" pitchFamily="34" charset="0"/>
                <a:cs typeface="Arial-Rounded" panose="020B0500000000000000" pitchFamily="34" charset="0"/>
              </a:rPr>
              <a:t>Sao trời trôi qua</a:t>
            </a:r>
          </a:p>
          <a:p>
            <a:r>
              <a:rPr lang="en-US" sz="2800" dirty="0">
                <a:latin typeface="Arial-Rounded" panose="020B0500000000000000" pitchFamily="34" charset="0"/>
                <a:cs typeface="Arial-Rounded" panose="020B0500000000000000" pitchFamily="34" charset="0"/>
              </a:rPr>
              <a:t>Diều thành trăng </a:t>
            </a:r>
            <a:r>
              <a:rPr lang="en-US" sz="2800" dirty="0" smtClean="0">
                <a:latin typeface="Arial-Rounded" panose="020B0500000000000000" pitchFamily="34" charset="0"/>
                <a:cs typeface="Arial-Rounded" panose="020B0500000000000000" pitchFamily="34" charset="0"/>
              </a:rPr>
              <a:t>vàng.</a:t>
            </a:r>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a:p>
            <a:r>
              <a:rPr lang="en-US" sz="2800" dirty="0">
                <a:latin typeface="Arial-Rounded" panose="020B0500000000000000" pitchFamily="34" charset="0"/>
                <a:cs typeface="Arial-Rounded" panose="020B0500000000000000" pitchFamily="34" charset="0"/>
              </a:rPr>
              <a:t>Cánh diều no gió</a:t>
            </a:r>
          </a:p>
          <a:p>
            <a:r>
              <a:rPr lang="en-US" sz="2800" dirty="0">
                <a:latin typeface="Arial-Rounded" panose="020B0500000000000000" pitchFamily="34" charset="0"/>
                <a:cs typeface="Arial-Rounded" panose="020B0500000000000000" pitchFamily="34" charset="0"/>
              </a:rPr>
              <a:t>Tiếng nó trong ngần</a:t>
            </a:r>
          </a:p>
          <a:p>
            <a:r>
              <a:rPr lang="en-US" sz="2800" dirty="0">
                <a:latin typeface="Arial-Rounded" panose="020B0500000000000000" pitchFamily="34" charset="0"/>
                <a:cs typeface="Arial-Rounded" panose="020B0500000000000000" pitchFamily="34" charset="0"/>
              </a:rPr>
              <a:t>Diều hay chiếc thuyền</a:t>
            </a:r>
          </a:p>
          <a:p>
            <a:r>
              <a:rPr lang="en-US" sz="2800" dirty="0">
                <a:latin typeface="Arial-Rounded" panose="020B0500000000000000" pitchFamily="34" charset="0"/>
                <a:cs typeface="Arial-Rounded" panose="020B0500000000000000" pitchFamily="34" charset="0"/>
              </a:rPr>
              <a:t>Trôi trên sông </a:t>
            </a:r>
            <a:r>
              <a:rPr lang="en-US" sz="2800" dirty="0" smtClean="0">
                <a:latin typeface="Arial-Rounded" panose="020B0500000000000000" pitchFamily="34" charset="0"/>
                <a:cs typeface="Arial-Rounded" panose="020B0500000000000000" pitchFamily="34" charset="0"/>
              </a:rPr>
              <a:t>Ngân.</a:t>
            </a:r>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a:p>
            <a:r>
              <a:rPr lang="en-US" sz="2800" dirty="0">
                <a:latin typeface="Arial-Rounded" panose="020B0500000000000000" pitchFamily="34" charset="0"/>
                <a:cs typeface="Arial-Rounded" panose="020B0500000000000000" pitchFamily="34" charset="0"/>
              </a:rPr>
              <a:t>Cánh diều no gió</a:t>
            </a:r>
          </a:p>
          <a:p>
            <a:r>
              <a:rPr lang="en-US" sz="2800" dirty="0">
                <a:latin typeface="Arial-Rounded" panose="020B0500000000000000" pitchFamily="34" charset="0"/>
                <a:cs typeface="Arial-Rounded" panose="020B0500000000000000" pitchFamily="34" charset="0"/>
              </a:rPr>
              <a:t>Tiếng nó chơi vơi</a:t>
            </a:r>
          </a:p>
          <a:p>
            <a:r>
              <a:rPr lang="en-US" sz="2800" dirty="0">
                <a:latin typeface="Arial-Rounded" panose="020B0500000000000000" pitchFamily="34" charset="0"/>
                <a:cs typeface="Arial-Rounded" panose="020B0500000000000000" pitchFamily="34" charset="0"/>
              </a:rPr>
              <a:t>Diều là hạt cau</a:t>
            </a:r>
          </a:p>
          <a:p>
            <a:r>
              <a:rPr lang="en-US" sz="2800" dirty="0">
                <a:latin typeface="Arial-Rounded" panose="020B0500000000000000" pitchFamily="34" charset="0"/>
                <a:cs typeface="Arial-Rounded" panose="020B0500000000000000" pitchFamily="34" charset="0"/>
              </a:rPr>
              <a:t>Phơi trên nong </a:t>
            </a:r>
            <a:r>
              <a:rPr lang="en-US" sz="2800" dirty="0" smtClean="0">
                <a:latin typeface="Arial-Rounded" panose="020B0500000000000000" pitchFamily="34" charset="0"/>
                <a:cs typeface="Arial-Rounded" panose="020B0500000000000000" pitchFamily="34" charset="0"/>
              </a:rPr>
              <a:t>trời.</a:t>
            </a:r>
            <a:endParaRPr lang="en-US" sz="2800" dirty="0">
              <a:latin typeface="Arial-Rounded" panose="020B0500000000000000" pitchFamily="34" charset="0"/>
              <a:cs typeface="Arial-Rounded" panose="020B0500000000000000" pitchFamily="34"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a:latin typeface="Arial-Rounded" panose="020B0500000000000000" pitchFamily="34" charset="0"/>
                <a:cs typeface="Arial-Rounded" panose="020B0500000000000000" pitchFamily="34" charset="0"/>
              </a:rPr>
              <a:t>Trời như cánh đồng</a:t>
            </a:r>
          </a:p>
          <a:p>
            <a:r>
              <a:rPr lang="en-US" sz="2800" dirty="0">
                <a:latin typeface="Arial-Rounded" panose="020B0500000000000000" pitchFamily="34" charset="0"/>
                <a:cs typeface="Arial-Rounded" panose="020B0500000000000000" pitchFamily="34" charset="0"/>
              </a:rPr>
              <a:t>Xong mùa gặt hái</a:t>
            </a:r>
          </a:p>
          <a:p>
            <a:r>
              <a:rPr lang="en-US" sz="2800" dirty="0">
                <a:latin typeface="Arial-Rounded" panose="020B0500000000000000" pitchFamily="34" charset="0"/>
                <a:cs typeface="Arial-Rounded" panose="020B0500000000000000" pitchFamily="34" charset="0"/>
              </a:rPr>
              <a:t>Diều em - lưỡi liềm</a:t>
            </a:r>
          </a:p>
          <a:p>
            <a:r>
              <a:rPr lang="en-US" sz="2800" dirty="0">
                <a:latin typeface="Arial-Rounded" panose="020B0500000000000000" pitchFamily="34" charset="0"/>
                <a:cs typeface="Arial-Rounded" panose="020B0500000000000000" pitchFamily="34" charset="0"/>
              </a:rPr>
              <a:t>Ai quên bỏ </a:t>
            </a:r>
            <a:r>
              <a:rPr lang="en-US" sz="2800" dirty="0" smtClean="0">
                <a:latin typeface="Arial-Rounded" panose="020B0500000000000000" pitchFamily="34" charset="0"/>
                <a:cs typeface="Arial-Rounded" panose="020B0500000000000000" pitchFamily="34" charset="0"/>
              </a:rPr>
              <a:t>lại.</a:t>
            </a:r>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a:latin typeface="Arial-Rounded" panose="020B0500000000000000" pitchFamily="34" charset="0"/>
                <a:cs typeface="Arial-Rounded" panose="020B0500000000000000" pitchFamily="34" charset="0"/>
                <a:sym typeface="+mn-ea"/>
              </a:rPr>
              <a:t>Cánh diều no gió</a:t>
            </a:r>
            <a:endParaRPr lang="en-US" sz="2800" dirty="0">
              <a:latin typeface="Arial-Rounded" panose="020B0500000000000000" pitchFamily="34" charset="0"/>
              <a:cs typeface="Arial-Rounded" panose="020B0500000000000000" pitchFamily="34" charset="0"/>
            </a:endParaRPr>
          </a:p>
          <a:p>
            <a:r>
              <a:rPr lang="en-US" sz="2800" dirty="0">
                <a:latin typeface="Arial-Rounded" panose="020B0500000000000000" pitchFamily="34" charset="0"/>
                <a:cs typeface="Arial-Rounded" panose="020B0500000000000000" pitchFamily="34" charset="0"/>
                <a:sym typeface="+mn-ea"/>
              </a:rPr>
              <a:t>Nhạc trời réo vang</a:t>
            </a:r>
            <a:endParaRPr lang="en-US" sz="2800" dirty="0">
              <a:latin typeface="Arial-Rounded" panose="020B0500000000000000" pitchFamily="34" charset="0"/>
              <a:cs typeface="Arial-Rounded" panose="020B0500000000000000" pitchFamily="34" charset="0"/>
            </a:endParaRPr>
          </a:p>
          <a:p>
            <a:r>
              <a:rPr lang="en-US" sz="2800" dirty="0">
                <a:latin typeface="Arial-Rounded" panose="020B0500000000000000" pitchFamily="34" charset="0"/>
                <a:cs typeface="Arial-Rounded" panose="020B0500000000000000" pitchFamily="34" charset="0"/>
                <a:sym typeface="+mn-ea"/>
              </a:rPr>
              <a:t>Tiếng diều xanh lúa</a:t>
            </a:r>
            <a:endParaRPr lang="en-US" sz="2800" dirty="0">
              <a:latin typeface="Arial-Rounded" panose="020B0500000000000000" pitchFamily="34" charset="0"/>
              <a:cs typeface="Arial-Rounded" panose="020B0500000000000000" pitchFamily="34" charset="0"/>
            </a:endParaRPr>
          </a:p>
          <a:p>
            <a:r>
              <a:rPr lang="en-US" sz="2800" dirty="0">
                <a:latin typeface="Arial-Rounded" panose="020B0500000000000000" pitchFamily="34" charset="0"/>
                <a:cs typeface="Arial-Rounded" panose="020B0500000000000000" pitchFamily="34" charset="0"/>
                <a:sym typeface="+mn-ea"/>
              </a:rPr>
              <a:t>Uốn cong tre </a:t>
            </a:r>
            <a:r>
              <a:rPr lang="en-US" sz="2800" dirty="0" smtClean="0">
                <a:latin typeface="Arial-Rounded" panose="020B0500000000000000" pitchFamily="34" charset="0"/>
                <a:cs typeface="Arial-Rounded" panose="020B0500000000000000" pitchFamily="34" charset="0"/>
                <a:sym typeface="+mn-ea"/>
              </a:rPr>
              <a:t>làng.</a:t>
            </a:r>
            <a:endParaRPr lang="en-US" sz="2800" dirty="0">
              <a:latin typeface="Arial-Rounded" panose="020B0500000000000000" pitchFamily="34" charset="0"/>
              <a:cs typeface="Arial-Rounded" panose="020B0500000000000000" pitchFamily="34" charset="0"/>
              <a:sym typeface="+mn-ea"/>
            </a:endParaRPr>
          </a:p>
          <a:p>
            <a:pPr algn="r"/>
            <a:r>
              <a:rPr lang="en-US" sz="2800" dirty="0">
                <a:latin typeface="Arial-Rounded" panose="020B0500000000000000" pitchFamily="34" charset="0"/>
                <a:cs typeface="Arial-Rounded" panose="020B0500000000000000" pitchFamily="34" charset="0"/>
              </a:rPr>
              <a:t>(Trần Đăng Khoa)</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smtClean="0">
                <a:latin typeface="Arial-Rounded" panose="020B0500000000000000" pitchFamily="34" charset="0"/>
                <a:cs typeface="Arial-Rounded" panose="020B0500000000000000" pitchFamily="34" charset="0"/>
              </a:rPr>
              <a:t>THẢ  DIỀU</a:t>
            </a:r>
            <a:endParaRPr lang="en-US" sz="2800" b="1">
              <a:latin typeface="Arial-Rounded" panose="020B0500000000000000" pitchFamily="34" charset="0"/>
              <a:cs typeface="Arial-Rounded" panose="020B0500000000000000" pitchFamily="34" charset="0"/>
            </a:endParaRPr>
          </a:p>
        </p:txBody>
      </p:sp>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1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Sáo nó thổi vang</a:t>
            </a:r>
          </a:p>
          <a:p>
            <a:r>
              <a:rPr lang="en-US" sz="2800">
                <a:latin typeface="Arial-Rounded" panose="020B0500000000000000" pitchFamily="34" charset="0"/>
                <a:cs typeface="Arial-Rounded" panose="020B0500000000000000" pitchFamily="34" charset="0"/>
              </a:rPr>
              <a:t>Sao trời trôi qua</a:t>
            </a:r>
          </a:p>
          <a:p>
            <a:r>
              <a:rPr lang="en-US" sz="2800">
                <a:latin typeface="Arial-Rounded" panose="020B0500000000000000" pitchFamily="34" charset="0"/>
                <a:cs typeface="Arial-Rounded" panose="020B0500000000000000" pitchFamily="34" charset="0"/>
              </a:rPr>
              <a:t>Diều thành trăng vàng</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trong ngần</a:t>
            </a:r>
          </a:p>
          <a:p>
            <a:r>
              <a:rPr lang="en-US" sz="2800">
                <a:latin typeface="Arial-Rounded" panose="020B0500000000000000" pitchFamily="34" charset="0"/>
                <a:cs typeface="Arial-Rounded" panose="020B0500000000000000" pitchFamily="34" charset="0"/>
              </a:rPr>
              <a:t>Diều hay chiếc thuyền</a:t>
            </a:r>
          </a:p>
          <a:p>
            <a:r>
              <a:rPr lang="en-US" sz="2800">
                <a:latin typeface="Arial-Rounded" panose="020B0500000000000000" pitchFamily="34" charset="0"/>
                <a:cs typeface="Arial-Rounded" panose="020B0500000000000000" pitchFamily="34" charset="0"/>
              </a:rPr>
              <a:t>Trôi trên sông Ngân</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chơi vơi</a:t>
            </a:r>
          </a:p>
          <a:p>
            <a:r>
              <a:rPr lang="en-US" sz="2800">
                <a:latin typeface="Arial-Rounded" panose="020B0500000000000000" pitchFamily="34" charset="0"/>
                <a:cs typeface="Arial-Rounded" panose="020B0500000000000000" pitchFamily="34" charset="0"/>
              </a:rPr>
              <a:t>Diều là hạt cau</a:t>
            </a:r>
          </a:p>
          <a:p>
            <a:r>
              <a:rPr lang="en-US" sz="2800">
                <a:latin typeface="Arial-Rounded" panose="020B0500000000000000" pitchFamily="34" charset="0"/>
                <a:cs typeface="Arial-Rounded" panose="020B0500000000000000" pitchFamily="34" charset="0"/>
              </a:rPr>
              <a:t>Phơi trên nong trời</a:t>
            </a: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Trời như cánh đồng</a:t>
            </a:r>
          </a:p>
          <a:p>
            <a:r>
              <a:rPr lang="en-US" sz="2800">
                <a:latin typeface="Arial-Rounded" panose="020B0500000000000000" pitchFamily="34" charset="0"/>
                <a:cs typeface="Arial-Rounded" panose="020B0500000000000000" pitchFamily="34" charset="0"/>
              </a:rPr>
              <a:t>Xong mùa gặt hái</a:t>
            </a:r>
          </a:p>
          <a:p>
            <a:r>
              <a:rPr lang="en-US" sz="2800">
                <a:latin typeface="Arial-Rounded" panose="020B0500000000000000" pitchFamily="34" charset="0"/>
                <a:cs typeface="Arial-Rounded" panose="020B0500000000000000" pitchFamily="34" charset="0"/>
              </a:rPr>
              <a:t>Diều em - lưỡi liềm</a:t>
            </a:r>
          </a:p>
          <a:p>
            <a:r>
              <a:rPr lang="en-US" sz="2800">
                <a:latin typeface="Arial-Rounded" panose="020B0500000000000000" pitchFamily="34" charset="0"/>
                <a:cs typeface="Arial-Rounded" panose="020B0500000000000000" pitchFamily="34" charset="0"/>
              </a:rPr>
              <a:t>Ai quên bỏ lại</a:t>
            </a:r>
          </a:p>
          <a:p>
            <a:endParaRPr lang="en-US" sz="2800">
              <a:latin typeface="Arial-Rounded" panose="020B0500000000000000" pitchFamily="34" charset="0"/>
              <a:cs typeface="Arial-Rounded" panose="020B0500000000000000" pitchFamily="34" charset="0"/>
            </a:endParaRPr>
          </a:p>
          <a:p>
            <a:endParaRPr lang="en-US" sz="280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sym typeface="+mn-ea"/>
              </a:rPr>
              <a:t>Cánh diều no gió</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Nhạc trời réo vang</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Tiếng diều xanh lúa</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Uốn cong tre làng</a:t>
            </a:r>
          </a:p>
          <a:p>
            <a:pPr algn="r"/>
            <a:r>
              <a:rPr lang="en-US" sz="2800">
                <a:latin typeface="Arial-Rounded" panose="020B0500000000000000" pitchFamily="34" charset="0"/>
                <a:cs typeface="Arial-Rounded" panose="020B0500000000000000" pitchFamily="34" charset="0"/>
              </a:rPr>
              <a:t>(Trần Đăng Khoa)</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a:latin typeface="Arial-Rounded" panose="020B0500000000000000" pitchFamily="34" charset="0"/>
                <a:cs typeface="Arial-Rounded" panose="020B0500000000000000" pitchFamily="34" charset="0"/>
              </a:rPr>
              <a:t>CÁNH DIỀU</a:t>
            </a:r>
          </a:p>
        </p:txBody>
      </p:sp>
      <p:pic>
        <p:nvPicPr>
          <p:cNvPr id="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5800" y="-185"/>
            <a:ext cx="527050" cy="21490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7395" y="2140400"/>
            <a:ext cx="527050" cy="21490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8830" y="4289240"/>
            <a:ext cx="527050" cy="21490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56550" y="3934275"/>
            <a:ext cx="527050" cy="21490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28755" y="3934275"/>
            <a:ext cx="527050" cy="21490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Flowchart: Connector 2"/>
          <p:cNvSpPr/>
          <p:nvPr/>
        </p:nvSpPr>
        <p:spPr>
          <a:xfrm>
            <a:off x="71120" y="504190"/>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1</a:t>
            </a:r>
          </a:p>
        </p:txBody>
      </p:sp>
      <p:sp>
        <p:nvSpPr>
          <p:cNvPr id="10" name="Flowchart: Connector 9"/>
          <p:cNvSpPr/>
          <p:nvPr/>
        </p:nvSpPr>
        <p:spPr>
          <a:xfrm>
            <a:off x="93980" y="2684780"/>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2</a:t>
            </a:r>
          </a:p>
        </p:txBody>
      </p:sp>
      <p:sp>
        <p:nvSpPr>
          <p:cNvPr id="15" name="Flowchart: Connector 14"/>
          <p:cNvSpPr/>
          <p:nvPr/>
        </p:nvSpPr>
        <p:spPr>
          <a:xfrm>
            <a:off x="93980" y="477456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3</a:t>
            </a:r>
          </a:p>
        </p:txBody>
      </p:sp>
      <p:sp>
        <p:nvSpPr>
          <p:cNvPr id="16" name="Flowchart: Connector 15"/>
          <p:cNvSpPr/>
          <p:nvPr/>
        </p:nvSpPr>
        <p:spPr>
          <a:xfrm>
            <a:off x="3380740" y="444944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4</a:t>
            </a:r>
          </a:p>
        </p:txBody>
      </p:sp>
      <p:sp>
        <p:nvSpPr>
          <p:cNvPr id="18" name="Flowchart: Connector 17"/>
          <p:cNvSpPr/>
          <p:nvPr/>
        </p:nvSpPr>
        <p:spPr>
          <a:xfrm>
            <a:off x="7123430" y="454342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arn(inVertical)">
                                      <p:cBhvr>
                                        <p:cTn id="54" dur="500"/>
                                        <p:tgtEl>
                                          <p:spTgt spid="16"/>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inVertical)">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3" grpId="0" bldLvl="0" animBg="1"/>
      <p:bldP spid="10" grpId="0" bldLvl="0" animBg="1"/>
      <p:bldP spid="15" grpId="0" bldLvl="0" animBg="1"/>
      <p:bldP spid="16" grpId="0" bldLvl="0" animBg="1"/>
      <p:bldP spid="1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3"/>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a:latin typeface="Arial-Rounded" panose="020B0500000000000000" pitchFamily="34" charset="0"/>
                <a:cs typeface="Arial-Rounded" panose="020B0500000000000000" pitchFamily="34" charset="0"/>
              </a:rPr>
              <a:t>Cánh diều no gió</a:t>
            </a:r>
          </a:p>
          <a:p>
            <a:r>
              <a:rPr lang="en-US" sz="2800" dirty="0">
                <a:latin typeface="Arial-Rounded" panose="020B0500000000000000" pitchFamily="34" charset="0"/>
                <a:cs typeface="Arial-Rounded" panose="020B0500000000000000" pitchFamily="34" charset="0"/>
              </a:rPr>
              <a:t>Sáo nó thổi vang</a:t>
            </a:r>
          </a:p>
          <a:p>
            <a:r>
              <a:rPr lang="en-US" sz="2800" dirty="0">
                <a:latin typeface="Arial-Rounded" panose="020B0500000000000000" pitchFamily="34" charset="0"/>
                <a:cs typeface="Arial-Rounded" panose="020B0500000000000000" pitchFamily="34" charset="0"/>
              </a:rPr>
              <a:t>Sao trời trôi qua</a:t>
            </a:r>
          </a:p>
          <a:p>
            <a:r>
              <a:rPr lang="en-US" sz="2800" dirty="0">
                <a:latin typeface="Arial-Rounded" panose="020B0500000000000000" pitchFamily="34" charset="0"/>
                <a:cs typeface="Arial-Rounded" panose="020B0500000000000000" pitchFamily="34" charset="0"/>
              </a:rPr>
              <a:t>Diều thành trăng </a:t>
            </a:r>
            <a:r>
              <a:rPr lang="en-US" sz="2800" dirty="0" smtClean="0">
                <a:latin typeface="Arial-Rounded" panose="020B0500000000000000" pitchFamily="34" charset="0"/>
                <a:cs typeface="Arial-Rounded" panose="020B0500000000000000" pitchFamily="34" charset="0"/>
              </a:rPr>
              <a:t>vàng.</a:t>
            </a:r>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a:p>
            <a:r>
              <a:rPr lang="en-US" sz="2800" dirty="0">
                <a:latin typeface="Arial-Rounded" panose="020B0500000000000000" pitchFamily="34" charset="0"/>
                <a:cs typeface="Arial-Rounded" panose="020B0500000000000000" pitchFamily="34" charset="0"/>
              </a:rPr>
              <a:t>Cánh diều no gió</a:t>
            </a:r>
          </a:p>
          <a:p>
            <a:r>
              <a:rPr lang="en-US" sz="2800" dirty="0">
                <a:latin typeface="Arial-Rounded" panose="020B0500000000000000" pitchFamily="34" charset="0"/>
                <a:cs typeface="Arial-Rounded" panose="020B0500000000000000" pitchFamily="34" charset="0"/>
              </a:rPr>
              <a:t>Tiếng nó trong ngần</a:t>
            </a:r>
          </a:p>
          <a:p>
            <a:r>
              <a:rPr lang="en-US" sz="2800" dirty="0">
                <a:latin typeface="Arial-Rounded" panose="020B0500000000000000" pitchFamily="34" charset="0"/>
                <a:cs typeface="Arial-Rounded" panose="020B0500000000000000" pitchFamily="34" charset="0"/>
              </a:rPr>
              <a:t>Diều hay chiếc thuyền</a:t>
            </a:r>
          </a:p>
          <a:p>
            <a:r>
              <a:rPr lang="en-US" sz="2800" dirty="0">
                <a:latin typeface="Arial-Rounded" panose="020B0500000000000000" pitchFamily="34" charset="0"/>
                <a:cs typeface="Arial-Rounded" panose="020B0500000000000000" pitchFamily="34" charset="0"/>
              </a:rPr>
              <a:t>Trôi trên sông </a:t>
            </a:r>
            <a:r>
              <a:rPr lang="en-US" sz="2800" dirty="0" smtClean="0">
                <a:latin typeface="Arial-Rounded" panose="020B0500000000000000" pitchFamily="34" charset="0"/>
                <a:cs typeface="Arial-Rounded" panose="020B0500000000000000" pitchFamily="34" charset="0"/>
              </a:rPr>
              <a:t>Ngân.</a:t>
            </a:r>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a:p>
            <a:r>
              <a:rPr lang="en-US" sz="2800" dirty="0">
                <a:latin typeface="Arial-Rounded" panose="020B0500000000000000" pitchFamily="34" charset="0"/>
                <a:cs typeface="Arial-Rounded" panose="020B0500000000000000" pitchFamily="34" charset="0"/>
              </a:rPr>
              <a:t>Cánh diều no gió</a:t>
            </a:r>
          </a:p>
          <a:p>
            <a:r>
              <a:rPr lang="en-US" sz="2800" dirty="0">
                <a:latin typeface="Arial-Rounded" panose="020B0500000000000000" pitchFamily="34" charset="0"/>
                <a:cs typeface="Arial-Rounded" panose="020B0500000000000000" pitchFamily="34" charset="0"/>
              </a:rPr>
              <a:t>Tiếng nó chơi vơi</a:t>
            </a:r>
          </a:p>
          <a:p>
            <a:r>
              <a:rPr lang="en-US" sz="2800" dirty="0">
                <a:latin typeface="Arial-Rounded" panose="020B0500000000000000" pitchFamily="34" charset="0"/>
                <a:cs typeface="Arial-Rounded" panose="020B0500000000000000" pitchFamily="34" charset="0"/>
              </a:rPr>
              <a:t>Diều là hạt cau</a:t>
            </a:r>
          </a:p>
          <a:p>
            <a:r>
              <a:rPr lang="en-US" sz="2800" dirty="0">
                <a:latin typeface="Arial-Rounded" panose="020B0500000000000000" pitchFamily="34" charset="0"/>
                <a:cs typeface="Arial-Rounded" panose="020B0500000000000000" pitchFamily="34" charset="0"/>
              </a:rPr>
              <a:t>Phơi trên nong </a:t>
            </a:r>
            <a:r>
              <a:rPr lang="en-US" sz="2800" dirty="0" smtClean="0">
                <a:latin typeface="Arial-Rounded" panose="020B0500000000000000" pitchFamily="34" charset="0"/>
                <a:cs typeface="Arial-Rounded" panose="020B0500000000000000" pitchFamily="34" charset="0"/>
              </a:rPr>
              <a:t>trời.</a:t>
            </a:r>
            <a:endParaRPr lang="en-US" sz="2800" dirty="0">
              <a:latin typeface="Arial-Rounded" panose="020B0500000000000000" pitchFamily="34" charset="0"/>
              <a:cs typeface="Arial-Rounded" panose="020B0500000000000000" pitchFamily="34"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a:latin typeface="Arial-Rounded" panose="020B0500000000000000" pitchFamily="34" charset="0"/>
                <a:cs typeface="Arial-Rounded" panose="020B0500000000000000" pitchFamily="34" charset="0"/>
              </a:rPr>
              <a:t>Trời như cánh đồng</a:t>
            </a:r>
          </a:p>
          <a:p>
            <a:r>
              <a:rPr lang="en-US" sz="2800" dirty="0">
                <a:latin typeface="Arial-Rounded" panose="020B0500000000000000" pitchFamily="34" charset="0"/>
                <a:cs typeface="Arial-Rounded" panose="020B0500000000000000" pitchFamily="34" charset="0"/>
              </a:rPr>
              <a:t>Xong mùa gặt hái</a:t>
            </a:r>
          </a:p>
          <a:p>
            <a:r>
              <a:rPr lang="en-US" sz="2800" dirty="0">
                <a:latin typeface="Arial-Rounded" panose="020B0500000000000000" pitchFamily="34" charset="0"/>
                <a:cs typeface="Arial-Rounded" panose="020B0500000000000000" pitchFamily="34" charset="0"/>
              </a:rPr>
              <a:t>Diều em - lưỡi liềm</a:t>
            </a:r>
          </a:p>
          <a:p>
            <a:r>
              <a:rPr lang="en-US" sz="2800" dirty="0">
                <a:latin typeface="Arial-Rounded" panose="020B0500000000000000" pitchFamily="34" charset="0"/>
                <a:cs typeface="Arial-Rounded" panose="020B0500000000000000" pitchFamily="34" charset="0"/>
              </a:rPr>
              <a:t>Ai quên bỏ </a:t>
            </a:r>
            <a:r>
              <a:rPr lang="en-US" sz="2800" dirty="0" smtClean="0">
                <a:latin typeface="Arial-Rounded" panose="020B0500000000000000" pitchFamily="34" charset="0"/>
                <a:cs typeface="Arial-Rounded" panose="020B0500000000000000" pitchFamily="34" charset="0"/>
              </a:rPr>
              <a:t>lại.</a:t>
            </a:r>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a:latin typeface="Arial-Rounded" panose="020B0500000000000000" pitchFamily="34" charset="0"/>
                <a:cs typeface="Arial-Rounded" panose="020B0500000000000000" pitchFamily="34" charset="0"/>
                <a:sym typeface="+mn-ea"/>
              </a:rPr>
              <a:t>Cánh diều no gió</a:t>
            </a:r>
            <a:endParaRPr lang="en-US" sz="2800" dirty="0">
              <a:latin typeface="Arial-Rounded" panose="020B0500000000000000" pitchFamily="34" charset="0"/>
              <a:cs typeface="Arial-Rounded" panose="020B0500000000000000" pitchFamily="34" charset="0"/>
            </a:endParaRPr>
          </a:p>
          <a:p>
            <a:r>
              <a:rPr lang="en-US" sz="2800" dirty="0">
                <a:latin typeface="Arial-Rounded" panose="020B0500000000000000" pitchFamily="34" charset="0"/>
                <a:cs typeface="Arial-Rounded" panose="020B0500000000000000" pitchFamily="34" charset="0"/>
                <a:sym typeface="+mn-ea"/>
              </a:rPr>
              <a:t>Nhạc trời réo vang</a:t>
            </a:r>
            <a:endParaRPr lang="en-US" sz="2800" dirty="0">
              <a:latin typeface="Arial-Rounded" panose="020B0500000000000000" pitchFamily="34" charset="0"/>
              <a:cs typeface="Arial-Rounded" panose="020B0500000000000000" pitchFamily="34" charset="0"/>
            </a:endParaRPr>
          </a:p>
          <a:p>
            <a:r>
              <a:rPr lang="en-US" sz="2800" dirty="0">
                <a:latin typeface="Arial-Rounded" panose="020B0500000000000000" pitchFamily="34" charset="0"/>
                <a:cs typeface="Arial-Rounded" panose="020B0500000000000000" pitchFamily="34" charset="0"/>
                <a:sym typeface="+mn-ea"/>
              </a:rPr>
              <a:t>Tiếng diều xanh lúa</a:t>
            </a:r>
            <a:endParaRPr lang="en-US" sz="2800" dirty="0">
              <a:latin typeface="Arial-Rounded" panose="020B0500000000000000" pitchFamily="34" charset="0"/>
              <a:cs typeface="Arial-Rounded" panose="020B0500000000000000" pitchFamily="34" charset="0"/>
            </a:endParaRPr>
          </a:p>
          <a:p>
            <a:r>
              <a:rPr lang="en-US" sz="2800" dirty="0">
                <a:latin typeface="Arial-Rounded" panose="020B0500000000000000" pitchFamily="34" charset="0"/>
                <a:cs typeface="Arial-Rounded" panose="020B0500000000000000" pitchFamily="34" charset="0"/>
                <a:sym typeface="+mn-ea"/>
              </a:rPr>
              <a:t>Uốn cong tre </a:t>
            </a:r>
            <a:r>
              <a:rPr lang="en-US" sz="2800" dirty="0" smtClean="0">
                <a:latin typeface="Arial-Rounded" panose="020B0500000000000000" pitchFamily="34" charset="0"/>
                <a:cs typeface="Arial-Rounded" panose="020B0500000000000000" pitchFamily="34" charset="0"/>
                <a:sym typeface="+mn-ea"/>
              </a:rPr>
              <a:t>làng.</a:t>
            </a:r>
            <a:endParaRPr lang="en-US" sz="2800" dirty="0">
              <a:latin typeface="Arial-Rounded" panose="020B0500000000000000" pitchFamily="34" charset="0"/>
              <a:cs typeface="Arial-Rounded" panose="020B0500000000000000" pitchFamily="34" charset="0"/>
              <a:sym typeface="+mn-ea"/>
            </a:endParaRPr>
          </a:p>
          <a:p>
            <a:pPr algn="r"/>
            <a:r>
              <a:rPr lang="en-US" sz="2800" dirty="0">
                <a:latin typeface="Arial-Rounded" panose="020B0500000000000000" pitchFamily="34" charset="0"/>
                <a:cs typeface="Arial-Rounded" panose="020B0500000000000000" pitchFamily="34" charset="0"/>
              </a:rPr>
              <a:t>(Trần Đăng Khoa)</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a:latin typeface="Arial-Rounded" panose="020B0500000000000000" pitchFamily="34" charset="0"/>
                <a:cs typeface="Arial-Rounded" panose="020B0500000000000000" pitchFamily="34" charset="0"/>
              </a:rPr>
              <a:t>CÁNH DIỀU</a:t>
            </a:r>
          </a:p>
        </p:txBody>
      </p:sp>
      <p:sp>
        <p:nvSpPr>
          <p:cNvPr id="3" name="Rounded Rectangle 2"/>
          <p:cNvSpPr/>
          <p:nvPr/>
        </p:nvSpPr>
        <p:spPr>
          <a:xfrm>
            <a:off x="4448810" y="6161405"/>
            <a:ext cx="4300220" cy="5924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Luyện đọc từ khó</a:t>
            </a:r>
          </a:p>
        </p:txBody>
      </p:sp>
      <p:cxnSp>
        <p:nvCxnSpPr>
          <p:cNvPr id="9" name="Straight Connector 8"/>
          <p:cNvCxnSpPr/>
          <p:nvPr/>
        </p:nvCxnSpPr>
        <p:spPr>
          <a:xfrm>
            <a:off x="2219960" y="934720"/>
            <a:ext cx="959485" cy="889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092325" y="6452235"/>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685155" y="5693410"/>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774940" y="5267960"/>
            <a:ext cx="121094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3" grpId="0" animBg="1"/>
      <p:bldP spid="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3"/>
          <a:stretch>
            <a:fillRect/>
          </a:stretch>
        </p:blipFill>
        <p:spPr>
          <a:xfrm>
            <a:off x="0" y="0"/>
            <a:ext cx="12294235" cy="6858635"/>
          </a:xfrm>
          <a:prstGeom prst="rect">
            <a:avLst/>
          </a:prstGeom>
        </p:spPr>
      </p:pic>
      <p:sp>
        <p:nvSpPr>
          <p:cNvPr id="5" name="Text Box 4"/>
          <p:cNvSpPr txBox="1"/>
          <p:nvPr/>
        </p:nvSpPr>
        <p:spPr>
          <a:xfrm>
            <a:off x="508000" y="426085"/>
            <a:ext cx="4107815" cy="6124754"/>
          </a:xfrm>
          <a:prstGeom prst="rect">
            <a:avLst/>
          </a:prstGeom>
          <a:noFill/>
        </p:spPr>
        <p:txBody>
          <a:bodyPr wrap="square" rtlCol="0">
            <a:spAutoFit/>
          </a:bodyPr>
          <a:lstStyle/>
          <a:p>
            <a:r>
              <a:rPr lang="en-US" sz="2800" dirty="0">
                <a:latin typeface="Arial-Rounded" panose="020B0500000000000000" pitchFamily="34" charset="0"/>
                <a:cs typeface="Arial-Rounded" panose="020B0500000000000000" pitchFamily="34" charset="0"/>
              </a:rPr>
              <a:t>Cánh diều no gió</a:t>
            </a:r>
          </a:p>
          <a:p>
            <a:r>
              <a:rPr lang="en-US" sz="2800" dirty="0">
                <a:latin typeface="Arial-Rounded" panose="020B0500000000000000" pitchFamily="34" charset="0"/>
                <a:cs typeface="Arial-Rounded" panose="020B0500000000000000" pitchFamily="34" charset="0"/>
              </a:rPr>
              <a:t>Sáo nó thổi vang</a:t>
            </a:r>
          </a:p>
          <a:p>
            <a:r>
              <a:rPr lang="en-US" sz="2800" dirty="0">
                <a:latin typeface="Arial-Rounded" panose="020B0500000000000000" pitchFamily="34" charset="0"/>
                <a:cs typeface="Arial-Rounded" panose="020B0500000000000000" pitchFamily="34" charset="0"/>
              </a:rPr>
              <a:t>Sao trời trôi qua</a:t>
            </a:r>
          </a:p>
          <a:p>
            <a:r>
              <a:rPr lang="en-US" sz="2800" dirty="0">
                <a:latin typeface="Arial-Rounded" panose="020B0500000000000000" pitchFamily="34" charset="0"/>
                <a:cs typeface="Arial-Rounded" panose="020B0500000000000000" pitchFamily="34" charset="0"/>
              </a:rPr>
              <a:t>Diều thành trăng </a:t>
            </a:r>
            <a:r>
              <a:rPr lang="en-US" sz="2800" dirty="0" smtClean="0">
                <a:latin typeface="Arial-Rounded" panose="020B0500000000000000" pitchFamily="34" charset="0"/>
                <a:cs typeface="Arial-Rounded" panose="020B0500000000000000" pitchFamily="34" charset="0"/>
              </a:rPr>
              <a:t>vàng.</a:t>
            </a:r>
          </a:p>
          <a:p>
            <a:endParaRPr lang="en-US" sz="2800" dirty="0">
              <a:latin typeface="Arial-Rounded" panose="020B0500000000000000" pitchFamily="34" charset="0"/>
              <a:cs typeface="Arial-Rounded" panose="020B0500000000000000" pitchFamily="34" charset="0"/>
            </a:endParaRPr>
          </a:p>
          <a:p>
            <a:r>
              <a:rPr lang="en-US" sz="2800" dirty="0">
                <a:latin typeface="Arial-Rounded" panose="020B0500000000000000" pitchFamily="34" charset="0"/>
                <a:cs typeface="Arial-Rounded" panose="020B0500000000000000" pitchFamily="34" charset="0"/>
              </a:rPr>
              <a:t>Cánh diều no gió</a:t>
            </a:r>
          </a:p>
          <a:p>
            <a:r>
              <a:rPr lang="en-US" sz="2800" dirty="0">
                <a:latin typeface="Arial-Rounded" panose="020B0500000000000000" pitchFamily="34" charset="0"/>
                <a:cs typeface="Arial-Rounded" panose="020B0500000000000000" pitchFamily="34" charset="0"/>
              </a:rPr>
              <a:t>Tiếng nó trong ngần</a:t>
            </a:r>
          </a:p>
          <a:p>
            <a:r>
              <a:rPr lang="en-US" sz="2800" dirty="0">
                <a:latin typeface="Arial-Rounded" panose="020B0500000000000000" pitchFamily="34" charset="0"/>
                <a:cs typeface="Arial-Rounded" panose="020B0500000000000000" pitchFamily="34" charset="0"/>
              </a:rPr>
              <a:t>Diều hay chiếc thuyền</a:t>
            </a:r>
          </a:p>
          <a:p>
            <a:r>
              <a:rPr lang="en-US" sz="2800" dirty="0">
                <a:latin typeface="Arial-Rounded" panose="020B0500000000000000" pitchFamily="34" charset="0"/>
                <a:cs typeface="Arial-Rounded" panose="020B0500000000000000" pitchFamily="34" charset="0"/>
              </a:rPr>
              <a:t>Trôi trên sông </a:t>
            </a:r>
            <a:r>
              <a:rPr lang="en-US" sz="2800" dirty="0" smtClean="0">
                <a:latin typeface="Arial-Rounded" panose="020B0500000000000000" pitchFamily="34" charset="0"/>
                <a:cs typeface="Arial-Rounded" panose="020B0500000000000000" pitchFamily="34" charset="0"/>
              </a:rPr>
              <a:t>Ngân.</a:t>
            </a:r>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a:p>
            <a:r>
              <a:rPr lang="en-US" sz="2800" dirty="0">
                <a:latin typeface="Arial-Rounded" panose="020B0500000000000000" pitchFamily="34" charset="0"/>
                <a:cs typeface="Arial-Rounded" panose="020B0500000000000000" pitchFamily="34" charset="0"/>
              </a:rPr>
              <a:t>Cánh diều no gió</a:t>
            </a:r>
          </a:p>
          <a:p>
            <a:r>
              <a:rPr lang="en-US" sz="2800" dirty="0">
                <a:latin typeface="Arial-Rounded" panose="020B0500000000000000" pitchFamily="34" charset="0"/>
                <a:cs typeface="Arial-Rounded" panose="020B0500000000000000" pitchFamily="34" charset="0"/>
              </a:rPr>
              <a:t>Tiếng nó chơi vơi</a:t>
            </a:r>
          </a:p>
          <a:p>
            <a:r>
              <a:rPr lang="en-US" sz="2800" dirty="0">
                <a:latin typeface="Arial-Rounded" panose="020B0500000000000000" pitchFamily="34" charset="0"/>
                <a:cs typeface="Arial-Rounded" panose="020B0500000000000000" pitchFamily="34" charset="0"/>
              </a:rPr>
              <a:t>Diều là hạt cau</a:t>
            </a:r>
          </a:p>
          <a:p>
            <a:r>
              <a:rPr lang="en-US" sz="2800" dirty="0">
                <a:latin typeface="Arial-Rounded" panose="020B0500000000000000" pitchFamily="34" charset="0"/>
                <a:cs typeface="Arial-Rounded" panose="020B0500000000000000" pitchFamily="34" charset="0"/>
              </a:rPr>
              <a:t>Phơi trên nong </a:t>
            </a:r>
            <a:r>
              <a:rPr lang="en-US" sz="2800" dirty="0" smtClean="0">
                <a:latin typeface="Arial-Rounded" panose="020B0500000000000000" pitchFamily="34" charset="0"/>
                <a:cs typeface="Arial-Rounded" panose="020B0500000000000000" pitchFamily="34" charset="0"/>
              </a:rPr>
              <a:t>trời.</a:t>
            </a:r>
            <a:endParaRPr lang="en-US" sz="2800" dirty="0">
              <a:latin typeface="Arial-Rounded" panose="020B0500000000000000" pitchFamily="34" charset="0"/>
              <a:cs typeface="Arial-Rounded" panose="020B0500000000000000" pitchFamily="34"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a:latin typeface="Arial-Rounded" panose="020B0500000000000000" pitchFamily="34" charset="0"/>
                <a:cs typeface="Arial-Rounded" panose="020B0500000000000000" pitchFamily="34" charset="0"/>
              </a:rPr>
              <a:t>Trời như cánh đồng</a:t>
            </a:r>
          </a:p>
          <a:p>
            <a:r>
              <a:rPr lang="en-US" sz="2800" dirty="0">
                <a:latin typeface="Arial-Rounded" panose="020B0500000000000000" pitchFamily="34" charset="0"/>
                <a:cs typeface="Arial-Rounded" panose="020B0500000000000000" pitchFamily="34" charset="0"/>
              </a:rPr>
              <a:t>Xong mùa gặt hái</a:t>
            </a:r>
          </a:p>
          <a:p>
            <a:r>
              <a:rPr lang="en-US" sz="2800" dirty="0">
                <a:latin typeface="Arial-Rounded" panose="020B0500000000000000" pitchFamily="34" charset="0"/>
                <a:cs typeface="Arial-Rounded" panose="020B0500000000000000" pitchFamily="34" charset="0"/>
              </a:rPr>
              <a:t>Diều em - lưỡi liềm</a:t>
            </a:r>
          </a:p>
          <a:p>
            <a:r>
              <a:rPr lang="en-US" sz="2800" dirty="0">
                <a:latin typeface="Arial-Rounded" panose="020B0500000000000000" pitchFamily="34" charset="0"/>
                <a:cs typeface="Arial-Rounded" panose="020B0500000000000000" pitchFamily="34" charset="0"/>
              </a:rPr>
              <a:t>Ai quên bỏ </a:t>
            </a:r>
            <a:r>
              <a:rPr lang="en-US" sz="2800" dirty="0" smtClean="0">
                <a:latin typeface="Arial-Rounded" panose="020B0500000000000000" pitchFamily="34" charset="0"/>
                <a:cs typeface="Arial-Rounded" panose="020B0500000000000000" pitchFamily="34" charset="0"/>
              </a:rPr>
              <a:t>lại.</a:t>
            </a:r>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a:latin typeface="Arial-Rounded" panose="020B0500000000000000" pitchFamily="34" charset="0"/>
                <a:cs typeface="Arial-Rounded" panose="020B0500000000000000" pitchFamily="34" charset="0"/>
                <a:sym typeface="+mn-ea"/>
              </a:rPr>
              <a:t>Cánh diều no gió</a:t>
            </a:r>
            <a:endParaRPr lang="en-US" sz="2800" dirty="0">
              <a:latin typeface="Arial-Rounded" panose="020B0500000000000000" pitchFamily="34" charset="0"/>
              <a:cs typeface="Arial-Rounded" panose="020B0500000000000000" pitchFamily="34" charset="0"/>
            </a:endParaRPr>
          </a:p>
          <a:p>
            <a:r>
              <a:rPr lang="en-US" sz="2800" dirty="0">
                <a:latin typeface="Arial-Rounded" panose="020B0500000000000000" pitchFamily="34" charset="0"/>
                <a:cs typeface="Arial-Rounded" panose="020B0500000000000000" pitchFamily="34" charset="0"/>
                <a:sym typeface="+mn-ea"/>
              </a:rPr>
              <a:t>Nhạc trời réo vang</a:t>
            </a:r>
            <a:endParaRPr lang="en-US" sz="2800" dirty="0">
              <a:latin typeface="Arial-Rounded" panose="020B0500000000000000" pitchFamily="34" charset="0"/>
              <a:cs typeface="Arial-Rounded" panose="020B0500000000000000" pitchFamily="34" charset="0"/>
            </a:endParaRPr>
          </a:p>
          <a:p>
            <a:r>
              <a:rPr lang="en-US" sz="2800" dirty="0">
                <a:latin typeface="Arial-Rounded" panose="020B0500000000000000" pitchFamily="34" charset="0"/>
                <a:cs typeface="Arial-Rounded" panose="020B0500000000000000" pitchFamily="34" charset="0"/>
                <a:sym typeface="+mn-ea"/>
              </a:rPr>
              <a:t>Tiếng diều xanh lúa</a:t>
            </a:r>
            <a:endParaRPr lang="en-US" sz="2800" dirty="0">
              <a:latin typeface="Arial-Rounded" panose="020B0500000000000000" pitchFamily="34" charset="0"/>
              <a:cs typeface="Arial-Rounded" panose="020B0500000000000000" pitchFamily="34" charset="0"/>
            </a:endParaRPr>
          </a:p>
          <a:p>
            <a:r>
              <a:rPr lang="en-US" sz="2800" dirty="0">
                <a:latin typeface="Arial-Rounded" panose="020B0500000000000000" pitchFamily="34" charset="0"/>
                <a:cs typeface="Arial-Rounded" panose="020B0500000000000000" pitchFamily="34" charset="0"/>
                <a:sym typeface="+mn-ea"/>
              </a:rPr>
              <a:t>Uốn cong tre </a:t>
            </a:r>
            <a:r>
              <a:rPr lang="en-US" sz="2800" dirty="0" smtClean="0">
                <a:latin typeface="Arial-Rounded" panose="020B0500000000000000" pitchFamily="34" charset="0"/>
                <a:cs typeface="Arial-Rounded" panose="020B0500000000000000" pitchFamily="34" charset="0"/>
                <a:sym typeface="+mn-ea"/>
              </a:rPr>
              <a:t>làng.</a:t>
            </a:r>
            <a:endParaRPr lang="en-US" sz="2800" dirty="0">
              <a:latin typeface="Arial-Rounded" panose="020B0500000000000000" pitchFamily="34" charset="0"/>
              <a:cs typeface="Arial-Rounded" panose="020B0500000000000000" pitchFamily="34" charset="0"/>
              <a:sym typeface="+mn-ea"/>
            </a:endParaRPr>
          </a:p>
          <a:p>
            <a:pPr algn="r"/>
            <a:r>
              <a:rPr lang="en-US" sz="2800" dirty="0">
                <a:latin typeface="Arial-Rounded" panose="020B0500000000000000" pitchFamily="34" charset="0"/>
                <a:cs typeface="Arial-Rounded" panose="020B0500000000000000" pitchFamily="34" charset="0"/>
              </a:rPr>
              <a:t>(Trần Đăng Khoa)</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a:latin typeface="Arial-Rounded" panose="020B0500000000000000" pitchFamily="34" charset="0"/>
                <a:cs typeface="Arial-Rounded" panose="020B0500000000000000" pitchFamily="34" charset="0"/>
              </a:rPr>
              <a:t>CÁNH DIỀU</a:t>
            </a:r>
          </a:p>
        </p:txBody>
      </p:sp>
      <p:cxnSp>
        <p:nvCxnSpPr>
          <p:cNvPr id="9" name="Straight Connector 8"/>
          <p:cNvCxnSpPr/>
          <p:nvPr/>
        </p:nvCxnSpPr>
        <p:spPr>
          <a:xfrm flipH="1">
            <a:off x="3313703" y="5308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3" name="Straight Connector 2"/>
          <p:cNvCxnSpPr/>
          <p:nvPr/>
        </p:nvCxnSpPr>
        <p:spPr>
          <a:xfrm flipH="1">
            <a:off x="3335474" y="91458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3206296" y="137776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4189548" y="174434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3270159" y="255152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3832044" y="297325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4165509" y="337756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3909604" y="386071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3371760" y="469836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3391263" y="511946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3109686" y="5567317"/>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3642541" y="599195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7208793" y="438957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H="1">
            <a:off x="6934472" y="4828086"/>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7054124" y="524165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H="1">
            <a:off x="6381841" y="563870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10385152" y="4415337"/>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flipH="1">
            <a:off x="10698027" y="475633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flipH="1">
            <a:off x="10878004" y="519811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flipH="1">
            <a:off x="10626906" y="5596346"/>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flipH="1">
            <a:off x="4298405" y="175160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30" name="Straight Connector 29"/>
          <p:cNvCxnSpPr/>
          <p:nvPr/>
        </p:nvCxnSpPr>
        <p:spPr>
          <a:xfrm flipH="1">
            <a:off x="6461034" y="568497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31" name="Straight Connector 30"/>
          <p:cNvCxnSpPr/>
          <p:nvPr/>
        </p:nvCxnSpPr>
        <p:spPr>
          <a:xfrm flipH="1">
            <a:off x="3710577" y="599703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32" name="Straight Connector 31"/>
          <p:cNvCxnSpPr/>
          <p:nvPr/>
        </p:nvCxnSpPr>
        <p:spPr>
          <a:xfrm flipH="1">
            <a:off x="4008120" y="388520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33" name="Straight Connector 32"/>
          <p:cNvCxnSpPr/>
          <p:nvPr/>
        </p:nvCxnSpPr>
        <p:spPr>
          <a:xfrm flipH="1">
            <a:off x="10684691" y="5670459"/>
            <a:ext cx="111125" cy="41275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ppt_x"/>
                                          </p:val>
                                        </p:tav>
                                        <p:tav tm="100000">
                                          <p:val>
                                            <p:strVal val="#ppt_x"/>
                                          </p:val>
                                        </p:tav>
                                      </p:tavLst>
                                    </p:anim>
                                    <p:anim calcmode="lin" valueType="num">
                                      <p:cBhvr additive="base">
                                        <p:cTn id="61" dur="500" fill="hold"/>
                                        <p:tgtEl>
                                          <p:spTgt spid="19"/>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fill="hold"/>
                                        <p:tgtEl>
                                          <p:spTgt spid="20"/>
                                        </p:tgtEl>
                                        <p:attrNameLst>
                                          <p:attrName>ppt_x</p:attrName>
                                        </p:attrNameLst>
                                      </p:cBhvr>
                                      <p:tavLst>
                                        <p:tav tm="0">
                                          <p:val>
                                            <p:strVal val="#ppt_x"/>
                                          </p:val>
                                        </p:tav>
                                        <p:tav tm="100000">
                                          <p:val>
                                            <p:strVal val="#ppt_x"/>
                                          </p:val>
                                        </p:tav>
                                      </p:tavLst>
                                    </p:anim>
                                    <p:anim calcmode="lin" valueType="num">
                                      <p:cBhvr additive="base">
                                        <p:cTn id="65" dur="500" fill="hold"/>
                                        <p:tgtEl>
                                          <p:spTgt spid="20"/>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additive="base">
                                        <p:cTn id="68" dur="500" fill="hold"/>
                                        <p:tgtEl>
                                          <p:spTgt spid="21"/>
                                        </p:tgtEl>
                                        <p:attrNameLst>
                                          <p:attrName>ppt_x</p:attrName>
                                        </p:attrNameLst>
                                      </p:cBhvr>
                                      <p:tavLst>
                                        <p:tav tm="0">
                                          <p:val>
                                            <p:strVal val="#ppt_x"/>
                                          </p:val>
                                        </p:tav>
                                        <p:tav tm="100000">
                                          <p:val>
                                            <p:strVal val="#ppt_x"/>
                                          </p:val>
                                        </p:tav>
                                      </p:tavLst>
                                    </p:anim>
                                    <p:anim calcmode="lin" valueType="num">
                                      <p:cBhvr additive="base">
                                        <p:cTn id="69" dur="500" fill="hold"/>
                                        <p:tgtEl>
                                          <p:spTgt spid="21"/>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additive="base">
                                        <p:cTn id="72" dur="500" fill="hold"/>
                                        <p:tgtEl>
                                          <p:spTgt spid="22"/>
                                        </p:tgtEl>
                                        <p:attrNameLst>
                                          <p:attrName>ppt_x</p:attrName>
                                        </p:attrNameLst>
                                      </p:cBhvr>
                                      <p:tavLst>
                                        <p:tav tm="0">
                                          <p:val>
                                            <p:strVal val="#ppt_x"/>
                                          </p:val>
                                        </p:tav>
                                        <p:tav tm="100000">
                                          <p:val>
                                            <p:strVal val="#ppt_x"/>
                                          </p:val>
                                        </p:tav>
                                      </p:tavLst>
                                    </p:anim>
                                    <p:anim calcmode="lin" valueType="num">
                                      <p:cBhvr additive="base">
                                        <p:cTn id="73" dur="500" fill="hold"/>
                                        <p:tgtEl>
                                          <p:spTgt spid="22"/>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additive="base">
                                        <p:cTn id="76" dur="500" fill="hold"/>
                                        <p:tgtEl>
                                          <p:spTgt spid="23"/>
                                        </p:tgtEl>
                                        <p:attrNameLst>
                                          <p:attrName>ppt_x</p:attrName>
                                        </p:attrNameLst>
                                      </p:cBhvr>
                                      <p:tavLst>
                                        <p:tav tm="0">
                                          <p:val>
                                            <p:strVal val="#ppt_x"/>
                                          </p:val>
                                        </p:tav>
                                        <p:tav tm="100000">
                                          <p:val>
                                            <p:strVal val="#ppt_x"/>
                                          </p:val>
                                        </p:tav>
                                      </p:tavLst>
                                    </p:anim>
                                    <p:anim calcmode="lin" valueType="num">
                                      <p:cBhvr additive="base">
                                        <p:cTn id="77" dur="500" fill="hold"/>
                                        <p:tgtEl>
                                          <p:spTgt spid="23"/>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 calcmode="lin" valueType="num">
                                      <p:cBhvr additive="base">
                                        <p:cTn id="80" dur="500" fill="hold"/>
                                        <p:tgtEl>
                                          <p:spTgt spid="24"/>
                                        </p:tgtEl>
                                        <p:attrNameLst>
                                          <p:attrName>ppt_x</p:attrName>
                                        </p:attrNameLst>
                                      </p:cBhvr>
                                      <p:tavLst>
                                        <p:tav tm="0">
                                          <p:val>
                                            <p:strVal val="#ppt_x"/>
                                          </p:val>
                                        </p:tav>
                                        <p:tav tm="100000">
                                          <p:val>
                                            <p:strVal val="#ppt_x"/>
                                          </p:val>
                                        </p:tav>
                                      </p:tavLst>
                                    </p:anim>
                                    <p:anim calcmode="lin" valueType="num">
                                      <p:cBhvr additive="base">
                                        <p:cTn id="81" dur="500" fill="hold"/>
                                        <p:tgtEl>
                                          <p:spTgt spid="24"/>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25"/>
                                        </p:tgtEl>
                                        <p:attrNameLst>
                                          <p:attrName>style.visibility</p:attrName>
                                        </p:attrNameLst>
                                      </p:cBhvr>
                                      <p:to>
                                        <p:strVal val="visible"/>
                                      </p:to>
                                    </p:set>
                                    <p:anim calcmode="lin" valueType="num">
                                      <p:cBhvr additive="base">
                                        <p:cTn id="84" dur="500" fill="hold"/>
                                        <p:tgtEl>
                                          <p:spTgt spid="25"/>
                                        </p:tgtEl>
                                        <p:attrNameLst>
                                          <p:attrName>ppt_x</p:attrName>
                                        </p:attrNameLst>
                                      </p:cBhvr>
                                      <p:tavLst>
                                        <p:tav tm="0">
                                          <p:val>
                                            <p:strVal val="#ppt_x"/>
                                          </p:val>
                                        </p:tav>
                                        <p:tav tm="100000">
                                          <p:val>
                                            <p:strVal val="#ppt_x"/>
                                          </p:val>
                                        </p:tav>
                                      </p:tavLst>
                                    </p:anim>
                                    <p:anim calcmode="lin" valueType="num">
                                      <p:cBhvr additive="base">
                                        <p:cTn id="85" dur="500" fill="hold"/>
                                        <p:tgtEl>
                                          <p:spTgt spid="25"/>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26"/>
                                        </p:tgtEl>
                                        <p:attrNameLst>
                                          <p:attrName>style.visibility</p:attrName>
                                        </p:attrNameLst>
                                      </p:cBhvr>
                                      <p:to>
                                        <p:strVal val="visible"/>
                                      </p:to>
                                    </p:set>
                                    <p:anim calcmode="lin" valueType="num">
                                      <p:cBhvr additive="base">
                                        <p:cTn id="88" dur="500" fill="hold"/>
                                        <p:tgtEl>
                                          <p:spTgt spid="26"/>
                                        </p:tgtEl>
                                        <p:attrNameLst>
                                          <p:attrName>ppt_x</p:attrName>
                                        </p:attrNameLst>
                                      </p:cBhvr>
                                      <p:tavLst>
                                        <p:tav tm="0">
                                          <p:val>
                                            <p:strVal val="#ppt_x"/>
                                          </p:val>
                                        </p:tav>
                                        <p:tav tm="100000">
                                          <p:val>
                                            <p:strVal val="#ppt_x"/>
                                          </p:val>
                                        </p:tav>
                                      </p:tavLst>
                                    </p:anim>
                                    <p:anim calcmode="lin" valueType="num">
                                      <p:cBhvr additive="base">
                                        <p:cTn id="89" dur="500" fill="hold"/>
                                        <p:tgtEl>
                                          <p:spTgt spid="26"/>
                                        </p:tgtEl>
                                        <p:attrNameLst>
                                          <p:attrName>ppt_y</p:attrName>
                                        </p:attrNameLst>
                                      </p:cBhvr>
                                      <p:tavLst>
                                        <p:tav tm="0">
                                          <p:val>
                                            <p:strVal val="1+#ppt_h/2"/>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additive="base">
                                        <p:cTn id="92" dur="500" fill="hold"/>
                                        <p:tgtEl>
                                          <p:spTgt spid="27"/>
                                        </p:tgtEl>
                                        <p:attrNameLst>
                                          <p:attrName>ppt_x</p:attrName>
                                        </p:attrNameLst>
                                      </p:cBhvr>
                                      <p:tavLst>
                                        <p:tav tm="0">
                                          <p:val>
                                            <p:strVal val="#ppt_x"/>
                                          </p:val>
                                        </p:tav>
                                        <p:tav tm="100000">
                                          <p:val>
                                            <p:strVal val="#ppt_x"/>
                                          </p:val>
                                        </p:tav>
                                      </p:tavLst>
                                    </p:anim>
                                    <p:anim calcmode="lin" valueType="num">
                                      <p:cBhvr additive="base">
                                        <p:cTn id="93" dur="500" fill="hold"/>
                                        <p:tgtEl>
                                          <p:spTgt spid="27"/>
                                        </p:tgtEl>
                                        <p:attrNameLst>
                                          <p:attrName>ppt_y</p:attrName>
                                        </p:attrNameLst>
                                      </p:cBhvr>
                                      <p:tavLst>
                                        <p:tav tm="0">
                                          <p:val>
                                            <p:strVal val="1+#ppt_h/2"/>
                                          </p:val>
                                        </p:tav>
                                        <p:tav tm="100000">
                                          <p:val>
                                            <p:strVal val="#ppt_y"/>
                                          </p:val>
                                        </p:tav>
                                      </p:tavLst>
                                    </p:anim>
                                  </p:childTnLst>
                                </p:cTn>
                              </p:par>
                              <p:par>
                                <p:cTn id="94" presetID="2" presetClass="entr" presetSubtype="4" fill="hold" nodeType="withEffect">
                                  <p:stCondLst>
                                    <p:cond delay="0"/>
                                  </p:stCondLst>
                                  <p:childTnLst>
                                    <p:set>
                                      <p:cBhvr>
                                        <p:cTn id="95" dur="1" fill="hold">
                                          <p:stCondLst>
                                            <p:cond delay="0"/>
                                          </p:stCondLst>
                                        </p:cTn>
                                        <p:tgtEl>
                                          <p:spTgt spid="28"/>
                                        </p:tgtEl>
                                        <p:attrNameLst>
                                          <p:attrName>style.visibility</p:attrName>
                                        </p:attrNameLst>
                                      </p:cBhvr>
                                      <p:to>
                                        <p:strVal val="visible"/>
                                      </p:to>
                                    </p:set>
                                    <p:anim calcmode="lin" valueType="num">
                                      <p:cBhvr additive="base">
                                        <p:cTn id="96" dur="500" fill="hold"/>
                                        <p:tgtEl>
                                          <p:spTgt spid="28"/>
                                        </p:tgtEl>
                                        <p:attrNameLst>
                                          <p:attrName>ppt_x</p:attrName>
                                        </p:attrNameLst>
                                      </p:cBhvr>
                                      <p:tavLst>
                                        <p:tav tm="0">
                                          <p:val>
                                            <p:strVal val="#ppt_x"/>
                                          </p:val>
                                        </p:tav>
                                        <p:tav tm="100000">
                                          <p:val>
                                            <p:strVal val="#ppt_x"/>
                                          </p:val>
                                        </p:tav>
                                      </p:tavLst>
                                    </p:anim>
                                    <p:anim calcmode="lin" valueType="num">
                                      <p:cBhvr additive="base">
                                        <p:cTn id="97" dur="500" fill="hold"/>
                                        <p:tgtEl>
                                          <p:spTgt spid="28"/>
                                        </p:tgtEl>
                                        <p:attrNameLst>
                                          <p:attrName>ppt_y</p:attrName>
                                        </p:attrNameLst>
                                      </p:cBhvr>
                                      <p:tavLst>
                                        <p:tav tm="0">
                                          <p:val>
                                            <p:strVal val="1+#ppt_h/2"/>
                                          </p:val>
                                        </p:tav>
                                        <p:tav tm="100000">
                                          <p:val>
                                            <p:strVal val="#ppt_y"/>
                                          </p:val>
                                        </p:tav>
                                      </p:tavLst>
                                    </p:anim>
                                  </p:childTnLst>
                                </p:cTn>
                              </p:par>
                              <p:par>
                                <p:cTn id="98" presetID="2" presetClass="entr" presetSubtype="4" fill="hold" nodeType="withEffect">
                                  <p:stCondLst>
                                    <p:cond delay="0"/>
                                  </p:stCondLst>
                                  <p:childTnLst>
                                    <p:set>
                                      <p:cBhvr>
                                        <p:cTn id="99" dur="1" fill="hold">
                                          <p:stCondLst>
                                            <p:cond delay="0"/>
                                          </p:stCondLst>
                                        </p:cTn>
                                        <p:tgtEl>
                                          <p:spTgt spid="29"/>
                                        </p:tgtEl>
                                        <p:attrNameLst>
                                          <p:attrName>style.visibility</p:attrName>
                                        </p:attrNameLst>
                                      </p:cBhvr>
                                      <p:to>
                                        <p:strVal val="visible"/>
                                      </p:to>
                                    </p:set>
                                    <p:anim calcmode="lin" valueType="num">
                                      <p:cBhvr additive="base">
                                        <p:cTn id="100" dur="500" fill="hold"/>
                                        <p:tgtEl>
                                          <p:spTgt spid="29"/>
                                        </p:tgtEl>
                                        <p:attrNameLst>
                                          <p:attrName>ppt_x</p:attrName>
                                        </p:attrNameLst>
                                      </p:cBhvr>
                                      <p:tavLst>
                                        <p:tav tm="0">
                                          <p:val>
                                            <p:strVal val="#ppt_x"/>
                                          </p:val>
                                        </p:tav>
                                        <p:tav tm="100000">
                                          <p:val>
                                            <p:strVal val="#ppt_x"/>
                                          </p:val>
                                        </p:tav>
                                      </p:tavLst>
                                    </p:anim>
                                    <p:anim calcmode="lin" valueType="num">
                                      <p:cBhvr additive="base">
                                        <p:cTn id="101" dur="500" fill="hold"/>
                                        <p:tgtEl>
                                          <p:spTgt spid="29"/>
                                        </p:tgtEl>
                                        <p:attrNameLst>
                                          <p:attrName>ppt_y</p:attrName>
                                        </p:attrNameLst>
                                      </p:cBhvr>
                                      <p:tavLst>
                                        <p:tav tm="0">
                                          <p:val>
                                            <p:strVal val="1+#ppt_h/2"/>
                                          </p:val>
                                        </p:tav>
                                        <p:tav tm="100000">
                                          <p:val>
                                            <p:strVal val="#ppt_y"/>
                                          </p:val>
                                        </p:tav>
                                      </p:tavLst>
                                    </p:anim>
                                  </p:childTnLst>
                                </p:cTn>
                              </p:par>
                              <p:par>
                                <p:cTn id="102" presetID="2" presetClass="entr" presetSubtype="4" fill="hold" nodeType="withEffect">
                                  <p:stCondLst>
                                    <p:cond delay="0"/>
                                  </p:stCondLst>
                                  <p:childTnLst>
                                    <p:set>
                                      <p:cBhvr>
                                        <p:cTn id="103" dur="1" fill="hold">
                                          <p:stCondLst>
                                            <p:cond delay="0"/>
                                          </p:stCondLst>
                                        </p:cTn>
                                        <p:tgtEl>
                                          <p:spTgt spid="30"/>
                                        </p:tgtEl>
                                        <p:attrNameLst>
                                          <p:attrName>style.visibility</p:attrName>
                                        </p:attrNameLst>
                                      </p:cBhvr>
                                      <p:to>
                                        <p:strVal val="visible"/>
                                      </p:to>
                                    </p:set>
                                    <p:anim calcmode="lin" valueType="num">
                                      <p:cBhvr additive="base">
                                        <p:cTn id="104" dur="500" fill="hold"/>
                                        <p:tgtEl>
                                          <p:spTgt spid="30"/>
                                        </p:tgtEl>
                                        <p:attrNameLst>
                                          <p:attrName>ppt_x</p:attrName>
                                        </p:attrNameLst>
                                      </p:cBhvr>
                                      <p:tavLst>
                                        <p:tav tm="0">
                                          <p:val>
                                            <p:strVal val="#ppt_x"/>
                                          </p:val>
                                        </p:tav>
                                        <p:tav tm="100000">
                                          <p:val>
                                            <p:strVal val="#ppt_x"/>
                                          </p:val>
                                        </p:tav>
                                      </p:tavLst>
                                    </p:anim>
                                    <p:anim calcmode="lin" valueType="num">
                                      <p:cBhvr additive="base">
                                        <p:cTn id="105" dur="500" fill="hold"/>
                                        <p:tgtEl>
                                          <p:spTgt spid="30"/>
                                        </p:tgtEl>
                                        <p:attrNameLst>
                                          <p:attrName>ppt_y</p:attrName>
                                        </p:attrNameLst>
                                      </p:cBhvr>
                                      <p:tavLst>
                                        <p:tav tm="0">
                                          <p:val>
                                            <p:strVal val="1+#ppt_h/2"/>
                                          </p:val>
                                        </p:tav>
                                        <p:tav tm="100000">
                                          <p:val>
                                            <p:strVal val="#ppt_y"/>
                                          </p:val>
                                        </p:tav>
                                      </p:tavLst>
                                    </p:anim>
                                  </p:childTnLst>
                                </p:cTn>
                              </p:par>
                              <p:par>
                                <p:cTn id="106" presetID="2" presetClass="entr" presetSubtype="4" fill="hold" nodeType="withEffect">
                                  <p:stCondLst>
                                    <p:cond delay="0"/>
                                  </p:stCondLst>
                                  <p:childTnLst>
                                    <p:set>
                                      <p:cBhvr>
                                        <p:cTn id="107" dur="1" fill="hold">
                                          <p:stCondLst>
                                            <p:cond delay="0"/>
                                          </p:stCondLst>
                                        </p:cTn>
                                        <p:tgtEl>
                                          <p:spTgt spid="31"/>
                                        </p:tgtEl>
                                        <p:attrNameLst>
                                          <p:attrName>style.visibility</p:attrName>
                                        </p:attrNameLst>
                                      </p:cBhvr>
                                      <p:to>
                                        <p:strVal val="visible"/>
                                      </p:to>
                                    </p:set>
                                    <p:anim calcmode="lin" valueType="num">
                                      <p:cBhvr additive="base">
                                        <p:cTn id="108" dur="500" fill="hold"/>
                                        <p:tgtEl>
                                          <p:spTgt spid="31"/>
                                        </p:tgtEl>
                                        <p:attrNameLst>
                                          <p:attrName>ppt_x</p:attrName>
                                        </p:attrNameLst>
                                      </p:cBhvr>
                                      <p:tavLst>
                                        <p:tav tm="0">
                                          <p:val>
                                            <p:strVal val="#ppt_x"/>
                                          </p:val>
                                        </p:tav>
                                        <p:tav tm="100000">
                                          <p:val>
                                            <p:strVal val="#ppt_x"/>
                                          </p:val>
                                        </p:tav>
                                      </p:tavLst>
                                    </p:anim>
                                    <p:anim calcmode="lin" valueType="num">
                                      <p:cBhvr additive="base">
                                        <p:cTn id="109" dur="500" fill="hold"/>
                                        <p:tgtEl>
                                          <p:spTgt spid="31"/>
                                        </p:tgtEl>
                                        <p:attrNameLst>
                                          <p:attrName>ppt_y</p:attrName>
                                        </p:attrNameLst>
                                      </p:cBhvr>
                                      <p:tavLst>
                                        <p:tav tm="0">
                                          <p:val>
                                            <p:strVal val="1+#ppt_h/2"/>
                                          </p:val>
                                        </p:tav>
                                        <p:tav tm="100000">
                                          <p:val>
                                            <p:strVal val="#ppt_y"/>
                                          </p:val>
                                        </p:tav>
                                      </p:tavLst>
                                    </p:anim>
                                  </p:childTnLst>
                                </p:cTn>
                              </p:par>
                              <p:par>
                                <p:cTn id="110" presetID="2" presetClass="entr" presetSubtype="4" fill="hold" nodeType="withEffect">
                                  <p:stCondLst>
                                    <p:cond delay="0"/>
                                  </p:stCondLst>
                                  <p:childTnLst>
                                    <p:set>
                                      <p:cBhvr>
                                        <p:cTn id="111" dur="1" fill="hold">
                                          <p:stCondLst>
                                            <p:cond delay="0"/>
                                          </p:stCondLst>
                                        </p:cTn>
                                        <p:tgtEl>
                                          <p:spTgt spid="32"/>
                                        </p:tgtEl>
                                        <p:attrNameLst>
                                          <p:attrName>style.visibility</p:attrName>
                                        </p:attrNameLst>
                                      </p:cBhvr>
                                      <p:to>
                                        <p:strVal val="visible"/>
                                      </p:to>
                                    </p:set>
                                    <p:anim calcmode="lin" valueType="num">
                                      <p:cBhvr additive="base">
                                        <p:cTn id="112" dur="500" fill="hold"/>
                                        <p:tgtEl>
                                          <p:spTgt spid="32"/>
                                        </p:tgtEl>
                                        <p:attrNameLst>
                                          <p:attrName>ppt_x</p:attrName>
                                        </p:attrNameLst>
                                      </p:cBhvr>
                                      <p:tavLst>
                                        <p:tav tm="0">
                                          <p:val>
                                            <p:strVal val="#ppt_x"/>
                                          </p:val>
                                        </p:tav>
                                        <p:tav tm="100000">
                                          <p:val>
                                            <p:strVal val="#ppt_x"/>
                                          </p:val>
                                        </p:tav>
                                      </p:tavLst>
                                    </p:anim>
                                    <p:anim calcmode="lin" valueType="num">
                                      <p:cBhvr additive="base">
                                        <p:cTn id="113" dur="500" fill="hold"/>
                                        <p:tgtEl>
                                          <p:spTgt spid="32"/>
                                        </p:tgtEl>
                                        <p:attrNameLst>
                                          <p:attrName>ppt_y</p:attrName>
                                        </p:attrNameLst>
                                      </p:cBhvr>
                                      <p:tavLst>
                                        <p:tav tm="0">
                                          <p:val>
                                            <p:strVal val="1+#ppt_h/2"/>
                                          </p:val>
                                        </p:tav>
                                        <p:tav tm="100000">
                                          <p:val>
                                            <p:strVal val="#ppt_y"/>
                                          </p:val>
                                        </p:tav>
                                      </p:tavLst>
                                    </p:anim>
                                  </p:childTnLst>
                                </p:cTn>
                              </p:par>
                              <p:par>
                                <p:cTn id="114" presetID="2" presetClass="entr" presetSubtype="4" fill="hold" nodeType="withEffect">
                                  <p:stCondLst>
                                    <p:cond delay="0"/>
                                  </p:stCondLst>
                                  <p:childTnLst>
                                    <p:set>
                                      <p:cBhvr>
                                        <p:cTn id="115" dur="1" fill="hold">
                                          <p:stCondLst>
                                            <p:cond delay="0"/>
                                          </p:stCondLst>
                                        </p:cTn>
                                        <p:tgtEl>
                                          <p:spTgt spid="33"/>
                                        </p:tgtEl>
                                        <p:attrNameLst>
                                          <p:attrName>style.visibility</p:attrName>
                                        </p:attrNameLst>
                                      </p:cBhvr>
                                      <p:to>
                                        <p:strVal val="visible"/>
                                      </p:to>
                                    </p:set>
                                    <p:anim calcmode="lin" valueType="num">
                                      <p:cBhvr additive="base">
                                        <p:cTn id="116" dur="500" fill="hold"/>
                                        <p:tgtEl>
                                          <p:spTgt spid="33"/>
                                        </p:tgtEl>
                                        <p:attrNameLst>
                                          <p:attrName>ppt_x</p:attrName>
                                        </p:attrNameLst>
                                      </p:cBhvr>
                                      <p:tavLst>
                                        <p:tav tm="0">
                                          <p:val>
                                            <p:strVal val="#ppt_x"/>
                                          </p:val>
                                        </p:tav>
                                        <p:tav tm="100000">
                                          <p:val>
                                            <p:strVal val="#ppt_x"/>
                                          </p:val>
                                        </p:tav>
                                      </p:tavLst>
                                    </p:anim>
                                    <p:anim calcmode="lin" valueType="num">
                                      <p:cBhvr additive="base">
                                        <p:cTn id="11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8523" y="946003"/>
            <a:ext cx="5744992" cy="2613123"/>
          </a:xfrm>
        </p:spPr>
        <p:txBody>
          <a:bodyPr/>
          <a:lstStyle/>
          <a:p>
            <a:pPr marL="0" indent="0">
              <a:buNone/>
            </a:pPr>
            <a:r>
              <a:rPr lang="en-US" sz="3200" dirty="0">
                <a:latin typeface="Arial-Rounded" panose="020B0500000000000000" pitchFamily="34" charset="0"/>
                <a:cs typeface="Arial-Rounded" panose="020B0500000000000000" pitchFamily="34" charset="0"/>
              </a:rPr>
              <a:t>- </a:t>
            </a:r>
            <a:r>
              <a:rPr lang="en-US" sz="3200" i="1" dirty="0">
                <a:latin typeface="Arial-Rounded" panose="020B0500000000000000" pitchFamily="34" charset="0"/>
                <a:cs typeface="Arial-Rounded" panose="020B0500000000000000" pitchFamily="34" charset="0"/>
              </a:rPr>
              <a:t>Sông Ngân (dải Ngân Hà):</a:t>
            </a:r>
            <a:r>
              <a:rPr lang="en-US" sz="3200" dirty="0">
                <a:latin typeface="Arial-Rounded" panose="020B0500000000000000" pitchFamily="34" charset="0"/>
                <a:cs typeface="Arial-Rounded" panose="020B0500000000000000" pitchFamily="34" charset="0"/>
              </a:rPr>
              <a:t> dải trắng bạc, vắt ngang bầu trời, được tạo nên từ nhiều ngôi sao, trông giống một con sông.</a:t>
            </a:r>
          </a:p>
          <a:p>
            <a:pPr marL="0" indent="0">
              <a:buNone/>
            </a:pPr>
            <a:endParaRPr lang="en-US" sz="3200" dirty="0">
              <a:latin typeface="Arial-Rounded" panose="020B0500000000000000" pitchFamily="34" charset="0"/>
              <a:cs typeface="Arial-Rounded" panose="020B0500000000000000" pitchFamily="34" charset="0"/>
            </a:endParaRPr>
          </a:p>
        </p:txBody>
      </p:sp>
      <p:sp>
        <p:nvSpPr>
          <p:cNvPr id="5" name="TextBox 4"/>
          <p:cNvSpPr txBox="1"/>
          <p:nvPr/>
        </p:nvSpPr>
        <p:spPr>
          <a:xfrm>
            <a:off x="450850" y="351155"/>
            <a:ext cx="570227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Giải nghĩa của từ</a:t>
            </a:r>
          </a:p>
        </p:txBody>
      </p:sp>
      <p:pic>
        <p:nvPicPr>
          <p:cNvPr id="7" name="Picture 2" descr="C:\Users\Public\Pictures\Sample Pictures\dai-ngan-ha.jpg"/>
          <p:cNvPicPr>
            <a:picLocks noChangeAspect="1" noChangeArrowheads="1"/>
          </p:cNvPicPr>
          <p:nvPr/>
        </p:nvPicPr>
        <p:blipFill>
          <a:blip r:embed="rId3"/>
          <a:srcRect/>
          <a:stretch>
            <a:fillRect/>
          </a:stretch>
        </p:blipFill>
        <p:spPr bwMode="auto">
          <a:xfrm>
            <a:off x="6807200" y="1"/>
            <a:ext cx="5384800" cy="3123028"/>
          </a:xfrm>
          <a:prstGeom prst="rect">
            <a:avLst/>
          </a:prstGeom>
          <a:noFill/>
        </p:spPr>
      </p:pic>
      <p:pic>
        <p:nvPicPr>
          <p:cNvPr id="8" name="Picture 3" descr="C:\Users\Public\Pictures\Sample Pictures\nong-nia-met-tre.jpg"/>
          <p:cNvPicPr>
            <a:picLocks noGrp="1" noChangeAspect="1" noChangeArrowheads="1"/>
          </p:cNvPicPr>
          <p:nvPr>
            <p:ph sz="half" idx="2"/>
          </p:nvPr>
        </p:nvPicPr>
        <p:blipFill>
          <a:blip r:embed="rId4"/>
          <a:srcRect/>
          <a:stretch>
            <a:fillRect/>
          </a:stretch>
        </p:blipFill>
        <p:spPr bwMode="auto">
          <a:xfrm>
            <a:off x="6807200" y="3492500"/>
            <a:ext cx="5384800" cy="3365500"/>
          </a:xfrm>
          <a:prstGeom prst="rect">
            <a:avLst/>
          </a:prstGeom>
          <a:noFill/>
        </p:spPr>
      </p:pic>
      <p:sp>
        <p:nvSpPr>
          <p:cNvPr id="9" name="Content Placeholder 2"/>
          <p:cNvSpPr txBox="1">
            <a:spLocks/>
          </p:cNvSpPr>
          <p:nvPr/>
        </p:nvSpPr>
        <p:spPr>
          <a:xfrm>
            <a:off x="360388" y="3738489"/>
            <a:ext cx="5744992" cy="2043332"/>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Arial-Rounded" panose="020B0500000000000000" pitchFamily="34" charset="0"/>
                <a:ea typeface="+mn-ea"/>
                <a:cs typeface="Arial-Rounded" panose="020B0500000000000000" pitchFamily="34" charset="0"/>
              </a:rPr>
              <a:t>- </a:t>
            </a:r>
            <a:r>
              <a:rPr kumimoji="0" lang="en-US" sz="3200" b="0" i="1" u="none" strike="noStrike" kern="1200" cap="none" spc="0" normalizeH="0" baseline="0" noProof="0" dirty="0" smtClean="0">
                <a:ln>
                  <a:noFill/>
                </a:ln>
                <a:solidFill>
                  <a:schemeClr val="tx1"/>
                </a:solidFill>
                <a:effectLst/>
                <a:uLnTx/>
                <a:uFillTx/>
                <a:latin typeface="Arial-Rounded" panose="020B0500000000000000" pitchFamily="34" charset="0"/>
                <a:ea typeface="+mn-ea"/>
                <a:cs typeface="Arial-Rounded" panose="020B0500000000000000" pitchFamily="34" charset="0"/>
              </a:rPr>
              <a:t>Nong:</a:t>
            </a:r>
            <a:r>
              <a:rPr kumimoji="0" lang="en-US" sz="3200" b="0" i="0" u="none" strike="noStrike" kern="1200" cap="none" spc="0" normalizeH="0" baseline="0" noProof="0" dirty="0" smtClean="0">
                <a:ln>
                  <a:noFill/>
                </a:ln>
                <a:solidFill>
                  <a:schemeClr val="tx1"/>
                </a:solidFill>
                <a:effectLst/>
                <a:uLnTx/>
                <a:uFillTx/>
                <a:latin typeface="Arial-Rounded" panose="020B0500000000000000" pitchFamily="34" charset="0"/>
                <a:ea typeface="+mn-ea"/>
                <a:cs typeface="Arial-Rounded" panose="020B0500000000000000" pitchFamily="34" charset="0"/>
              </a:rPr>
              <a:t> Vật dụng làm từ tre nứa, có hình tròn, dùng để phơi thóc</a:t>
            </a:r>
            <a:endPar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mn-ea"/>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ox(i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ox(i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ox(i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Sáo nó thổi vang</a:t>
            </a:r>
          </a:p>
          <a:p>
            <a:r>
              <a:rPr lang="en-US" sz="2800">
                <a:latin typeface="Arial-Rounded" panose="020B0500000000000000" pitchFamily="34" charset="0"/>
                <a:cs typeface="Arial-Rounded" panose="020B0500000000000000" pitchFamily="34" charset="0"/>
              </a:rPr>
              <a:t>Sao trời trôi qua</a:t>
            </a:r>
          </a:p>
          <a:p>
            <a:r>
              <a:rPr lang="en-US" sz="2800">
                <a:latin typeface="Arial-Rounded" panose="020B0500000000000000" pitchFamily="34" charset="0"/>
                <a:cs typeface="Arial-Rounded" panose="020B0500000000000000" pitchFamily="34" charset="0"/>
              </a:rPr>
              <a:t>Diều thành trăng vàng</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trong ngần</a:t>
            </a:r>
          </a:p>
          <a:p>
            <a:r>
              <a:rPr lang="en-US" sz="2800">
                <a:latin typeface="Arial-Rounded" panose="020B0500000000000000" pitchFamily="34" charset="0"/>
                <a:cs typeface="Arial-Rounded" panose="020B0500000000000000" pitchFamily="34" charset="0"/>
              </a:rPr>
              <a:t>Diều hay chiếc thuyền</a:t>
            </a:r>
          </a:p>
          <a:p>
            <a:r>
              <a:rPr lang="en-US" sz="2800">
                <a:latin typeface="Arial-Rounded" panose="020B0500000000000000" pitchFamily="34" charset="0"/>
                <a:cs typeface="Arial-Rounded" panose="020B0500000000000000" pitchFamily="34" charset="0"/>
              </a:rPr>
              <a:t>Trôi trên sông Ngân</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chơi vơi</a:t>
            </a:r>
          </a:p>
          <a:p>
            <a:r>
              <a:rPr lang="en-US" sz="2800">
                <a:latin typeface="Arial-Rounded" panose="020B0500000000000000" pitchFamily="34" charset="0"/>
                <a:cs typeface="Arial-Rounded" panose="020B0500000000000000" pitchFamily="34" charset="0"/>
              </a:rPr>
              <a:t>Diều là hạt cau</a:t>
            </a:r>
          </a:p>
          <a:p>
            <a:r>
              <a:rPr lang="en-US" sz="2800">
                <a:latin typeface="Arial-Rounded" panose="020B0500000000000000" pitchFamily="34" charset="0"/>
                <a:cs typeface="Arial-Rounded" panose="020B0500000000000000" pitchFamily="34" charset="0"/>
              </a:rPr>
              <a:t>Phơi trên nong trời</a:t>
            </a: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Trời như cánh đồng</a:t>
            </a:r>
          </a:p>
          <a:p>
            <a:r>
              <a:rPr lang="en-US" sz="2800">
                <a:latin typeface="Arial-Rounded" panose="020B0500000000000000" pitchFamily="34" charset="0"/>
                <a:cs typeface="Arial-Rounded" panose="020B0500000000000000" pitchFamily="34" charset="0"/>
              </a:rPr>
              <a:t>Xong mùa gặt hái</a:t>
            </a:r>
          </a:p>
          <a:p>
            <a:r>
              <a:rPr lang="en-US" sz="2800">
                <a:latin typeface="Arial-Rounded" panose="020B0500000000000000" pitchFamily="34" charset="0"/>
                <a:cs typeface="Arial-Rounded" panose="020B0500000000000000" pitchFamily="34" charset="0"/>
              </a:rPr>
              <a:t>Diều em - lưỡi liềm</a:t>
            </a:r>
          </a:p>
          <a:p>
            <a:r>
              <a:rPr lang="en-US" sz="2800">
                <a:latin typeface="Arial-Rounded" panose="020B0500000000000000" pitchFamily="34" charset="0"/>
                <a:cs typeface="Arial-Rounded" panose="020B0500000000000000" pitchFamily="34" charset="0"/>
              </a:rPr>
              <a:t>Ai quên bỏ lại</a:t>
            </a:r>
          </a:p>
          <a:p>
            <a:endParaRPr lang="en-US" sz="2800">
              <a:latin typeface="Arial-Rounded" panose="020B0500000000000000" pitchFamily="34" charset="0"/>
              <a:cs typeface="Arial-Rounded" panose="020B0500000000000000" pitchFamily="34" charset="0"/>
            </a:endParaRPr>
          </a:p>
          <a:p>
            <a:endParaRPr lang="en-US" sz="280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sym typeface="+mn-ea"/>
              </a:rPr>
              <a:t>Cánh diều no gió</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Nhạc trời réo vang</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Tiếng diều xanh lúa</a:t>
            </a:r>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sym typeface="+mn-ea"/>
              </a:rPr>
              <a:t>Uốn cong tre làng</a:t>
            </a:r>
          </a:p>
          <a:p>
            <a:pPr algn="r"/>
            <a:r>
              <a:rPr lang="en-US" sz="2800">
                <a:latin typeface="Arial-Rounded" panose="020B0500000000000000" pitchFamily="34" charset="0"/>
                <a:cs typeface="Arial-Rounded" panose="020B0500000000000000" pitchFamily="34" charset="0"/>
              </a:rPr>
              <a:t>(Trần Đăng Khoa)</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a:latin typeface="Arial-Rounded" panose="020B0500000000000000" pitchFamily="34" charset="0"/>
                <a:cs typeface="Arial-Rounded" panose="020B0500000000000000" pitchFamily="34" charset="0"/>
              </a:rPr>
              <a:t>CÁNH DIỀU</a:t>
            </a:r>
          </a:p>
        </p:txBody>
      </p:sp>
      <p:pic>
        <p:nvPicPr>
          <p:cNvPr id="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5800" y="-185"/>
            <a:ext cx="527050" cy="21490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7395" y="2140400"/>
            <a:ext cx="527050" cy="21490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8830" y="4289240"/>
            <a:ext cx="527050" cy="21490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56550" y="3934275"/>
            <a:ext cx="527050" cy="21490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28755" y="3934275"/>
            <a:ext cx="527050" cy="21490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Flowchart: Connector 2"/>
          <p:cNvSpPr/>
          <p:nvPr/>
        </p:nvSpPr>
        <p:spPr>
          <a:xfrm>
            <a:off x="71120" y="504190"/>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1</a:t>
            </a:r>
          </a:p>
        </p:txBody>
      </p:sp>
      <p:sp>
        <p:nvSpPr>
          <p:cNvPr id="10" name="Flowchart: Connector 9"/>
          <p:cNvSpPr/>
          <p:nvPr/>
        </p:nvSpPr>
        <p:spPr>
          <a:xfrm>
            <a:off x="93980" y="2684780"/>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2</a:t>
            </a:r>
          </a:p>
        </p:txBody>
      </p:sp>
      <p:sp>
        <p:nvSpPr>
          <p:cNvPr id="15" name="Flowchart: Connector 14"/>
          <p:cNvSpPr/>
          <p:nvPr/>
        </p:nvSpPr>
        <p:spPr>
          <a:xfrm>
            <a:off x="93980" y="477456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3</a:t>
            </a:r>
          </a:p>
        </p:txBody>
      </p:sp>
      <p:sp>
        <p:nvSpPr>
          <p:cNvPr id="16" name="Flowchart: Connector 15"/>
          <p:cNvSpPr/>
          <p:nvPr/>
        </p:nvSpPr>
        <p:spPr>
          <a:xfrm>
            <a:off x="3380740" y="444944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4</a:t>
            </a:r>
          </a:p>
        </p:txBody>
      </p:sp>
      <p:sp>
        <p:nvSpPr>
          <p:cNvPr id="18" name="Flowchart: Connector 17"/>
          <p:cNvSpPr/>
          <p:nvPr/>
        </p:nvSpPr>
        <p:spPr>
          <a:xfrm>
            <a:off x="7123430" y="454342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arn(inVertical)">
                                      <p:cBhvr>
                                        <p:cTn id="54" dur="500"/>
                                        <p:tgtEl>
                                          <p:spTgt spid="16"/>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inVertical)">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3" grpId="0" bldLvl="0" animBg="1"/>
      <p:bldP spid="10" grpId="0" bldLvl="0" animBg="1"/>
      <p:bldP spid="15" grpId="0" bldLvl="0" animBg="1"/>
      <p:bldP spid="16" grpId="0" bldLvl="0" animBg="1"/>
      <p:bldP spid="1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Sáo nó thổi vang</a:t>
            </a:r>
          </a:p>
          <a:p>
            <a:r>
              <a:rPr lang="en-US" sz="2800">
                <a:latin typeface="Arial-Rounded" panose="020B0500000000000000" pitchFamily="34" charset="0"/>
                <a:cs typeface="Arial-Rounded" panose="020B0500000000000000" pitchFamily="34" charset="0"/>
              </a:rPr>
              <a:t>Sao trời trôi qua</a:t>
            </a:r>
          </a:p>
          <a:p>
            <a:r>
              <a:rPr lang="en-US" sz="2800">
                <a:latin typeface="Arial-Rounded" panose="020B0500000000000000" pitchFamily="34" charset="0"/>
                <a:cs typeface="Arial-Rounded" panose="020B0500000000000000" pitchFamily="34" charset="0"/>
              </a:rPr>
              <a:t>Diều thành trăng vàng</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trong ngần</a:t>
            </a:r>
          </a:p>
          <a:p>
            <a:r>
              <a:rPr lang="en-US" sz="2800">
                <a:latin typeface="Arial-Rounded" panose="020B0500000000000000" pitchFamily="34" charset="0"/>
                <a:cs typeface="Arial-Rounded" panose="020B0500000000000000" pitchFamily="34" charset="0"/>
              </a:rPr>
              <a:t>Diều hay chiếc thuyền</a:t>
            </a:r>
          </a:p>
          <a:p>
            <a:r>
              <a:rPr lang="en-US" sz="2800">
                <a:latin typeface="Arial-Rounded" panose="020B0500000000000000" pitchFamily="34" charset="0"/>
                <a:cs typeface="Arial-Rounded" panose="020B0500000000000000" pitchFamily="34" charset="0"/>
              </a:rPr>
              <a:t>Trôi trên sông Ngân</a:t>
            </a:r>
          </a:p>
          <a:p>
            <a:endParaRPr lang="en-US" sz="2800">
              <a:latin typeface="Arial-Rounded" panose="020B0500000000000000" pitchFamily="34" charset="0"/>
              <a:cs typeface="Arial-Rounded" panose="020B0500000000000000" pitchFamily="34" charset="0"/>
            </a:endParaRPr>
          </a:p>
          <a:p>
            <a:r>
              <a:rPr lang="en-US" sz="2800">
                <a:latin typeface="Arial-Rounded" panose="020B0500000000000000" pitchFamily="34" charset="0"/>
                <a:cs typeface="Arial-Rounded" panose="020B0500000000000000" pitchFamily="34" charset="0"/>
              </a:rPr>
              <a:t>Cánh diều no gió</a:t>
            </a:r>
          </a:p>
          <a:p>
            <a:r>
              <a:rPr lang="en-US" sz="2800">
                <a:latin typeface="Arial-Rounded" panose="020B0500000000000000" pitchFamily="34" charset="0"/>
                <a:cs typeface="Arial-Rounded" panose="020B0500000000000000" pitchFamily="34" charset="0"/>
              </a:rPr>
              <a:t>Tiếng nó chơi vơi</a:t>
            </a:r>
          </a:p>
          <a:p>
            <a:r>
              <a:rPr lang="en-US" sz="2800">
                <a:latin typeface="Arial-Rounded" panose="020B0500000000000000" pitchFamily="34" charset="0"/>
                <a:cs typeface="Arial-Rounded" panose="020B0500000000000000" pitchFamily="34" charset="0"/>
              </a:rPr>
              <a:t>Diều là hạt cau</a:t>
            </a:r>
          </a:p>
          <a:p>
            <a:r>
              <a:rPr lang="en-US" sz="2800">
                <a:latin typeface="Arial-Rounded" panose="020B0500000000000000" pitchFamily="34" charset="0"/>
                <a:cs typeface="Arial-Rounded" panose="020B0500000000000000" pitchFamily="34" charset="0"/>
              </a:rPr>
              <a:t>Phơi trên nong trời</a:t>
            </a: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a:latin typeface="Arial-Rounded" panose="020B0500000000000000" pitchFamily="34" charset="0"/>
                <a:cs typeface="Arial-Rounded" panose="020B0500000000000000" pitchFamily="34" charset="0"/>
              </a:rPr>
              <a:t>Trời như cánh đồng</a:t>
            </a:r>
          </a:p>
          <a:p>
            <a:r>
              <a:rPr lang="en-US" sz="2800">
                <a:latin typeface="Arial-Rounded" panose="020B0500000000000000" pitchFamily="34" charset="0"/>
                <a:cs typeface="Arial-Rounded" panose="020B0500000000000000" pitchFamily="34" charset="0"/>
              </a:rPr>
              <a:t>Xong mùa gặt hái</a:t>
            </a:r>
          </a:p>
          <a:p>
            <a:r>
              <a:rPr lang="en-US" sz="2800">
                <a:latin typeface="Arial-Rounded" panose="020B0500000000000000" pitchFamily="34" charset="0"/>
                <a:cs typeface="Arial-Rounded" panose="020B0500000000000000" pitchFamily="34" charset="0"/>
              </a:rPr>
              <a:t>Diều em - lưỡi liềm</a:t>
            </a:r>
          </a:p>
          <a:p>
            <a:r>
              <a:rPr lang="en-US" sz="2800">
                <a:latin typeface="Arial-Rounded" panose="020B0500000000000000" pitchFamily="34" charset="0"/>
                <a:cs typeface="Arial-Rounded" panose="020B0500000000000000" pitchFamily="34" charset="0"/>
              </a:rPr>
              <a:t>Ai quên bỏ lại</a:t>
            </a:r>
          </a:p>
          <a:p>
            <a:endParaRPr lang="en-US" sz="2800">
              <a:latin typeface="Arial-Rounded" panose="020B0500000000000000" pitchFamily="34" charset="0"/>
              <a:cs typeface="Arial-Rounded" panose="020B0500000000000000" pitchFamily="34" charset="0"/>
            </a:endParaRPr>
          </a:p>
          <a:p>
            <a:endParaRPr lang="en-US" sz="280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b="1" dirty="0">
                <a:latin typeface="Arial-Rounded" panose="020B0500000000000000" pitchFamily="34" charset="0"/>
                <a:cs typeface="Arial-Rounded" panose="020B0500000000000000" pitchFamily="34" charset="0"/>
                <a:sym typeface="+mn-ea"/>
              </a:rPr>
              <a:t>Cánh</a:t>
            </a:r>
            <a:r>
              <a:rPr lang="en-US" sz="2800" dirty="0">
                <a:latin typeface="Arial-Rounded" panose="020B0500000000000000" pitchFamily="34" charset="0"/>
                <a:cs typeface="Arial-Rounded" panose="020B0500000000000000" pitchFamily="34" charset="0"/>
                <a:sym typeface="+mn-ea"/>
              </a:rPr>
              <a:t> diều no gió</a:t>
            </a:r>
            <a:endParaRPr lang="en-US" sz="2800" dirty="0">
              <a:latin typeface="Arial-Rounded" panose="020B0500000000000000" pitchFamily="34" charset="0"/>
              <a:cs typeface="Arial-Rounded" panose="020B0500000000000000" pitchFamily="34" charset="0"/>
            </a:endParaRPr>
          </a:p>
          <a:p>
            <a:r>
              <a:rPr lang="en-US" sz="2800" dirty="0">
                <a:latin typeface="Arial-Rounded" panose="020B0500000000000000" pitchFamily="34" charset="0"/>
                <a:cs typeface="Arial-Rounded" panose="020B0500000000000000" pitchFamily="34" charset="0"/>
                <a:sym typeface="+mn-ea"/>
              </a:rPr>
              <a:t>Nhạc trời réo vang</a:t>
            </a:r>
            <a:endParaRPr lang="en-US" sz="2800" dirty="0">
              <a:latin typeface="Arial-Rounded" panose="020B0500000000000000" pitchFamily="34" charset="0"/>
              <a:cs typeface="Arial-Rounded" panose="020B0500000000000000" pitchFamily="34" charset="0"/>
            </a:endParaRPr>
          </a:p>
          <a:p>
            <a:r>
              <a:rPr lang="en-US" sz="2800" dirty="0">
                <a:latin typeface="Arial-Rounded" panose="020B0500000000000000" pitchFamily="34" charset="0"/>
                <a:cs typeface="Arial-Rounded" panose="020B0500000000000000" pitchFamily="34" charset="0"/>
                <a:sym typeface="+mn-ea"/>
              </a:rPr>
              <a:t>Tiếng diều xanh lúa</a:t>
            </a:r>
            <a:endParaRPr lang="en-US" sz="2800" dirty="0">
              <a:latin typeface="Arial-Rounded" panose="020B0500000000000000" pitchFamily="34" charset="0"/>
              <a:cs typeface="Arial-Rounded" panose="020B0500000000000000" pitchFamily="34" charset="0"/>
            </a:endParaRPr>
          </a:p>
          <a:p>
            <a:r>
              <a:rPr lang="en-US" sz="2800" dirty="0">
                <a:latin typeface="Arial-Rounded" panose="020B0500000000000000" pitchFamily="34" charset="0"/>
                <a:cs typeface="Arial-Rounded" panose="020B0500000000000000" pitchFamily="34" charset="0"/>
                <a:sym typeface="+mn-ea"/>
              </a:rPr>
              <a:t>Uốn cong tre làng</a:t>
            </a:r>
          </a:p>
          <a:p>
            <a:pPr algn="r"/>
            <a:r>
              <a:rPr lang="en-US" sz="2800" dirty="0">
                <a:latin typeface="Arial-Rounded" panose="020B0500000000000000" pitchFamily="34" charset="0"/>
                <a:cs typeface="Arial-Rounded" panose="020B0500000000000000" pitchFamily="34" charset="0"/>
              </a:rPr>
              <a:t>(Trần Đăng Khoa)</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a:latin typeface="Arial-Rounded" panose="020B0500000000000000" pitchFamily="34" charset="0"/>
                <a:cs typeface="Arial-Rounded" panose="020B0500000000000000" pitchFamily="34" charset="0"/>
              </a:rPr>
              <a:t>CÁNH DIỀU</a:t>
            </a:r>
          </a:p>
        </p:txBody>
      </p:sp>
      <p:sp>
        <p:nvSpPr>
          <p:cNvPr id="17" name="TextBox 16"/>
          <p:cNvSpPr txBox="1"/>
          <p:nvPr/>
        </p:nvSpPr>
        <p:spPr>
          <a:xfrm>
            <a:off x="5466715" y="3704658"/>
            <a:ext cx="6096000" cy="584739"/>
          </a:xfrm>
          <a:prstGeom prst="rect">
            <a:avLst/>
          </a:prstGeom>
          <a:solidFill>
            <a:srgbClr val="92D050"/>
          </a:solidFill>
        </p:spPr>
        <p:txBody>
          <a:bodyPr wrap="square" lIns="91403" tIns="45702" rIns="91403" bIns="45702" rtlCol="0">
            <a:spAutoFit/>
          </a:bodyP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Học sinh đọc toàn bài</a:t>
            </a:r>
          </a:p>
        </p:txBody>
      </p:sp>
    </p:spTree>
  </p:cSld>
  <p:clrMapOvr>
    <a:masterClrMapping/>
  </p:clrMapOvr>
  <p:timing>
    <p:tnLst>
      <p:par>
        <p:cTn id="1" dur="indefinite" restart="never" nodeType="tmRoot"/>
      </p:par>
    </p:tnLst>
    <p:bldLst>
      <p:bldP spid="5" grpId="1"/>
      <p:bldP spid="6" grpId="1"/>
      <p:bldP spid="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p:nvPr/>
        </p:nvSpPr>
        <p:spPr>
          <a:xfrm>
            <a:off x="577215" y="410845"/>
            <a:ext cx="10078085" cy="107632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1. Kể tên những vật giống cánh diều được nhắc đến trong bài thơ:</a:t>
            </a:r>
          </a:p>
        </p:txBody>
      </p:sp>
      <p:pic>
        <p:nvPicPr>
          <p:cNvPr id="9" name="Content Placeholder 8"/>
          <p:cNvPicPr>
            <a:picLocks noGrp="1" noChangeAspect="1"/>
          </p:cNvPicPr>
          <p:nvPr>
            <p:ph idx="1"/>
          </p:nvPr>
        </p:nvPicPr>
        <p:blipFill>
          <a:blip r:embed="rId3"/>
          <a:stretch>
            <a:fillRect/>
          </a:stretch>
        </p:blipFill>
        <p:spPr>
          <a:xfrm>
            <a:off x="1296035" y="2012315"/>
            <a:ext cx="9740900" cy="1574165"/>
          </a:xfrm>
          <a:prstGeom prst="rect">
            <a:avLst/>
          </a:prstGeom>
        </p:spPr>
      </p:pic>
      <p:sp>
        <p:nvSpPr>
          <p:cNvPr id="12" name="Rounded Rectangle 11"/>
          <p:cNvSpPr/>
          <p:nvPr/>
        </p:nvSpPr>
        <p:spPr>
          <a:xfrm>
            <a:off x="1287780" y="373761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Chiếc thuyền</a:t>
            </a:r>
          </a:p>
        </p:txBody>
      </p:sp>
      <p:sp>
        <p:nvSpPr>
          <p:cNvPr id="13" name="Rounded Rectangle 12"/>
          <p:cNvSpPr/>
          <p:nvPr/>
        </p:nvSpPr>
        <p:spPr>
          <a:xfrm>
            <a:off x="3509010" y="379857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mặt trăng</a:t>
            </a:r>
          </a:p>
        </p:txBody>
      </p:sp>
      <p:sp>
        <p:nvSpPr>
          <p:cNvPr id="14" name="Rounded Rectangle 13"/>
          <p:cNvSpPr/>
          <p:nvPr/>
        </p:nvSpPr>
        <p:spPr>
          <a:xfrm>
            <a:off x="5578475" y="373761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hạt cau</a:t>
            </a:r>
          </a:p>
        </p:txBody>
      </p:sp>
      <p:sp>
        <p:nvSpPr>
          <p:cNvPr id="15" name="Rounded Rectangle 14"/>
          <p:cNvSpPr/>
          <p:nvPr/>
        </p:nvSpPr>
        <p:spPr>
          <a:xfrm>
            <a:off x="7556500" y="3798570"/>
            <a:ext cx="1572260"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lưỡi liềm</a:t>
            </a:r>
          </a:p>
        </p:txBody>
      </p:sp>
      <p:sp>
        <p:nvSpPr>
          <p:cNvPr id="16" name="Rounded Rectangle 15"/>
          <p:cNvSpPr/>
          <p:nvPr/>
        </p:nvSpPr>
        <p:spPr>
          <a:xfrm>
            <a:off x="9342120" y="3798570"/>
            <a:ext cx="1572260"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tiếng sáo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bldLvl="0" animBg="1"/>
      <p:bldP spid="13" grpId="1" animBg="1"/>
      <p:bldP spid="14" grpId="0" bldLvl="0" animBg="1"/>
      <p:bldP spid="14" grpId="1" animBg="1"/>
      <p:bldP spid="15" grpId="0" bldLvl="0" animBg="1"/>
      <p:bldP spid="15" grpId="1" animBg="1"/>
      <p:bldP spid="16" grpId="0" bldLvl="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90" y="953770"/>
            <a:ext cx="10515600" cy="1325563"/>
          </a:xfrm>
        </p:spPr>
        <p:txBody>
          <a:bodyPr>
            <a:normAutofit/>
          </a:bodyPr>
          <a:lstStyle/>
          <a:p>
            <a:r>
              <a:rPr lang="en-US" sz="3555">
                <a:latin typeface="Arial-Rounded" panose="020B0500000000000000" pitchFamily="34" charset="0"/>
                <a:cs typeface="Arial-Rounded" panose="020B0500000000000000" pitchFamily="34" charset="0"/>
              </a:rPr>
              <a:t>2. 2 câu thơ “Sao trời trôi qua/Thuyền thành trăng vàng” tả cánh diều vào lúc nào?</a:t>
            </a:r>
          </a:p>
        </p:txBody>
      </p:sp>
      <p:sp>
        <p:nvSpPr>
          <p:cNvPr id="3" name="Content Placeholder 2"/>
          <p:cNvSpPr>
            <a:spLocks noGrp="1"/>
          </p:cNvSpPr>
          <p:nvPr>
            <p:ph idx="1"/>
          </p:nvPr>
        </p:nvSpPr>
        <p:spPr>
          <a:xfrm>
            <a:off x="739775" y="2698115"/>
            <a:ext cx="10515600" cy="4351338"/>
          </a:xfrm>
        </p:spPr>
        <p:txBody>
          <a:bodyPr/>
          <a:lstStyle/>
          <a:p>
            <a:pPr marL="0" indent="0">
              <a:buNone/>
            </a:pPr>
            <a:r>
              <a:rPr lang="en-US" sz="3600">
                <a:latin typeface="Arial-Rounded" panose="020B0500000000000000" pitchFamily="34" charset="0"/>
                <a:cs typeface="Arial-Rounded" panose="020B0500000000000000" pitchFamily="34" charset="0"/>
              </a:rPr>
              <a:t>a. Vào buổi sáng</a:t>
            </a:r>
          </a:p>
          <a:p>
            <a:pPr marL="0" indent="0">
              <a:buNone/>
            </a:pPr>
            <a:r>
              <a:rPr lang="en-US" sz="3600">
                <a:latin typeface="Arial-Rounded" panose="020B0500000000000000" pitchFamily="34" charset="0"/>
                <a:cs typeface="Arial-Rounded" panose="020B0500000000000000" pitchFamily="34" charset="0"/>
              </a:rPr>
              <a:t>b. Vào buổi chiều</a:t>
            </a:r>
          </a:p>
          <a:p>
            <a:pPr marL="0" indent="0">
              <a:buNone/>
            </a:pPr>
            <a:r>
              <a:rPr lang="en-US" sz="3600">
                <a:latin typeface="Arial-Rounded" panose="020B0500000000000000" pitchFamily="34" charset="0"/>
                <a:cs typeface="Arial-Rounded" panose="020B0500000000000000" pitchFamily="34" charset="0"/>
              </a:rPr>
              <a:t>c. Vào ban đêm</a:t>
            </a:r>
          </a:p>
        </p:txBody>
      </p:sp>
      <p:sp>
        <p:nvSpPr>
          <p:cNvPr id="4" name="Oval 3"/>
          <p:cNvSpPr/>
          <p:nvPr/>
        </p:nvSpPr>
        <p:spPr>
          <a:xfrm>
            <a:off x="567055" y="4067810"/>
            <a:ext cx="648970" cy="476250"/>
          </a:xfrm>
          <a:prstGeom prst="ellipse">
            <a:avLst/>
          </a:prstGeom>
          <a:noFill/>
          <a:ln w="31750">
            <a:solidFill>
              <a:srgbClr val="FF0000"/>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heckerboard(across)">
                                      <p:cBhvr>
                                        <p:cTn id="15" dur="500"/>
                                        <p:tgtEl>
                                          <p:spTgt spid="3">
                                            <p:txEl>
                                              <p:pRg st="1" end="1"/>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heckerboard(across)">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BEBA8EAE-BF5A-486C-A8C5-ECC9F3942E4B}">
                <a14:imgProps xmlns="" xmlns:a14="http://schemas.microsoft.com/office/drawing/2010/main">
                  <a14:imgLayer r:embed="rId4">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 xmlns:a14="http://schemas.microsoft.com/office/drawing/2010/main" val="0"/>
              </a:ext>
            </a:extLst>
          </a:blip>
          <a:srcRect b="22090"/>
          <a:stretch>
            <a:fillRect/>
          </a:stretch>
        </p:blipFill>
        <p:spPr>
          <a:xfrm>
            <a:off x="-42226" y="217546"/>
            <a:ext cx="12462825" cy="1729625"/>
          </a:xfrm>
          <a:prstGeom prst="rect">
            <a:avLst/>
          </a:prstGeom>
        </p:spPr>
      </p:pic>
      <p:pic>
        <p:nvPicPr>
          <p:cNvPr id="4" name="Picture 3"/>
          <p:cNvPicPr>
            <a:picLocks noChangeAspect="1"/>
          </p:cNvPicPr>
          <p:nvPr/>
        </p:nvPicPr>
        <p:blipFill rotWithShape="1">
          <a:blip r:embed="rId5" cstate="print">
            <a:extLst>
              <a:ext uri="{BEBA8EAE-BF5A-486C-A8C5-ECC9F3942E4B}">
                <a14:imgProps xmlns="" xmlns:a14="http://schemas.microsoft.com/office/drawing/2010/main">
                  <a14:imgLayer r:embed="rId6">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 xmlns:a14="http://schemas.microsoft.com/office/drawing/2010/main" val="0"/>
              </a:ext>
            </a:extLst>
          </a:blip>
          <a:srcRect l="7237" r="24691" b="9091"/>
          <a:stretch>
            <a:fillRect/>
          </a:stretch>
        </p:blipFill>
        <p:spPr>
          <a:xfrm>
            <a:off x="1788705" y="4144519"/>
            <a:ext cx="1479221" cy="2133492"/>
          </a:xfrm>
          <a:prstGeom prst="rect">
            <a:avLst/>
          </a:prstGeom>
        </p:spPr>
      </p:pic>
      <p:pic>
        <p:nvPicPr>
          <p:cNvPr id="6" name="Picture 5"/>
          <p:cNvPicPr>
            <a:picLocks noChangeAspect="1"/>
          </p:cNvPicPr>
          <p:nvPr/>
        </p:nvPicPr>
        <p:blipFill rotWithShape="1">
          <a:blip r:embed="rId7" cstate="print">
            <a:extLst>
              <a:ext uri="{BEBA8EAE-BF5A-486C-A8C5-ECC9F3942E4B}">
                <a14:imgProps xmlns="" xmlns:a14="http://schemas.microsoft.com/office/drawing/2010/main">
                  <a14:imgLayer r:embed="rId8">
                    <a14:imgEffect>
                      <a14:backgroundRemoval t="2574" b="87512" l="30543" r="96957"/>
                    </a14:imgEffect>
                  </a14:imgLayer>
                </a14:imgProps>
              </a:ext>
              <a:ext uri="{28A0092B-C50C-407E-A947-70E740481C1C}">
                <a14:useLocalDpi xmlns="" xmlns:a14="http://schemas.microsoft.com/office/drawing/2010/main" val="0"/>
              </a:ext>
            </a:extLst>
          </a:blip>
          <a:srcRect l="29269" t="3030" r="5313" b="14116"/>
          <a:stretch>
            <a:fillRect/>
          </a:stretch>
        </p:blipFill>
        <p:spPr>
          <a:xfrm>
            <a:off x="6608855" y="1539291"/>
            <a:ext cx="800092" cy="1155414"/>
          </a:xfrm>
          <a:prstGeom prst="rect">
            <a:avLst/>
          </a:prstGeom>
        </p:spPr>
      </p:pic>
      <p:pic>
        <p:nvPicPr>
          <p:cNvPr id="8" name="Picture 7"/>
          <p:cNvPicPr>
            <a:picLocks noChangeAspect="1"/>
          </p:cNvPicPr>
          <p:nvPr/>
        </p:nvPicPr>
        <p:blipFill rotWithShape="1">
          <a:blip r:embed="rId9">
            <a:extLst>
              <a:ext uri="{BEBA8EAE-BF5A-486C-A8C5-ECC9F3942E4B}">
                <a14:imgProps xmlns="" xmlns:a14="http://schemas.microsoft.com/office/drawing/2010/main">
                  <a14:imgLayer r:embed="rId10">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 xmlns:a14="http://schemas.microsoft.com/office/drawing/2010/main" val="0"/>
              </a:ext>
            </a:extLst>
          </a:blip>
          <a:srcRect l="17895" r="35138" b="6172"/>
          <a:stretch>
            <a:fillRect/>
          </a:stretch>
        </p:blipFill>
        <p:spPr>
          <a:xfrm>
            <a:off x="5173162" y="1186439"/>
            <a:ext cx="762001" cy="1522307"/>
          </a:xfrm>
          <a:prstGeom prst="rect">
            <a:avLst/>
          </a:prstGeom>
        </p:spPr>
      </p:pic>
      <p:pic>
        <p:nvPicPr>
          <p:cNvPr id="9" name="Picture 8"/>
          <p:cNvPicPr>
            <a:picLocks noChangeAspect="1"/>
          </p:cNvPicPr>
          <p:nvPr/>
        </p:nvPicPr>
        <p:blipFill rotWithShape="1">
          <a:blip r:embed="rId11">
            <a:extLst>
              <a:ext uri="{BEBA8EAE-BF5A-486C-A8C5-ECC9F3942E4B}">
                <a14:imgProps xmln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 xmlns:a14="http://schemas.microsoft.com/office/drawing/2010/main" val="0"/>
              </a:ext>
            </a:extLst>
          </a:blip>
          <a:srcRect l="29252" t="64194" r="18485"/>
          <a:stretch>
            <a:fillRect/>
          </a:stretch>
        </p:blipFill>
        <p:spPr>
          <a:xfrm>
            <a:off x="2136080" y="2676931"/>
            <a:ext cx="1295400" cy="769337"/>
          </a:xfrm>
          <a:prstGeom prst="rect">
            <a:avLst/>
          </a:prstGeom>
        </p:spPr>
      </p:pic>
      <p:pic>
        <p:nvPicPr>
          <p:cNvPr id="10" name="Picture 9"/>
          <p:cNvPicPr>
            <a:picLocks noChangeAspect="1"/>
          </p:cNvPicPr>
          <p:nvPr/>
        </p:nvPicPr>
        <p:blipFill rotWithShape="1">
          <a:blip r:embed="rId13">
            <a:extLst>
              <a:ext uri="{BEBA8EAE-BF5A-486C-A8C5-ECC9F3942E4B}">
                <a14:imgProps xmlns="" xmlns:a14="http://schemas.microsoft.com/office/drawing/2010/main">
                  <a14:imgLayer r:embed="rId14">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 xmlns:a14="http://schemas.microsoft.com/office/drawing/2010/main" val="0"/>
              </a:ext>
            </a:extLst>
          </a:blip>
          <a:srcRect l="38431" t="3451" r="2588" b="3720"/>
          <a:stretch>
            <a:fillRect/>
          </a:stretch>
        </p:blipFill>
        <p:spPr>
          <a:xfrm>
            <a:off x="4213955" y="3991137"/>
            <a:ext cx="1463168" cy="2302868"/>
          </a:xfrm>
          <a:prstGeom prst="rect">
            <a:avLst/>
          </a:prstGeom>
        </p:spPr>
      </p:pic>
      <p:pic>
        <p:nvPicPr>
          <p:cNvPr id="12" name="Picture 11"/>
          <p:cNvPicPr>
            <a:picLocks noChangeAspect="1"/>
          </p:cNvPicPr>
          <p:nvPr/>
        </p:nvPicPr>
        <p:blipFill>
          <a:blip r:embed="rId15" cstate="print">
            <a:extLst>
              <a:ext uri="{BEBA8EAE-BF5A-486C-A8C5-ECC9F3942E4B}">
                <a14:imgProps xmlns="" xmlns:a14="http://schemas.microsoft.com/office/drawing/2010/main">
                  <a14:imgLayer r:embed="rId16">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7" cstate="print">
            <a:extLst>
              <a:ext uri="{BEBA8EAE-BF5A-486C-A8C5-ECC9F3942E4B}">
                <a14:imgProps xmlns="" xmlns:a14="http://schemas.microsoft.com/office/drawing/2010/main">
                  <a14:imgLayer r:embed="rId18">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 xmlns:a14="http://schemas.microsoft.com/office/drawing/2010/main" val="0"/>
              </a:ext>
            </a:extLst>
          </a:blip>
          <a:srcRect r="53690" b="8440"/>
          <a:stretch>
            <a:fillRect/>
          </a:stretch>
        </p:blipFill>
        <p:spPr>
          <a:xfrm>
            <a:off x="9756695" y="1842840"/>
            <a:ext cx="911305" cy="1747678"/>
          </a:xfrm>
          <a:prstGeom prst="rect">
            <a:avLst/>
          </a:prstGeom>
        </p:spPr>
      </p:pic>
      <p:pic>
        <p:nvPicPr>
          <p:cNvPr id="15" name="Picture 14"/>
          <p:cNvPicPr>
            <a:picLocks noChangeAspect="1"/>
          </p:cNvPicPr>
          <p:nvPr/>
        </p:nvPicPr>
        <p:blipFill rotWithShape="1">
          <a:blip r:embed="rId19" cstate="print">
            <a:extLst>
              <a:ext uri="{BEBA8EAE-BF5A-486C-A8C5-ECC9F3942E4B}">
                <a14:imgProps xmlns="" xmlns:a14="http://schemas.microsoft.com/office/drawing/2010/main">
                  <a14:imgLayer r:embed="rId20">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 xmlns:a14="http://schemas.microsoft.com/office/drawing/2010/main" val="0"/>
              </a:ext>
            </a:extLst>
          </a:blip>
          <a:srcRect l="57383" b="5267"/>
          <a:stretch>
            <a:fillRect/>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1" cstate="print">
            <a:extLst>
              <a:ext uri="{BEBA8EAE-BF5A-486C-A8C5-ECC9F3942E4B}">
                <a14:imgProps xmlns="" xmlns:a14="http://schemas.microsoft.com/office/drawing/2010/main">
                  <a14:imgLayer r:embed="rId22">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 xmlns:a14="http://schemas.microsoft.com/office/drawing/2010/main" val="0"/>
              </a:ext>
            </a:extLst>
          </a:blip>
          <a:srcRect l="8614" r="19096" b="10002"/>
          <a:stretch>
            <a:fillRect/>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11">
            <a:extLst>
              <a:ext uri="{BEBA8EAE-BF5A-486C-A8C5-ECC9F3942E4B}">
                <a14:imgProps xmln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 xmlns:a14="http://schemas.microsoft.com/office/drawing/2010/main" val="0"/>
              </a:ext>
            </a:extLst>
          </a:blip>
          <a:srcRect l="29252" t="64194" r="18485"/>
          <a:stretch>
            <a:fillRect/>
          </a:stretch>
        </p:blipFill>
        <p:spPr>
          <a:xfrm>
            <a:off x="3141527" y="5580680"/>
            <a:ext cx="1256076" cy="745983"/>
          </a:xfrm>
          <a:prstGeom prst="rect">
            <a:avLst/>
          </a:prstGeom>
        </p:spPr>
      </p:pic>
      <p:pic>
        <p:nvPicPr>
          <p:cNvPr id="25" name="Picture 24"/>
          <p:cNvPicPr>
            <a:picLocks noChangeAspect="1"/>
          </p:cNvPicPr>
          <p:nvPr/>
        </p:nvPicPr>
        <p:blipFill rotWithShape="1">
          <a:blip r:embed="rId11">
            <a:extLst>
              <a:ext uri="{BEBA8EAE-BF5A-486C-A8C5-ECC9F3942E4B}">
                <a14:imgProps xmln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 xmlns:a14="http://schemas.microsoft.com/office/drawing/2010/main" val="0"/>
              </a:ext>
            </a:extLst>
          </a:blip>
          <a:srcRect l="29252" t="64194" r="18485"/>
          <a:stretch>
            <a:fillRect/>
          </a:stretch>
        </p:blipFill>
        <p:spPr>
          <a:xfrm>
            <a:off x="5677124" y="2372345"/>
            <a:ext cx="1025713" cy="609170"/>
          </a:xfrm>
          <a:prstGeom prst="rect">
            <a:avLst/>
          </a:prstGeom>
        </p:spPr>
      </p:pic>
      <p:pic>
        <p:nvPicPr>
          <p:cNvPr id="26" name="Picture 25"/>
          <p:cNvPicPr>
            <a:picLocks noChangeAspect="1"/>
          </p:cNvPicPr>
          <p:nvPr/>
        </p:nvPicPr>
        <p:blipFill rotWithShape="1">
          <a:blip r:embed="rId11">
            <a:extLst>
              <a:ext uri="{BEBA8EAE-BF5A-486C-A8C5-ECC9F3942E4B}">
                <a14:imgProps xmln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 xmlns:a14="http://schemas.microsoft.com/office/drawing/2010/main" val="0"/>
              </a:ext>
            </a:extLst>
          </a:blip>
          <a:srcRect l="29252" t="64194" r="18485"/>
          <a:stretch>
            <a:fillRect/>
          </a:stretch>
        </p:blipFill>
        <p:spPr>
          <a:xfrm>
            <a:off x="9113167" y="3393800"/>
            <a:ext cx="958424" cy="569207"/>
          </a:xfrm>
          <a:prstGeom prst="rect">
            <a:avLst/>
          </a:prstGeom>
        </p:spPr>
      </p:pic>
      <p:sp>
        <p:nvSpPr>
          <p:cNvPr id="28" name="Oval 27">
            <a:hlinkClick r:id="rId23"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rId24"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1" name="Oval 30">
            <a:hlinkClick r:id="rId25"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2" name="Oval 31">
            <a:hlinkClick r:id="rId26"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3" name="Picture 32"/>
          <p:cNvPicPr>
            <a:picLocks noChangeAspect="1"/>
          </p:cNvPicPr>
          <p:nvPr/>
        </p:nvPicPr>
        <p:blipFill rotWithShape="1">
          <a:blip r:embed="rId27">
            <a:extLst>
              <a:ext uri="{BEBA8EAE-BF5A-486C-A8C5-ECC9F3942E4B}">
                <a14:imgProps xmln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 xmlns:a14="http://schemas.microsoft.com/office/drawing/2010/main" val="0"/>
              </a:ext>
            </a:extLst>
          </a:blip>
          <a:srcRect l="2570" t="35265" r="53846"/>
          <a:stretch>
            <a:fillRect/>
          </a:stretch>
        </p:blipFill>
        <p:spPr>
          <a:xfrm>
            <a:off x="2832959" y="3817372"/>
            <a:ext cx="1551096" cy="2303806"/>
          </a:xfrm>
          <a:prstGeom prst="rect">
            <a:avLst/>
          </a:prstGeom>
        </p:spPr>
      </p:pic>
      <p:pic>
        <p:nvPicPr>
          <p:cNvPr id="35" name="Picture 34"/>
          <p:cNvPicPr>
            <a:picLocks noChangeAspect="1"/>
          </p:cNvPicPr>
          <p:nvPr/>
        </p:nvPicPr>
        <p:blipFill rotWithShape="1">
          <a:blip r:embed="rId27">
            <a:extLst>
              <a:ext uri="{BEBA8EAE-BF5A-486C-A8C5-ECC9F3942E4B}">
                <a14:imgProps xmln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 xmlns:a14="http://schemas.microsoft.com/office/drawing/2010/main" val="0"/>
              </a:ext>
            </a:extLst>
          </a:blip>
          <a:srcRect l="2570" t="35265" r="53846"/>
          <a:stretch>
            <a:fillRect/>
          </a:stretch>
        </p:blipFill>
        <p:spPr>
          <a:xfrm>
            <a:off x="9056522" y="2142008"/>
            <a:ext cx="1071714" cy="1591792"/>
          </a:xfrm>
          <a:prstGeom prst="rect">
            <a:avLst/>
          </a:prstGeom>
        </p:spPr>
      </p:pic>
      <p:pic>
        <p:nvPicPr>
          <p:cNvPr id="36" name="Picture 35"/>
          <p:cNvPicPr>
            <a:picLocks noChangeAspect="1"/>
          </p:cNvPicPr>
          <p:nvPr/>
        </p:nvPicPr>
        <p:blipFill rotWithShape="1">
          <a:blip r:embed="rId27">
            <a:extLst>
              <a:ext uri="{BEBA8EAE-BF5A-486C-A8C5-ECC9F3942E4B}">
                <a14:imgProps xmln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 xmlns:a14="http://schemas.microsoft.com/office/drawing/2010/main" val="0"/>
              </a:ext>
            </a:extLst>
          </a:blip>
          <a:srcRect l="2570" t="35265" r="53846"/>
          <a:stretch>
            <a:fillRect/>
          </a:stretch>
        </p:blipFill>
        <p:spPr>
          <a:xfrm>
            <a:off x="5696524" y="1186439"/>
            <a:ext cx="986911" cy="1465835"/>
          </a:xfrm>
          <a:prstGeom prst="rect">
            <a:avLst/>
          </a:prstGeom>
        </p:spPr>
      </p:pic>
      <p:pic>
        <p:nvPicPr>
          <p:cNvPr id="37" name="Picture 36"/>
          <p:cNvPicPr>
            <a:picLocks noChangeAspect="1"/>
          </p:cNvPicPr>
          <p:nvPr/>
        </p:nvPicPr>
        <p:blipFill rotWithShape="1">
          <a:blip r:embed="rId27">
            <a:extLst>
              <a:ext uri="{BEBA8EAE-BF5A-486C-A8C5-ECC9F3942E4B}">
                <a14:imgProps xmln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 xmlns:a14="http://schemas.microsoft.com/office/drawing/2010/main" val="0"/>
              </a:ext>
            </a:extLst>
          </a:blip>
          <a:srcRect l="2570" t="35265" r="53846"/>
          <a:stretch>
            <a:fillRect/>
          </a:stretch>
        </p:blipFill>
        <p:spPr>
          <a:xfrm>
            <a:off x="2136080" y="1295681"/>
            <a:ext cx="1256114" cy="1865676"/>
          </a:xfrm>
          <a:prstGeom prst="rect">
            <a:avLst/>
          </a:prstGeom>
        </p:spPr>
      </p:pic>
      <p:pic>
        <p:nvPicPr>
          <p:cNvPr id="39" name="Picture 38"/>
          <p:cNvPicPr>
            <a:picLocks noChangeAspect="1"/>
          </p:cNvPicPr>
          <p:nvPr/>
        </p:nvPicPr>
        <p:blipFill>
          <a:blip r:embed="rId28" cstate="print">
            <a:extLst>
              <a:ext uri="{28A0092B-C50C-407E-A947-70E740481C1C}">
                <a14:useLocalDpi xmlns=""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28">
            <a:extLst>
              <a:ext uri="{28A0092B-C50C-407E-A947-70E740481C1C}">
                <a14:useLocalDpi xmlns="" xmlns:a14="http://schemas.microsoft.com/office/drawing/2010/main" val="0"/>
              </a:ext>
            </a:extLst>
          </a:blip>
          <a:stretch>
            <a:fillRect/>
          </a:stretch>
        </p:blipFill>
        <p:spPr>
          <a:xfrm>
            <a:off x="7913006" y="1206147"/>
            <a:ext cx="1354581" cy="786480"/>
          </a:xfrm>
          <a:prstGeom prst="rect">
            <a:avLst/>
          </a:prstGeom>
        </p:spPr>
      </p:pic>
      <p:pic>
        <p:nvPicPr>
          <p:cNvPr id="38" name="Picture 37"/>
          <p:cNvPicPr>
            <a:picLocks noChangeAspect="1"/>
          </p:cNvPicPr>
          <p:nvPr/>
        </p:nvPicPr>
        <p:blipFill>
          <a:blip r:embed="rId29" cstate="print">
            <a:extLst>
              <a:ext uri="{BEBA8EAE-BF5A-486C-A8C5-ECC9F3942E4B}">
                <a14:imgProps xmlns="" xmlns:a14="http://schemas.microsoft.com/office/drawing/2010/main">
                  <a14:imgLayer r:embed="rId30">
                    <a14:imgEffect>
                      <a14:backgroundRemoval t="9744" b="89776" l="3994" r="95048"/>
                    </a14:imgEffect>
                  </a14:imgLayer>
                </a14:imgProps>
              </a:ext>
              <a:ext uri="{28A0092B-C50C-407E-A947-70E740481C1C}">
                <a14:useLocalDpi xmlns="" xmlns:a14="http://schemas.microsoft.com/office/drawing/2010/main" val="0"/>
              </a:ext>
            </a:extLst>
          </a:blip>
          <a:stretch>
            <a:fillRect/>
          </a:stretch>
        </p:blipFill>
        <p:spPr>
          <a:xfrm>
            <a:off x="36107" y="2716679"/>
            <a:ext cx="1675192" cy="2006904"/>
          </a:xfrm>
          <a:prstGeom prst="rect">
            <a:avLst/>
          </a:prstGeom>
        </p:spPr>
      </p:pic>
      <p:pic>
        <p:nvPicPr>
          <p:cNvPr id="3" name="Picture 2"/>
          <p:cNvPicPr>
            <a:picLocks noChangeAspect="1"/>
          </p:cNvPicPr>
          <p:nvPr/>
        </p:nvPicPr>
        <p:blipFill>
          <a:blip r:embed="rId31" cstate="print">
            <a:extLst>
              <a:ext uri="{BEBA8EAE-BF5A-486C-A8C5-ECC9F3942E4B}">
                <a14:imgProps xmlns="" xmlns:a14="http://schemas.microsoft.com/office/drawing/2010/main">
                  <a14:imgLayer r:embed="rId32">
                    <a14:imgEffect>
                      <a14:backgroundRemoval t="438" b="89825" l="2077" r="97923">
                        <a14:foregroundMark x1="82846" y1="73085" x2="93000" y2="78556"/>
                      </a14:backgroundRemoval>
                    </a14:imgEffect>
                  </a14:imgLayer>
                </a14:imgProps>
              </a:ext>
              <a:ext uri="{28A0092B-C50C-407E-A947-70E740481C1C}">
                <a14:useLocalDpi xmlns="" xmlns:a14="http://schemas.microsoft.com/office/drawing/2010/main" val="0"/>
              </a:ext>
            </a:extLst>
          </a:blip>
          <a:stretch>
            <a:fillRect/>
          </a:stretch>
        </p:blipFill>
        <p:spPr>
          <a:xfrm>
            <a:off x="8077492" y="4496100"/>
            <a:ext cx="1856798" cy="1905638"/>
          </a:xfrm>
          <a:prstGeom prst="rect">
            <a:avLst/>
          </a:prstGeom>
        </p:spPr>
      </p:pic>
      <p:pic>
        <p:nvPicPr>
          <p:cNvPr id="5" name="Picture 4"/>
          <p:cNvPicPr>
            <a:picLocks noChangeAspect="1"/>
          </p:cNvPicPr>
          <p:nvPr/>
        </p:nvPicPr>
        <p:blipFill rotWithShape="1">
          <a:blip r:embed="rId33">
            <a:extLst>
              <a:ext uri="{BEBA8EAE-BF5A-486C-A8C5-ECC9F3942E4B}">
                <a14:imgProps xmlns="" xmlns:a14="http://schemas.microsoft.com/office/drawing/2010/main">
                  <a14:imgLayer r:embed="rId34">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 xmlns:a14="http://schemas.microsoft.com/office/drawing/2010/main" val="0"/>
              </a:ext>
            </a:extLst>
          </a:blip>
          <a:srcRect l="34856" t="33318" r="33663" b="31496"/>
          <a:stretch>
            <a:fillRect/>
          </a:stretch>
        </p:blipFill>
        <p:spPr>
          <a:xfrm>
            <a:off x="152400" y="5333999"/>
            <a:ext cx="1295400" cy="1447801"/>
          </a:xfrm>
          <a:prstGeom prst="rect">
            <a:avLst/>
          </a:prstGeom>
        </p:spPr>
      </p:pic>
      <p:pic>
        <p:nvPicPr>
          <p:cNvPr id="7" name="Picture 6"/>
          <p:cNvPicPr>
            <a:picLocks noChangeAspect="1"/>
          </p:cNvPicPr>
          <p:nvPr/>
        </p:nvPicPr>
        <p:blipFill rotWithShape="1">
          <a:blip r:embed="rId35">
            <a:extLst>
              <a:ext uri="{BEBA8EAE-BF5A-486C-A8C5-ECC9F3942E4B}">
                <a14:imgProps xmlns="" xmlns:a14="http://schemas.microsoft.com/office/drawing/2010/main">
                  <a14:imgLayer r:embed="rId34">
                    <a14:imgEffect>
                      <a14:backgroundRemoval t="0" b="90000" l="67778" r="98889"/>
                    </a14:imgEffect>
                  </a14:imgLayer>
                </a14:imgProps>
              </a:ext>
              <a:ext uri="{28A0092B-C50C-407E-A947-70E740481C1C}">
                <a14:useLocalDpi xmlns="" xmlns:a14="http://schemas.microsoft.com/office/drawing/2010/main" val="0"/>
              </a:ext>
            </a:extLst>
          </a:blip>
          <a:srcRect l="69597" t="35257" b="33262"/>
          <a:stretch>
            <a:fillRect/>
          </a:stretch>
        </p:blipFill>
        <p:spPr>
          <a:xfrm>
            <a:off x="5729053" y="5456687"/>
            <a:ext cx="1251028" cy="1295401"/>
          </a:xfrm>
          <a:prstGeom prst="rect">
            <a:avLst/>
          </a:prstGeom>
        </p:spPr>
      </p:pic>
      <p:pic>
        <p:nvPicPr>
          <p:cNvPr id="16" name="Picture 15"/>
          <p:cNvPicPr>
            <a:picLocks noChangeAspect="1"/>
          </p:cNvPicPr>
          <p:nvPr/>
        </p:nvPicPr>
        <p:blipFill>
          <a:blip r:embed="rId36" cstate="print">
            <a:extLst>
              <a:ext uri="{BEBA8EAE-BF5A-486C-A8C5-ECC9F3942E4B}">
                <a14:imgProps xmlns="" xmlns:a14="http://schemas.microsoft.com/office/drawing/2010/main">
                  <a14:imgLayer r:embed="rId37">
                    <a14:imgEffect>
                      <a14:backgroundRemoval t="409" b="99591" l="0" r="100000"/>
                    </a14:imgEffect>
                  </a14:imgLayer>
                </a14:imgProps>
              </a:ext>
              <a:ext uri="{28A0092B-C50C-407E-A947-70E740481C1C}">
                <a14:useLocalDpi xmlns=""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28">
            <a:extLst>
              <a:ext uri="{28A0092B-C50C-407E-A947-70E740481C1C}">
                <a14:useLocalDpi xmlns=""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28">
            <a:extLst>
              <a:ext uri="{28A0092B-C50C-407E-A947-70E740481C1C}">
                <a14:useLocalDpi xmlns=""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28">
            <a:extLst>
              <a:ext uri="{28A0092B-C50C-407E-A947-70E740481C1C}">
                <a14:useLocalDpi xmlns="" xmlns:a14="http://schemas.microsoft.com/office/drawing/2010/main" val="0"/>
              </a:ext>
            </a:extLst>
          </a:blip>
          <a:stretch>
            <a:fillRect/>
          </a:stretch>
        </p:blipFill>
        <p:spPr>
          <a:xfrm>
            <a:off x="8894532" y="1232332"/>
            <a:ext cx="1354581" cy="786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24"/>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childTnLst>
              </p:cTn>
              <p:nextCondLst>
                <p:cond evt="onClick" delay="0">
                  <p:tgtEl>
                    <p:spTgt spid="24"/>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500" fill="hold"/>
                                        <p:tgtEl>
                                          <p:spTgt spid="35"/>
                                        </p:tgtEl>
                                        <p:attrNameLst>
                                          <p:attrName>ppt_w</p:attrName>
                                        </p:attrNameLst>
                                      </p:cBhvr>
                                      <p:tavLst>
                                        <p:tav tm="0">
                                          <p:val>
                                            <p:fltVal val="0"/>
                                          </p:val>
                                        </p:tav>
                                        <p:tav tm="100000">
                                          <p:val>
                                            <p:strVal val="#ppt_w"/>
                                          </p:val>
                                        </p:tav>
                                      </p:tavLst>
                                    </p:anim>
                                    <p:anim calcmode="lin" valueType="num">
                                      <p:cBhvr>
                                        <p:cTn id="59" dur="500" fill="hold"/>
                                        <p:tgtEl>
                                          <p:spTgt spid="35"/>
                                        </p:tgtEl>
                                        <p:attrNameLst>
                                          <p:attrName>ppt_h</p:attrName>
                                        </p:attrNameLst>
                                      </p:cBhvr>
                                      <p:tavLst>
                                        <p:tav tm="0">
                                          <p:val>
                                            <p:fltVal val="0"/>
                                          </p:val>
                                        </p:tav>
                                        <p:tav tm="100000">
                                          <p:val>
                                            <p:strVal val="#ppt_h"/>
                                          </p:val>
                                        </p:tav>
                                      </p:tavLst>
                                    </p:anim>
                                    <p:animEffect transition="in" filter="fade">
                                      <p:cBhvr>
                                        <p:cTn id="60" dur="500"/>
                                        <p:tgtEl>
                                          <p:spTgt spid="35"/>
                                        </p:tgtEl>
                                      </p:cBhvr>
                                    </p:animEffect>
                                  </p:childTnLst>
                                </p:cTn>
                              </p:par>
                            </p:childTnLst>
                          </p:cTn>
                        </p:par>
                      </p:childTnLst>
                    </p:cTn>
                  </p:par>
                </p:childTnLst>
              </p:cTn>
              <p:nextCondLst>
                <p:cond evt="onClick" delay="0">
                  <p:tgtEl>
                    <p:spTgt spid="2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90" y="953770"/>
            <a:ext cx="10515600" cy="1325563"/>
          </a:xfrm>
        </p:spPr>
        <p:txBody>
          <a:bodyPr>
            <a:normAutofit/>
          </a:bodyPr>
          <a:lstStyle/>
          <a:p>
            <a:r>
              <a:rPr lang="en-US" sz="3555">
                <a:latin typeface="Arial-Rounded" panose="020B0500000000000000" pitchFamily="34" charset="0"/>
                <a:cs typeface="Arial-Rounded" panose="020B0500000000000000" pitchFamily="34" charset="0"/>
              </a:rPr>
              <a:t>3. Khổ thơ cuối muốn nói điều gì?</a:t>
            </a:r>
          </a:p>
        </p:txBody>
      </p:sp>
      <p:sp>
        <p:nvSpPr>
          <p:cNvPr id="3" name="Content Placeholder 2"/>
          <p:cNvSpPr>
            <a:spLocks noGrp="1"/>
          </p:cNvSpPr>
          <p:nvPr>
            <p:ph idx="1"/>
          </p:nvPr>
        </p:nvSpPr>
        <p:spPr>
          <a:xfrm>
            <a:off x="739775" y="2698115"/>
            <a:ext cx="10515600" cy="4351338"/>
          </a:xfrm>
        </p:spPr>
        <p:txBody>
          <a:bodyPr/>
          <a:lstStyle/>
          <a:p>
            <a:pPr marL="0" indent="0">
              <a:buNone/>
            </a:pPr>
            <a:r>
              <a:rPr lang="en-US" sz="3600">
                <a:latin typeface="Arial-Rounded" panose="020B0500000000000000" pitchFamily="34" charset="0"/>
                <a:cs typeface="Arial-Rounded" panose="020B0500000000000000" pitchFamily="34" charset="0"/>
              </a:rPr>
              <a:t>a. Cánh diều làm thôn quê đông vui hơn</a:t>
            </a:r>
          </a:p>
          <a:p>
            <a:pPr marL="0" indent="0">
              <a:buNone/>
            </a:pPr>
            <a:r>
              <a:rPr lang="en-US" sz="3600">
                <a:latin typeface="Arial-Rounded" panose="020B0500000000000000" pitchFamily="34" charset="0"/>
                <a:cs typeface="Arial-Rounded" panose="020B0500000000000000" pitchFamily="34" charset="0"/>
              </a:rPr>
              <a:t>b. Cánh diều làm thôn quê giàu có hơn</a:t>
            </a:r>
          </a:p>
          <a:p>
            <a:pPr marL="0" indent="0">
              <a:buNone/>
            </a:pPr>
            <a:r>
              <a:rPr lang="en-US" sz="3600">
                <a:latin typeface="Arial-Rounded" panose="020B0500000000000000" pitchFamily="34" charset="0"/>
                <a:cs typeface="Arial-Rounded" panose="020B0500000000000000" pitchFamily="34" charset="0"/>
              </a:rPr>
              <a:t>c. Cánh diều làm cảnh thôn quê tươi đẹp hơn</a:t>
            </a:r>
          </a:p>
        </p:txBody>
      </p:sp>
      <p:sp>
        <p:nvSpPr>
          <p:cNvPr id="4" name="Oval 3"/>
          <p:cNvSpPr/>
          <p:nvPr/>
        </p:nvSpPr>
        <p:spPr>
          <a:xfrm>
            <a:off x="567055" y="4067810"/>
            <a:ext cx="648970" cy="476250"/>
          </a:xfrm>
          <a:prstGeom prst="ellipse">
            <a:avLst/>
          </a:prstGeom>
          <a:noFill/>
          <a:ln w="31750">
            <a:solidFill>
              <a:srgbClr val="FF0000"/>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heckerboard(across)">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55">
                <a:latin typeface="Arial-Rounded" panose="020B0500000000000000" pitchFamily="34" charset="0"/>
                <a:cs typeface="Arial-Rounded" panose="020B0500000000000000" pitchFamily="34" charset="0"/>
              </a:rPr>
              <a:t>3. Em thích nhất khổ thơ nào trong bài? Vì sao?</a:t>
            </a:r>
          </a:p>
        </p:txBody>
      </p:sp>
      <p:sp>
        <p:nvSpPr>
          <p:cNvPr id="4" name="Cloud 3"/>
          <p:cNvSpPr/>
          <p:nvPr/>
        </p:nvSpPr>
        <p:spPr>
          <a:xfrm>
            <a:off x="466725" y="1691005"/>
            <a:ext cx="10963910" cy="43002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a:latin typeface="Arial-Rounded" panose="020B0500000000000000" pitchFamily="34" charset="0"/>
                <a:cs typeface="Arial-Rounded" panose="020B0500000000000000" pitchFamily="34" charset="0"/>
              </a:rPr>
              <a:t>VD: Em thích nhất khổ thơ cuối, vì hình ảnh cánh diều hiện lên gắn với làng quê thân thuộc, yên bình. Bức tranh thôn quê hiện lên gần gũi, tươi đẹp với sự góp mặt của cánh diều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7" name="TextBox 6"/>
          <p:cNvSpPr txBox="1"/>
          <p:nvPr/>
        </p:nvSpPr>
        <p:spPr>
          <a:xfrm>
            <a:off x="1066800" y="386241"/>
            <a:ext cx="6172200" cy="582295"/>
          </a:xfrm>
          <a:prstGeom prst="rect">
            <a:avLst/>
          </a:prstGeom>
          <a:noFill/>
        </p:spPr>
        <p:txBody>
          <a:bodyPr wrap="square" lIns="91391" tIns="45696" rIns="91391" bIns="45696" rtlCol="0">
            <a:spAutoFit/>
          </a:bodyPr>
          <a:lstStyle/>
          <a:p>
            <a:pPr algn="just"/>
            <a:r>
              <a:rPr lang="en-US" sz="3200" b="1" dirty="0">
                <a:latin typeface="Arial-Rounded" panose="020B0500000000000000" pitchFamily="34" charset="0"/>
                <a:ea typeface="Arial-Rounded" panose="020B0500000000000000" pitchFamily="34" charset="0"/>
                <a:cs typeface="Arial-Rounded" panose="020B0500000000000000" pitchFamily="34" charset="0"/>
              </a:rPr>
              <a:t>Học thuộc khổ thơ em thích</a:t>
            </a:r>
            <a:endParaRPr lang="en-US" sz="3200" b="1" dirty="0">
              <a:latin typeface="Arial Rounded MT Bold" panose="020F0704030504030204"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0" y="1273361"/>
            <a:ext cx="5174672" cy="1938020"/>
          </a:xfrm>
          <a:prstGeom prst="rect">
            <a:avLst/>
          </a:prstGeom>
        </p:spPr>
        <p:txBody>
          <a:bodyPr wrap="square">
            <a:spAutoFit/>
          </a:bodyPr>
          <a:lstStyle/>
          <a:p>
            <a:pPr>
              <a:defRPr/>
            </a:pPr>
            <a:r>
              <a:rPr lang="en-US" sz="3000" dirty="0">
                <a:latin typeface="Arial-Rounded" panose="020B0500000000000000" pitchFamily="34" charset="0"/>
                <a:cs typeface="Arial-Rounded" panose="020B0500000000000000" pitchFamily="34" charset="0"/>
                <a:sym typeface="+mn-ea"/>
              </a:rPr>
              <a:t>Cánh diều no gió</a:t>
            </a:r>
            <a:endParaRPr lang="en-US" sz="3000" dirty="0">
              <a:latin typeface="Arial-Rounded" panose="020B0500000000000000" pitchFamily="34" charset="0"/>
              <a:cs typeface="Arial-Rounded" panose="020B0500000000000000" pitchFamily="34" charset="0"/>
            </a:endParaRPr>
          </a:p>
          <a:p>
            <a:pPr>
              <a:defRPr/>
            </a:pPr>
            <a:r>
              <a:rPr lang="en-US" sz="3000" dirty="0">
                <a:latin typeface="Arial-Rounded" panose="020B0500000000000000" pitchFamily="34" charset="0"/>
                <a:cs typeface="Arial-Rounded" panose="020B0500000000000000" pitchFamily="34" charset="0"/>
                <a:sym typeface="+mn-ea"/>
              </a:rPr>
              <a:t>Nhạc trời réo vang</a:t>
            </a:r>
            <a:endParaRPr lang="en-US" sz="3000" dirty="0">
              <a:latin typeface="Arial-Rounded" panose="020B0500000000000000" pitchFamily="34" charset="0"/>
              <a:cs typeface="Arial-Rounded" panose="020B0500000000000000" pitchFamily="34" charset="0"/>
            </a:endParaRPr>
          </a:p>
          <a:p>
            <a:pPr>
              <a:defRPr/>
            </a:pPr>
            <a:r>
              <a:rPr lang="en-US" sz="3000" dirty="0">
                <a:latin typeface="Arial-Rounded" panose="020B0500000000000000" pitchFamily="34" charset="0"/>
                <a:cs typeface="Arial-Rounded" panose="020B0500000000000000" pitchFamily="34" charset="0"/>
                <a:sym typeface="+mn-ea"/>
              </a:rPr>
              <a:t>Tiếng diều xanh lúa</a:t>
            </a:r>
            <a:endParaRPr lang="en-US" sz="3000" dirty="0">
              <a:latin typeface="Arial-Rounded" panose="020B0500000000000000" pitchFamily="34" charset="0"/>
              <a:cs typeface="Arial-Rounded" panose="020B0500000000000000" pitchFamily="34" charset="0"/>
            </a:endParaRPr>
          </a:p>
          <a:p>
            <a:pPr>
              <a:defRPr/>
            </a:pPr>
            <a:r>
              <a:rPr lang="en-US" sz="3000" dirty="0">
                <a:latin typeface="Arial-Rounded" panose="020B0500000000000000" pitchFamily="34" charset="0"/>
                <a:cs typeface="Arial-Rounded" panose="020B0500000000000000" pitchFamily="34" charset="0"/>
                <a:sym typeface="+mn-ea"/>
              </a:rPr>
              <a:t>Uốn cong tre làng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2" name="Rectangle 13"/>
          <p:cNvSpPr/>
          <p:nvPr/>
        </p:nvSpPr>
        <p:spPr>
          <a:xfrm>
            <a:off x="0" y="1428065"/>
            <a:ext cx="5174672" cy="1815882"/>
          </a:xfrm>
          <a:prstGeom prst="rect">
            <a:avLst/>
          </a:prstGeom>
          <a:solidFill>
            <a:schemeClr val="bg1"/>
          </a:solidFill>
        </p:spPr>
        <p:txBody>
          <a:bodyPr wrap="square">
            <a:spAutoFit/>
          </a:bodyPr>
          <a:lstStyle/>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Cánh............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Nhạc.............</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Tiếng..............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2800" dirty="0" smtClean="0">
                <a:latin typeface="Arial-Rounded" panose="020B0500000000000000" pitchFamily="34" charset="0"/>
                <a:ea typeface="Arial-Rounded" panose="020B0500000000000000" pitchFamily="34" charset="0"/>
                <a:cs typeface="Arial-Rounded" panose="020B0500000000000000" pitchFamily="34" charset="0"/>
              </a:rPr>
              <a:t>Uốn...............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 xmlns:a16="http://schemas.microsoft.com/office/drawing/2014/main" id="{FCEB0213-9382-4439-8ED9-36DA21EDA2EB}"/>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297540" y="5953944"/>
            <a:ext cx="894460" cy="890201"/>
          </a:xfrm>
          <a:prstGeom prst="rect">
            <a:avLst/>
          </a:prstGeom>
        </p:spPr>
      </p:pic>
      <p:sp>
        <p:nvSpPr>
          <p:cNvPr id="14" name="Text Box 6"/>
          <p:cNvSpPr txBox="1"/>
          <p:nvPr/>
        </p:nvSpPr>
        <p:spPr>
          <a:xfrm>
            <a:off x="0" y="1392262"/>
            <a:ext cx="4107815" cy="1815882"/>
          </a:xfrm>
          <a:prstGeom prst="rect">
            <a:avLst/>
          </a:prstGeom>
          <a:noFill/>
        </p:spPr>
        <p:txBody>
          <a:bodyPr wrap="square" rtlCol="0">
            <a:spAutoFit/>
          </a:bodyPr>
          <a:lstStyle/>
          <a:p>
            <a:r>
              <a:rPr lang="en-US" sz="2800" dirty="0">
                <a:latin typeface="Arial-Rounded" panose="020B0500000000000000" pitchFamily="34" charset="0"/>
                <a:cs typeface="Arial-Rounded" panose="020B0500000000000000" pitchFamily="34" charset="0"/>
                <a:sym typeface="+mn-ea"/>
              </a:rPr>
              <a:t>Cánh </a:t>
            </a:r>
            <a:r>
              <a:rPr lang="en-US" sz="2800" dirty="0" smtClean="0">
                <a:latin typeface="Arial-Rounded" panose="020B0500000000000000" pitchFamily="34" charset="0"/>
                <a:cs typeface="Arial-Rounded" panose="020B0500000000000000" pitchFamily="34" charset="0"/>
                <a:sym typeface="+mn-ea"/>
              </a:rPr>
              <a:t>diều...........</a:t>
            </a:r>
            <a:endParaRPr lang="en-US" sz="2800" dirty="0">
              <a:latin typeface="Arial-Rounded" panose="020B0500000000000000" pitchFamily="34" charset="0"/>
              <a:cs typeface="Arial-Rounded" panose="020B0500000000000000" pitchFamily="34" charset="0"/>
            </a:endParaRPr>
          </a:p>
          <a:p>
            <a:r>
              <a:rPr lang="en-US" sz="2800" dirty="0">
                <a:latin typeface="Arial-Rounded" panose="020B0500000000000000" pitchFamily="34" charset="0"/>
                <a:cs typeface="Arial-Rounded" panose="020B0500000000000000" pitchFamily="34" charset="0"/>
                <a:sym typeface="+mn-ea"/>
              </a:rPr>
              <a:t>Nhạc trời </a:t>
            </a:r>
            <a:r>
              <a:rPr lang="en-US" sz="2800" dirty="0" smtClean="0">
                <a:latin typeface="Arial-Rounded" panose="020B0500000000000000" pitchFamily="34" charset="0"/>
                <a:cs typeface="Arial-Rounded" panose="020B0500000000000000" pitchFamily="34" charset="0"/>
                <a:sym typeface="+mn-ea"/>
              </a:rPr>
              <a:t>...........</a:t>
            </a:r>
            <a:endParaRPr lang="en-US" sz="2800" dirty="0">
              <a:latin typeface="Arial-Rounded" panose="020B0500000000000000" pitchFamily="34" charset="0"/>
              <a:cs typeface="Arial-Rounded" panose="020B0500000000000000" pitchFamily="34" charset="0"/>
            </a:endParaRPr>
          </a:p>
          <a:p>
            <a:r>
              <a:rPr lang="en-US" sz="2800" dirty="0">
                <a:latin typeface="Arial-Rounded" panose="020B0500000000000000" pitchFamily="34" charset="0"/>
                <a:cs typeface="Arial-Rounded" panose="020B0500000000000000" pitchFamily="34" charset="0"/>
                <a:sym typeface="+mn-ea"/>
              </a:rPr>
              <a:t>Tiếng diều </a:t>
            </a:r>
            <a:r>
              <a:rPr lang="en-US" sz="2800" dirty="0" smtClean="0">
                <a:latin typeface="Arial-Rounded" panose="020B0500000000000000" pitchFamily="34" charset="0"/>
                <a:cs typeface="Arial-Rounded" panose="020B0500000000000000" pitchFamily="34" charset="0"/>
                <a:sym typeface="+mn-ea"/>
              </a:rPr>
              <a:t>..............</a:t>
            </a:r>
            <a:endParaRPr lang="en-US" sz="2800" dirty="0">
              <a:latin typeface="Arial-Rounded" panose="020B0500000000000000" pitchFamily="34" charset="0"/>
              <a:cs typeface="Arial-Rounded" panose="020B0500000000000000" pitchFamily="34" charset="0"/>
            </a:endParaRPr>
          </a:p>
          <a:p>
            <a:r>
              <a:rPr lang="en-US" sz="2800" dirty="0">
                <a:latin typeface="Arial-Rounded" panose="020B0500000000000000" pitchFamily="34" charset="0"/>
                <a:cs typeface="Arial-Rounded" panose="020B0500000000000000" pitchFamily="34" charset="0"/>
                <a:sym typeface="+mn-ea"/>
              </a:rPr>
              <a:t>Uốn cong </a:t>
            </a:r>
            <a:r>
              <a:rPr lang="en-US" sz="2800" dirty="0" smtClean="0">
                <a:latin typeface="Arial-Rounded" panose="020B0500000000000000" pitchFamily="34" charset="0"/>
                <a:cs typeface="Arial-Rounded" panose="020B0500000000000000" pitchFamily="34" charset="0"/>
                <a:sym typeface="+mn-ea"/>
              </a:rPr>
              <a:t>................</a:t>
            </a:r>
            <a:endParaRPr lang="en-US" sz="2800" dirty="0">
              <a:latin typeface="Arial-Rounded" panose="020B0500000000000000" pitchFamily="34" charset="0"/>
              <a:cs typeface="Arial-Rounded" panose="020B0500000000000000" pitchFamily="34" charset="0"/>
              <a:sym typeface="+mn-ea"/>
            </a:endParaRPr>
          </a:p>
        </p:txBody>
      </p:sp>
      <p:sp>
        <p:nvSpPr>
          <p:cNvPr id="17" name="Text Box 6"/>
          <p:cNvSpPr txBox="1"/>
          <p:nvPr/>
        </p:nvSpPr>
        <p:spPr>
          <a:xfrm>
            <a:off x="0" y="1373505"/>
            <a:ext cx="4107815" cy="1815882"/>
          </a:xfrm>
          <a:prstGeom prst="rect">
            <a:avLst/>
          </a:prstGeom>
          <a:noFill/>
        </p:spPr>
        <p:txBody>
          <a:bodyPr wrap="square" rtlCol="0">
            <a:spAutoFit/>
          </a:bodyPr>
          <a:lstStyle/>
          <a:p>
            <a:r>
              <a:rPr lang="en-US" sz="2800" dirty="0">
                <a:latin typeface="Arial-Rounded" panose="020B0500000000000000" pitchFamily="34" charset="0"/>
                <a:cs typeface="Arial-Rounded" panose="020B0500000000000000" pitchFamily="34" charset="0"/>
                <a:sym typeface="+mn-ea"/>
              </a:rPr>
              <a:t>Cánh diều </a:t>
            </a:r>
            <a:r>
              <a:rPr lang="en-US" sz="2800" dirty="0" smtClean="0">
                <a:latin typeface="Arial-Rounded" panose="020B0500000000000000" pitchFamily="34" charset="0"/>
                <a:cs typeface="Arial-Rounded" panose="020B0500000000000000" pitchFamily="34" charset="0"/>
                <a:sym typeface="+mn-ea"/>
              </a:rPr>
              <a:t>...........</a:t>
            </a:r>
            <a:endParaRPr lang="en-US" sz="2800" dirty="0">
              <a:latin typeface="Arial-Rounded" panose="020B0500000000000000" pitchFamily="34" charset="0"/>
              <a:cs typeface="Arial-Rounded" panose="020B0500000000000000" pitchFamily="34" charset="0"/>
            </a:endParaRPr>
          </a:p>
          <a:p>
            <a:r>
              <a:rPr lang="en-US" sz="2800" dirty="0">
                <a:latin typeface="Arial-Rounded" panose="020B0500000000000000" pitchFamily="34" charset="0"/>
                <a:cs typeface="Arial-Rounded" panose="020B0500000000000000" pitchFamily="34" charset="0"/>
                <a:sym typeface="+mn-ea"/>
              </a:rPr>
              <a:t>Nhạc trời </a:t>
            </a:r>
            <a:r>
              <a:rPr lang="en-US" sz="2800" dirty="0" smtClean="0">
                <a:latin typeface="Arial-Rounded" panose="020B0500000000000000" pitchFamily="34" charset="0"/>
                <a:cs typeface="Arial-Rounded" panose="020B0500000000000000" pitchFamily="34" charset="0"/>
                <a:sym typeface="+mn-ea"/>
              </a:rPr>
              <a:t>..............</a:t>
            </a:r>
            <a:endParaRPr lang="en-US" sz="2800" dirty="0">
              <a:latin typeface="Arial-Rounded" panose="020B0500000000000000" pitchFamily="34" charset="0"/>
              <a:cs typeface="Arial-Rounded" panose="020B0500000000000000" pitchFamily="34" charset="0"/>
            </a:endParaRPr>
          </a:p>
          <a:p>
            <a:r>
              <a:rPr lang="en-US" sz="2800" dirty="0">
                <a:latin typeface="Arial-Rounded" panose="020B0500000000000000" pitchFamily="34" charset="0"/>
                <a:cs typeface="Arial-Rounded" panose="020B0500000000000000" pitchFamily="34" charset="0"/>
                <a:sym typeface="+mn-ea"/>
              </a:rPr>
              <a:t>Tiếng diều xanh lúa</a:t>
            </a:r>
            <a:endParaRPr lang="en-US" sz="2800" dirty="0">
              <a:latin typeface="Arial-Rounded" panose="020B0500000000000000" pitchFamily="34" charset="0"/>
              <a:cs typeface="Arial-Rounded" panose="020B0500000000000000" pitchFamily="34" charset="0"/>
            </a:endParaRPr>
          </a:p>
          <a:p>
            <a:r>
              <a:rPr lang="en-US" sz="2800" dirty="0">
                <a:latin typeface="Arial-Rounded" panose="020B0500000000000000" pitchFamily="34" charset="0"/>
                <a:cs typeface="Arial-Rounded" panose="020B0500000000000000" pitchFamily="34" charset="0"/>
                <a:sym typeface="+mn-ea"/>
              </a:rPr>
              <a:t>Uốn cong tre </a:t>
            </a:r>
            <a:r>
              <a:rPr lang="en-US" sz="2800" dirty="0" smtClean="0">
                <a:latin typeface="Arial-Rounded" panose="020B0500000000000000" pitchFamily="34" charset="0"/>
                <a:cs typeface="Arial-Rounded" panose="020B0500000000000000" pitchFamily="34" charset="0"/>
                <a:sym typeface="+mn-ea"/>
              </a:rPr>
              <a:t>làng</a:t>
            </a:r>
            <a:endParaRPr lang="en-US" sz="2800" dirty="0">
              <a:latin typeface="Arial-Rounded" panose="020B0500000000000000" pitchFamily="34" charset="0"/>
              <a:cs typeface="Arial-Rounded" panose="020B0500000000000000" pitchFamily="3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2"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3" nodeType="clickEffect">
                                  <p:stCondLst>
                                    <p:cond delay="0"/>
                                  </p:stCondLst>
                                  <p:childTnLst>
                                    <p:animEffect transition="out" filter="box(in)">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2"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ox(i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xit" presetSubtype="16" fill="hold" grpId="3" nodeType="clickEffect">
                                  <p:stCondLst>
                                    <p:cond delay="0"/>
                                  </p:stCondLst>
                                  <p:childTnLst>
                                    <p:animEffect transition="out" filter="box(i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ox(in)">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animBg="1"/>
      <p:bldP spid="14" grpId="1"/>
      <p:bldP spid="14" grpId="2"/>
      <p:bldP spid="14" grpId="3"/>
      <p:bldP spid="17" grpId="1"/>
      <p:bldP spid="17" grpId="2"/>
      <p:bldP spid="17" grpId="3"/>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190" y="274955"/>
            <a:ext cx="11986895" cy="1143000"/>
          </a:xfrm>
        </p:spPr>
        <p:txBody>
          <a:bodyPr>
            <a:normAutofit fontScale="90000"/>
          </a:bodyPr>
          <a:lstStyle/>
          <a:p>
            <a:r>
              <a:rPr lang="en-US">
                <a:latin typeface="Arial-Rounded" panose="020B0500000000000000" pitchFamily="34" charset="0"/>
                <a:cs typeface="Arial-Rounded" panose="020B0500000000000000" pitchFamily="34" charset="0"/>
              </a:rPr>
              <a:t>1. Từ ngữ được dùng để nói về âm thanh của sáo diều: </a:t>
            </a:r>
          </a:p>
        </p:txBody>
      </p:sp>
      <p:pic>
        <p:nvPicPr>
          <p:cNvPr id="4" name="Picture 3"/>
          <p:cNvPicPr>
            <a:picLocks noChangeAspect="1"/>
          </p:cNvPicPr>
          <p:nvPr/>
        </p:nvPicPr>
        <p:blipFill>
          <a:blip r:embed="rId4"/>
          <a:stretch>
            <a:fillRect/>
          </a:stretch>
        </p:blipFill>
        <p:spPr>
          <a:xfrm>
            <a:off x="2055495" y="2226310"/>
            <a:ext cx="8122920" cy="1583690"/>
          </a:xfrm>
          <a:prstGeom prst="rect">
            <a:avLst/>
          </a:prstGeom>
        </p:spPr>
      </p:pic>
      <p:sp>
        <p:nvSpPr>
          <p:cNvPr id="5" name="Oval 4"/>
          <p:cNvSpPr/>
          <p:nvPr/>
        </p:nvSpPr>
        <p:spPr>
          <a:xfrm>
            <a:off x="1987550" y="1967865"/>
            <a:ext cx="2921000" cy="1805305"/>
          </a:xfrm>
          <a:prstGeom prst="ellipse">
            <a:avLst/>
          </a:prstGeom>
          <a:noFill/>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949190" y="2004695"/>
            <a:ext cx="2637155" cy="1805305"/>
          </a:xfrm>
          <a:prstGeom prst="ellipse">
            <a:avLst/>
          </a:prstGeom>
          <a:noFill/>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bldLvl="0" animBg="1"/>
      <p:bldP spid="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190" y="660083"/>
            <a:ext cx="10972800" cy="1143000"/>
          </a:xfrm>
        </p:spPr>
        <p:txBody>
          <a:bodyPr>
            <a:normAutofit fontScale="90000"/>
          </a:bodyPr>
          <a:lstStyle/>
          <a:p>
            <a:r>
              <a:rPr lang="en-US">
                <a:latin typeface="Arial-Rounded" panose="020B0500000000000000" pitchFamily="34" charset="0"/>
                <a:cs typeface="Arial-Rounded" panose="020B0500000000000000" pitchFamily="34" charset="0"/>
              </a:rPr>
              <a:t>2. Dựa vào khổ thơ thứ tư, nói một câu tả cánh diều</a:t>
            </a:r>
          </a:p>
        </p:txBody>
      </p:sp>
      <p:sp>
        <p:nvSpPr>
          <p:cNvPr id="3" name="Content Placeholder 2"/>
          <p:cNvSpPr>
            <a:spLocks noGrp="1"/>
          </p:cNvSpPr>
          <p:nvPr>
            <p:ph idx="1"/>
          </p:nvPr>
        </p:nvSpPr>
        <p:spPr>
          <a:xfrm>
            <a:off x="1989455" y="2462531"/>
            <a:ext cx="10972800" cy="4525963"/>
          </a:xfrm>
        </p:spPr>
        <p:txBody>
          <a:bodyPr/>
          <a:lstStyle/>
          <a:p>
            <a:pPr marL="0" indent="0">
              <a:buNone/>
            </a:pPr>
            <a:r>
              <a:rPr lang="en-US" sz="4400">
                <a:latin typeface="Arial-Rounded" panose="020B0500000000000000" pitchFamily="34" charset="0"/>
                <a:cs typeface="Arial-Rounded" panose="020B0500000000000000" pitchFamily="34" charset="0"/>
              </a:rPr>
              <a:t>Cánh diều cong cong như lưỡi liềm</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heckerboard(across)">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5088255" y="144208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3</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 xmlns:a16="http://schemas.microsoft.com/office/drawing/2014/main" id="{711409A5-5C24-4603-AE7E-8FD5463AC8F5}"/>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pic>
        <p:nvPicPr>
          <p:cNvPr id="6" name="Picture 5">
            <a:extLst>
              <a:ext uri="{FF2B5EF4-FFF2-40B4-BE49-F238E27FC236}">
                <a16:creationId xmlns="" xmlns:a16="http://schemas.microsoft.com/office/drawing/2014/main" id="{F2E5C1A3-2BC4-4DBF-8F56-A0FEBC69CEA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297540" y="0"/>
            <a:ext cx="894460" cy="890201"/>
          </a:xfrm>
          <a:prstGeom prst="rect">
            <a:avLst/>
          </a:prstGeom>
        </p:spPr>
      </p:pic>
    </p:spTree>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5" name="5-Point Star 4">
            <a:hlinkClick r:id="rId3" action="ppaction://hlinkfile"/>
          </p:cNvPr>
          <p:cNvSpPr/>
          <p:nvPr/>
        </p:nvSpPr>
        <p:spPr>
          <a:xfrm>
            <a:off x="11015003" y="5809957"/>
            <a:ext cx="801859" cy="73152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Administrator\Pictures\Chu-hoa-12.jpg"/>
          <p:cNvPicPr>
            <a:picLocks noChangeAspect="1" noChangeArrowheads="1"/>
          </p:cNvPicPr>
          <p:nvPr/>
        </p:nvPicPr>
        <p:blipFill>
          <a:blip r:embed="rId4"/>
          <a:srcRect/>
          <a:stretch>
            <a:fillRect/>
          </a:stretch>
        </p:blipFill>
        <p:spPr bwMode="auto">
          <a:xfrm>
            <a:off x="0" y="0"/>
            <a:ext cx="5385078" cy="6858000"/>
          </a:xfrm>
          <a:prstGeom prst="rect">
            <a:avLst/>
          </a:prstGeom>
          <a:noFill/>
        </p:spPr>
      </p:pic>
    </p:spTree>
  </p:cSld>
  <p:clrMapOvr>
    <a:masterClrMapping/>
  </p:clrMapOvr>
  <p:transition spd="slow" advClick="0" advTm="3713">
    <p:wheel spokes="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4" name="Picture 3" descr="C:\Users\Administrator\Pictures\cach-viet-chu-l-1.jpg"/>
          <p:cNvPicPr>
            <a:picLocks noChangeAspect="1" noChangeArrowheads="1"/>
          </p:cNvPicPr>
          <p:nvPr/>
        </p:nvPicPr>
        <p:blipFill>
          <a:blip r:embed="rId3"/>
          <a:srcRect/>
          <a:stretch>
            <a:fillRect/>
          </a:stretch>
        </p:blipFill>
        <p:spPr bwMode="auto">
          <a:xfrm>
            <a:off x="2508519" y="1371600"/>
            <a:ext cx="3686175" cy="54864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4" name="TextBox 8"/>
          <p:cNvSpPr txBox="1"/>
          <p:nvPr/>
        </p:nvSpPr>
        <p:spPr>
          <a:xfrm>
            <a:off x="1423216" y="3064600"/>
            <a:ext cx="12651740" cy="58477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32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rPr>
              <a:t>Làng quê xanh bóng mát</a:t>
            </a:r>
          </a:p>
        </p:txBody>
      </p:sp>
      <p:sp>
        <p:nvSpPr>
          <p:cNvPr id="5" name="Rounded Rectangle 4"/>
          <p:cNvSpPr/>
          <p:nvPr/>
        </p:nvSpPr>
        <p:spPr>
          <a:xfrm>
            <a:off x="555715" y="478972"/>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HP001 4 hàng" pitchFamily="34" charset="0"/>
                <a:cs typeface="Verdana" panose="020B0604030504040204" charset="0"/>
              </a:rPr>
              <a:t>Viết từ ứng dụng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 xmlns:a14="http://schemas.microsoft.com/office/drawing/2010/main">
                  <a14:imgLayer r:embed="rId7">
                    <a14:imgEffect>
                      <a14:backgroundRemoval t="455" b="91250" l="600" r="99400"/>
                    </a14:imgEffect>
                  </a14:imgLayer>
                </a14:imgProps>
              </a:ext>
              <a:ext uri="{28A0092B-C50C-407E-A947-70E740481C1C}">
                <a14:useLocalDpi xmlns="" xmlns:a14="http://schemas.microsoft.com/office/drawing/2010/main" val="0"/>
              </a:ext>
            </a:extLst>
          </a:blip>
          <a:srcRect b="15975"/>
          <a:stretch>
            <a:fillRect/>
          </a:stretch>
        </p:blipFill>
        <p:spPr>
          <a:xfrm>
            <a:off x="838200" y="-282750"/>
            <a:ext cx="10744199" cy="4209369"/>
          </a:xfrm>
          <a:prstGeom prst="rect">
            <a:avLst/>
          </a:prstGeom>
        </p:spPr>
      </p:pic>
      <p:sp>
        <p:nvSpPr>
          <p:cNvPr id="12" name="Rectangle 11"/>
          <p:cNvSpPr/>
          <p:nvPr/>
        </p:nvSpPr>
        <p:spPr>
          <a:xfrm>
            <a:off x="1371600" y="4027708"/>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trắng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708872" y="4027708"/>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Nhím trắng</a:t>
            </a:r>
          </a:p>
        </p:txBody>
      </p:sp>
      <p:sp>
        <p:nvSpPr>
          <p:cNvPr id="14" name="Rectangle 13"/>
          <p:cNvSpPr/>
          <p:nvPr/>
        </p:nvSpPr>
        <p:spPr>
          <a:xfrm>
            <a:off x="1371601" y="5093497"/>
            <a:ext cx="4608466" cy="12311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Sóc nâu</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682368" y="5129495"/>
            <a:ext cx="4747632" cy="111890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Voi</a:t>
            </a:r>
          </a:p>
        </p:txBody>
      </p:sp>
      <p:pic>
        <p:nvPicPr>
          <p:cNvPr id="16" name="Picture 15"/>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10812584" y="5688947"/>
            <a:ext cx="672129" cy="590658"/>
          </a:xfrm>
          <a:prstGeom prst="rect">
            <a:avLst/>
          </a:prstGeom>
        </p:spPr>
      </p:pic>
      <p:pic>
        <p:nvPicPr>
          <p:cNvPr id="18" name="Picture 17"/>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10757872" y="4398441"/>
            <a:ext cx="672128" cy="537702"/>
          </a:xfrm>
          <a:prstGeom prst="rect">
            <a:avLst/>
          </a:prstGeom>
        </p:spPr>
      </p:pic>
      <p:pic>
        <p:nvPicPr>
          <p:cNvPr id="19" name="Picture 18"/>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5335294" y="5761365"/>
            <a:ext cx="672129" cy="590658"/>
          </a:xfrm>
          <a:prstGeom prst="rect">
            <a:avLst/>
          </a:prstGeom>
        </p:spPr>
      </p:pic>
      <p:sp>
        <p:nvSpPr>
          <p:cNvPr id="24" name="Right Arrow 23">
            <a:hlinkClick r:id="rId10" action="ppaction://hlinksldjump"/>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Trở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endParaRPr lang="en-US" b="1"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2590800" y="1221769"/>
            <a:ext cx="7239000" cy="1322070"/>
          </a:xfrm>
          <a:prstGeom prst="rect">
            <a:avLst/>
          </a:prstGeom>
          <a:noFill/>
        </p:spPr>
        <p:txBody>
          <a:bodyPr wrap="square" rtlCol="0">
            <a:spAutoFit/>
          </a:bodyPr>
          <a:lstStyle/>
          <a:p>
            <a:pPr algn="ctr"/>
            <a:r>
              <a:rPr lang="en-US" sz="4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Nhím nâu kết bạn, nhím nâu kết bạn với ai?</a:t>
            </a:r>
            <a:endParaRPr lang="en-US" sz="2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4</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0" name="Picture 9">
            <a:extLst>
              <a:ext uri="{FF2B5EF4-FFF2-40B4-BE49-F238E27FC236}">
                <a16:creationId xmlns="" xmlns:a16="http://schemas.microsoft.com/office/drawing/2014/main" id="{540CBE81-4F19-4AD9-A3E6-B3ED0770347D}"/>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169824" y="285320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Nói và </a:t>
            </a:r>
          </a:p>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nghe</a:t>
            </a:r>
          </a:p>
        </p:txBody>
      </p:sp>
      <p:pic>
        <p:nvPicPr>
          <p:cNvPr id="6" name="Picture 5">
            <a:extLst>
              <a:ext uri="{FF2B5EF4-FFF2-40B4-BE49-F238E27FC236}">
                <a16:creationId xmlns="" xmlns:a16="http://schemas.microsoft.com/office/drawing/2014/main" id="{5254527D-1D7A-4C10-BF32-508A5AC4B900}"/>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297540" y="0"/>
            <a:ext cx="894460" cy="890201"/>
          </a:xfrm>
          <a:prstGeom prst="rect">
            <a:avLst/>
          </a:prstGeom>
        </p:spPr>
      </p:pic>
      <p:sp>
        <p:nvSpPr>
          <p:cNvPr id="9" name="5-Point Star 8">
            <a:hlinkClick r:id="rId5" action="ppaction://hlinkfile"/>
          </p:cNvPr>
          <p:cNvSpPr/>
          <p:nvPr/>
        </p:nvSpPr>
        <p:spPr>
          <a:xfrm>
            <a:off x="10803988" y="5401994"/>
            <a:ext cx="829994" cy="87219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5" name="Picture 4"/>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3947817" y="1099333"/>
            <a:ext cx="3218967" cy="2243522"/>
          </a:xfrm>
          <a:prstGeom prst="rect">
            <a:avLst/>
          </a:prstGeom>
        </p:spPr>
      </p:pic>
      <p:pic>
        <p:nvPicPr>
          <p:cNvPr id="34" name="2b"/>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7385165" y="1099333"/>
            <a:ext cx="3212870" cy="2255716"/>
          </a:xfrm>
          <a:prstGeom prst="rect">
            <a:avLst/>
          </a:prstGeom>
        </p:spPr>
      </p:pic>
      <p:pic>
        <p:nvPicPr>
          <p:cNvPr id="36" name="3b"/>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p:cNvPicPr>
            <a:picLocks noChangeAspect="1"/>
          </p:cNvPicPr>
          <p:nvPr/>
        </p:nvPicPr>
        <p:blipFill>
          <a:blip r:embed="rId10" cstate="print"/>
          <a:stretch>
            <a:fillRect/>
          </a:stretch>
        </p:blipFill>
        <p:spPr>
          <a:xfrm rot="259008">
            <a:off x="11579833" y="2857144"/>
            <a:ext cx="241845" cy="196196"/>
          </a:xfrm>
          <a:prstGeom prst="rect">
            <a:avLst/>
          </a:prstGeom>
        </p:spPr>
      </p:pic>
      <p:pic>
        <p:nvPicPr>
          <p:cNvPr id="57" name="buom" descr="A insect on the ground&#10;&#10;Description generated with high confidence"/>
          <p:cNvPicPr>
            <a:picLocks noChangeAspect="1"/>
          </p:cNvPicPr>
          <p:nvPr/>
        </p:nvPicPr>
        <p:blipFill>
          <a:blip r:embed="rId11" cstate="print"/>
          <a:stretch>
            <a:fillRect/>
          </a:stretch>
        </p:blipFill>
        <p:spPr>
          <a:xfrm rot="20770510">
            <a:off x="1835381" y="2493526"/>
            <a:ext cx="963915" cy="923430"/>
          </a:xfrm>
          <a:prstGeom prst="rect">
            <a:avLst/>
          </a:prstGeom>
        </p:spPr>
      </p:pic>
      <p:pic>
        <p:nvPicPr>
          <p:cNvPr id="3" name="Picture 2"/>
          <p:cNvPicPr>
            <a:picLocks noChangeAspect="1"/>
          </p:cNvPicPr>
          <p:nvPr/>
        </p:nvPicPr>
        <p:blipFill>
          <a:blip r:embed="rId12" cstate="print"/>
          <a:stretch>
            <a:fillRect/>
          </a:stretch>
        </p:blipFill>
        <p:spPr>
          <a:xfrm>
            <a:off x="1543426" y="4934926"/>
            <a:ext cx="506290" cy="506290"/>
          </a:xfrm>
          <a:prstGeom prst="rect">
            <a:avLst/>
          </a:prstGeom>
        </p:spPr>
      </p:pic>
      <p:pic>
        <p:nvPicPr>
          <p:cNvPr id="6" name="Picture 5"/>
          <p:cNvPicPr>
            <a:picLocks noChangeAspect="1"/>
          </p:cNvPicPr>
          <p:nvPr/>
        </p:nvPicPr>
        <p:blipFill>
          <a:blip r:embed="rId13" cstate="print"/>
          <a:stretch>
            <a:fillRect/>
          </a:stretch>
        </p:blipFill>
        <p:spPr>
          <a:xfrm>
            <a:off x="1181073" y="144615"/>
            <a:ext cx="868643" cy="644243"/>
          </a:xfrm>
          <a:prstGeom prst="rect">
            <a:avLst/>
          </a:prstGeom>
        </p:spPr>
      </p:pic>
      <p:pic>
        <p:nvPicPr>
          <p:cNvPr id="4" name="Picture 3">
            <a:hlinkClick r:id="" action="ppaction://noaction"/>
          </p:cNvPr>
          <p:cNvPicPr>
            <a:picLocks noChangeAspect="1"/>
          </p:cNvPicPr>
          <p:nvPr/>
        </p:nvPicPr>
        <p:blipFill rotWithShape="1">
          <a:blip r:embed="rId14">
            <a:extLst>
              <a:ext uri="{28A0092B-C50C-407E-A947-70E740481C1C}">
                <a14:useLocalDpi xmlns="" xmlns:a14="http://schemas.microsoft.com/office/drawing/2010/main" val="0"/>
              </a:ext>
            </a:extLst>
          </a:blip>
          <a:srcRect t="10052" b="11202"/>
          <a:stretch>
            <a:fillRect/>
          </a:stretch>
        </p:blipFill>
        <p:spPr>
          <a:xfrm>
            <a:off x="7446645" y="6219825"/>
            <a:ext cx="1506247" cy="558165"/>
          </a:xfrm>
          <a:prstGeom prst="rect">
            <a:avLst/>
          </a:prstGeom>
        </p:spPr>
      </p:pic>
      <p:pic>
        <p:nvPicPr>
          <p:cNvPr id="2" name="Content Placeholder 1"/>
          <p:cNvPicPr>
            <a:picLocks noGrp="1" noChangeAspect="1"/>
          </p:cNvPicPr>
          <p:nvPr>
            <p:ph idx="1"/>
          </p:nvPr>
        </p:nvPicPr>
        <p:blipFill>
          <a:blip r:embed="rId15"/>
          <a:stretch>
            <a:fillRect/>
          </a:stretch>
        </p:blipFill>
        <p:spPr>
          <a:xfrm>
            <a:off x="3995420" y="1160780"/>
            <a:ext cx="6462395" cy="4280535"/>
          </a:xfrm>
          <a:prstGeom prst="rect">
            <a:avLst/>
          </a:prstGeom>
        </p:spPr>
      </p:pic>
      <p:pic>
        <p:nvPicPr>
          <p:cNvPr id="8" name="1a">
            <a:hlinkClick r:id="rId16" action="ppaction://hlinksldjump"/>
          </p:cNvPr>
          <p:cNvPicPr>
            <a:picLocks noChangeAspect="1"/>
          </p:cNvPicPr>
          <p:nvPr/>
        </p:nvPicPr>
        <p:blipFill>
          <a:blip r:embed="rId17">
            <a:extLst>
              <a:ext uri="{28A0092B-C50C-407E-A947-70E740481C1C}">
                <a14:useLocalDpi xmlns="" xmlns:a14="http://schemas.microsoft.com/office/drawing/2010/main" val="0"/>
              </a:ext>
            </a:extLst>
          </a:blip>
          <a:stretch>
            <a:fillRect/>
          </a:stretch>
        </p:blipFill>
        <p:spPr>
          <a:xfrm>
            <a:off x="3948430" y="1133475"/>
            <a:ext cx="3324225" cy="2385060"/>
          </a:xfrm>
          <a:prstGeom prst="rect">
            <a:avLst/>
          </a:prstGeom>
        </p:spPr>
      </p:pic>
      <p:pic>
        <p:nvPicPr>
          <p:cNvPr id="10" name="2a">
            <a:hlinkClick r:id="rId18" action="ppaction://hlinksldjump"/>
          </p:cNvPr>
          <p:cNvPicPr>
            <a:picLocks noChangeAspect="1"/>
          </p:cNvPicPr>
          <p:nvPr/>
        </p:nvPicPr>
        <p:blipFill>
          <a:blip r:embed="rId19">
            <a:extLst>
              <a:ext uri="{28A0092B-C50C-407E-A947-70E740481C1C}">
                <a14:useLocalDpi xmlns="" xmlns:a14="http://schemas.microsoft.com/office/drawing/2010/main" val="0"/>
              </a:ext>
            </a:extLst>
          </a:blip>
          <a:stretch>
            <a:fillRect/>
          </a:stretch>
        </p:blipFill>
        <p:spPr>
          <a:xfrm>
            <a:off x="7362190" y="1133475"/>
            <a:ext cx="3205480" cy="2384425"/>
          </a:xfrm>
          <a:prstGeom prst="rect">
            <a:avLst/>
          </a:prstGeom>
        </p:spPr>
      </p:pic>
      <p:pic>
        <p:nvPicPr>
          <p:cNvPr id="12" name="3a">
            <a:hlinkClick r:id="rId20" action="ppaction://hlinksldjump"/>
          </p:cNvPr>
          <p:cNvPicPr>
            <a:picLocks noChangeAspect="1"/>
          </p:cNvPicPr>
          <p:nvPr/>
        </p:nvPicPr>
        <p:blipFill>
          <a:blip r:embed="rId21">
            <a:extLst>
              <a:ext uri="{28A0092B-C50C-407E-A947-70E740481C1C}">
                <a14:useLocalDpi xmlns="" xmlns:a14="http://schemas.microsoft.com/office/drawing/2010/main" val="0"/>
              </a:ext>
            </a:extLst>
          </a:blip>
          <a:stretch>
            <a:fillRect/>
          </a:stretch>
        </p:blipFill>
        <p:spPr>
          <a:xfrm>
            <a:off x="4060190" y="3384550"/>
            <a:ext cx="3302000" cy="2291080"/>
          </a:xfrm>
          <a:prstGeom prst="rect">
            <a:avLst/>
          </a:prstGeom>
        </p:spPr>
      </p:pic>
      <p:pic>
        <p:nvPicPr>
          <p:cNvPr id="14" name="4a">
            <a:hlinkClick r:id="rId22" action="ppaction://hlinksldjump"/>
          </p:cNvPr>
          <p:cNvPicPr>
            <a:picLocks noChangeAspect="1"/>
          </p:cNvPicPr>
          <p:nvPr/>
        </p:nvPicPr>
        <p:blipFill>
          <a:blip r:embed="rId23">
            <a:extLst>
              <a:ext uri="{28A0092B-C50C-407E-A947-70E740481C1C}">
                <a14:useLocalDpi xmlns="" xmlns:a14="http://schemas.microsoft.com/office/drawing/2010/main" val="0"/>
              </a:ext>
            </a:extLst>
          </a:blip>
          <a:stretch>
            <a:fillRect/>
          </a:stretch>
        </p:blipFill>
        <p:spPr>
          <a:xfrm>
            <a:off x="7362190" y="3334385"/>
            <a:ext cx="3173730" cy="234061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6" name="TextBox 5"/>
          <p:cNvSpPr txBox="1"/>
          <p:nvPr/>
        </p:nvSpPr>
        <p:spPr>
          <a:xfrm>
            <a:off x="1250066" y="1354238"/>
            <a:ext cx="947737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1. Ếch ộp, sơn ca và nai vàng chơi với nhau như thế nào?</a:t>
            </a:r>
          </a:p>
        </p:txBody>
      </p:sp>
      <p:sp>
        <p:nvSpPr>
          <p:cNvPr id="7" name="TextBox 6"/>
          <p:cNvSpPr txBox="1"/>
          <p:nvPr/>
        </p:nvSpPr>
        <p:spPr>
          <a:xfrm>
            <a:off x="1250066" y="3300714"/>
            <a:ext cx="611949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3 bạn chơi với nhau rất thân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5" name="TextBox 4"/>
          <p:cNvSpPr txBox="1"/>
          <p:nvPr/>
        </p:nvSpPr>
        <p:spPr>
          <a:xfrm>
            <a:off x="1250066" y="1354238"/>
            <a:ext cx="767778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2. Ba bạn thường kể cho nhau nghe những gì?</a:t>
            </a:r>
          </a:p>
        </p:txBody>
      </p:sp>
      <p:sp>
        <p:nvSpPr>
          <p:cNvPr id="6" name="TextBox 5"/>
          <p:cNvSpPr txBox="1"/>
          <p:nvPr/>
        </p:nvSpPr>
        <p:spPr>
          <a:xfrm>
            <a:off x="1250066" y="3300714"/>
            <a:ext cx="797750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kể về những điều thú vị ở khắp mọi nơi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2" name="TextBox 1"/>
          <p:cNvSpPr txBox="1"/>
          <p:nvPr/>
        </p:nvSpPr>
        <p:spPr>
          <a:xfrm>
            <a:off x="1250066" y="1354238"/>
            <a:ext cx="1032319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3. Ba bạn nghĩ ra cách gì để thấy tận mắt những điều đã nghe?</a:t>
            </a:r>
          </a:p>
        </p:txBody>
      </p:sp>
      <p:sp>
        <p:nvSpPr>
          <p:cNvPr id="5" name="TextBox 4"/>
          <p:cNvSpPr txBox="1"/>
          <p:nvPr/>
        </p:nvSpPr>
        <p:spPr>
          <a:xfrm>
            <a:off x="1250066" y="3300714"/>
            <a:ext cx="9641205" cy="107632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3 bạn quyết định đổi chỗ cho nhau: sơn ca xuống </a:t>
            </a:r>
          </a:p>
          <a:p>
            <a:r>
              <a:rPr lang="en-US" sz="3200">
                <a:solidFill>
                  <a:schemeClr val="bg1"/>
                </a:solidFill>
                <a:latin typeface="Times New Roman" panose="02020603050405020304" pitchFamily="18" charset="0"/>
                <a:cs typeface="Times New Roman" panose="02020603050405020304" pitchFamily="18" charset="0"/>
              </a:rPr>
              <a:t> nước, ếch ộp vào rừng, nai vàng tập bay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5" name="TextBox 4"/>
          <p:cNvSpPr txBox="1"/>
          <p:nvPr/>
        </p:nvSpPr>
        <p:spPr>
          <a:xfrm>
            <a:off x="1250066" y="1354238"/>
            <a:ext cx="8285480" cy="583565"/>
          </a:xfrm>
          <a:prstGeom prst="rect">
            <a:avLst/>
          </a:prstGeom>
          <a:noFill/>
        </p:spPr>
        <p:txBody>
          <a:bodyPr wrap="none" rtlCol="0">
            <a:spAutoFit/>
          </a:bodyPr>
          <a:lstStyle/>
          <a:p>
            <a:pPr algn="l"/>
            <a:r>
              <a:rPr lang="en-US" sz="3200">
                <a:solidFill>
                  <a:schemeClr val="bg1"/>
                </a:solidFill>
                <a:latin typeface="Times New Roman" panose="02020603050405020304" pitchFamily="18" charset="0"/>
                <a:cs typeface="Times New Roman" panose="02020603050405020304" pitchFamily="18" charset="0"/>
              </a:rPr>
              <a:t>4. </a:t>
            </a:r>
            <a:r>
              <a:rPr lang="en-US" sz="3200">
                <a:solidFill>
                  <a:schemeClr val="bg1"/>
                </a:solidFill>
                <a:latin typeface="Times New Roman" panose="02020603050405020304" pitchFamily="18" charset="0"/>
                <a:cs typeface="Times New Roman" panose="02020603050405020304" pitchFamily="18" charset="0"/>
                <a:sym typeface="+mn-ea"/>
              </a:rPr>
              <a:t>Ếch ộp, sơn ca và nai vàng đã rút ra bài học gì?</a:t>
            </a:r>
            <a:endParaRPr lang="en-US" sz="320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250066" y="3300714"/>
            <a:ext cx="10278745" cy="107632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Mỗi người thuộc về nơi khác nhau, có khả năng riêng</a:t>
            </a:r>
          </a:p>
          <a:p>
            <a:r>
              <a:rPr lang="en-US" sz="3200">
                <a:solidFill>
                  <a:schemeClr val="bg1"/>
                </a:solidFill>
                <a:latin typeface="Times New Roman" panose="02020603050405020304" pitchFamily="18" charset="0"/>
                <a:cs typeface="Times New Roman" panose="02020603050405020304" pitchFamily="18" charset="0"/>
              </a:rPr>
              <a:t>cần làm những điều phù hợp với khả năng của mình.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28650"/>
            <a:ext cx="10515600" cy="1325563"/>
          </a:xfrm>
        </p:spPr>
        <p:txBody>
          <a:bodyPr>
            <a:normAutofit fontScale="90000"/>
          </a:bodyPr>
          <a:lstStyle/>
          <a:p>
            <a:r>
              <a:rPr lang="en-US">
                <a:latin typeface="Arial-Rounded" panose="020B0500000000000000" pitchFamily="34" charset="0"/>
                <a:cs typeface="Arial-Rounded" panose="020B0500000000000000" pitchFamily="34" charset="0"/>
                <a:sym typeface="+mn-ea"/>
              </a:rPr>
              <a:t>Chọn kể 1-2 đoạn của câu chuyện theo tranh</a:t>
            </a:r>
            <a:r>
              <a:rPr lang="en-US">
                <a:latin typeface="Arial-Rounded" panose="020B0500000000000000" pitchFamily="34" charset="0"/>
                <a:cs typeface="Arial-Rounded" panose="020B0500000000000000" pitchFamily="34" charset="0"/>
              </a:rPr>
              <a:t/>
            </a:r>
            <a:br>
              <a:rPr lang="en-US">
                <a:latin typeface="Arial-Rounded" panose="020B0500000000000000" pitchFamily="34" charset="0"/>
                <a:cs typeface="Arial-Rounded" panose="020B0500000000000000" pitchFamily="34" charset="0"/>
              </a:rPr>
            </a:br>
            <a:endParaRPr lang="en-US"/>
          </a:p>
        </p:txBody>
      </p:sp>
      <p:pic>
        <p:nvPicPr>
          <p:cNvPr id="4" name="Content Placeholder 3"/>
          <p:cNvPicPr>
            <a:picLocks noGrp="1" noChangeAspect="1"/>
          </p:cNvPicPr>
          <p:nvPr>
            <p:ph idx="1"/>
          </p:nvPr>
        </p:nvPicPr>
        <p:blipFill>
          <a:blip r:embed="rId4"/>
          <a:stretch>
            <a:fillRect/>
          </a:stretch>
        </p:blipFill>
        <p:spPr>
          <a:xfrm>
            <a:off x="2473325" y="1450340"/>
            <a:ext cx="7377430" cy="47269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275080" y="2141220"/>
            <a:ext cx="8952230" cy="16198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510CEC-97B5-4A60-9C71-EBC9746E467C}"/>
              </a:ext>
            </a:extLst>
          </p:cNvPr>
          <p:cNvSpPr>
            <a:spLocks noGrp="1"/>
          </p:cNvSpPr>
          <p:nvPr>
            <p:ph type="title"/>
          </p:nvPr>
        </p:nvSpPr>
        <p:spPr/>
        <p:txBody>
          <a:bodyPr/>
          <a:lstStyle/>
          <a:p>
            <a:endParaRPr lang="en-GB"/>
          </a:p>
        </p:txBody>
      </p:sp>
      <p:pic>
        <p:nvPicPr>
          <p:cNvPr id="5" name="Content Placeholder 4">
            <a:extLst>
              <a:ext uri="{FF2B5EF4-FFF2-40B4-BE49-F238E27FC236}">
                <a16:creationId xmlns="" xmlns:a16="http://schemas.microsoft.com/office/drawing/2014/main" id="{355902D5-0BD4-455F-AB5D-E3F6F8106428}"/>
              </a:ext>
            </a:extLst>
          </p:cNvPr>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1124124" y="0"/>
            <a:ext cx="8875553" cy="5931017"/>
          </a:xfrm>
        </p:spPr>
      </p:pic>
      <p:sp>
        <p:nvSpPr>
          <p:cNvPr id="8" name="TextBox 7">
            <a:extLst>
              <a:ext uri="{FF2B5EF4-FFF2-40B4-BE49-F238E27FC236}">
                <a16:creationId xmlns="" xmlns:a16="http://schemas.microsoft.com/office/drawing/2014/main" id="{02169937-B356-427A-BB98-7689C56BAD18}"/>
              </a:ext>
            </a:extLst>
          </p:cNvPr>
          <p:cNvSpPr txBox="1"/>
          <p:nvPr/>
        </p:nvSpPr>
        <p:spPr>
          <a:xfrm>
            <a:off x="3147969" y="1266629"/>
            <a:ext cx="6094602" cy="2800767"/>
          </a:xfrm>
          <a:prstGeom prst="rect">
            <a:avLst/>
          </a:prstGeom>
          <a:noFill/>
        </p:spPr>
        <p:txBody>
          <a:bodyPr wrap="square">
            <a:spAutoFit/>
          </a:bodyPr>
          <a:lstStyle/>
          <a:p>
            <a:pPr algn="ctr"/>
            <a:r>
              <a:rPr lang="en-US" sz="8800" b="1" dirty="0">
                <a:solidFill>
                  <a:srgbClr val="0070C0"/>
                </a:solidFill>
              </a:rPr>
              <a:t>CỦNG CỐ BÀI HỌC</a:t>
            </a:r>
          </a:p>
        </p:txBody>
      </p:sp>
      <p:pic>
        <p:nvPicPr>
          <p:cNvPr id="9" name="Picture 8">
            <a:extLst>
              <a:ext uri="{FF2B5EF4-FFF2-40B4-BE49-F238E27FC236}">
                <a16:creationId xmlns="" xmlns:a16="http://schemas.microsoft.com/office/drawing/2014/main" id="{7508C7DF-FC71-4648-BCA1-28B99FD29E95}"/>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1195945" y="0"/>
            <a:ext cx="996055" cy="991312"/>
          </a:xfrm>
          <a:prstGeom prst="rect">
            <a:avLst/>
          </a:prstGeom>
        </p:spPr>
      </p:pic>
      <p:grpSp>
        <p:nvGrpSpPr>
          <p:cNvPr id="13" name="1">
            <a:extLst>
              <a:ext uri="{FF2B5EF4-FFF2-40B4-BE49-F238E27FC236}">
                <a16:creationId xmlns="" xmlns:a16="http://schemas.microsoft.com/office/drawing/2014/main" id="{F91B7652-1A43-4852-AB5E-0C39343DCA52}"/>
              </a:ext>
            </a:extLst>
          </p:cNvPr>
          <p:cNvGrpSpPr/>
          <p:nvPr/>
        </p:nvGrpSpPr>
        <p:grpSpPr>
          <a:xfrm>
            <a:off x="0" y="4443812"/>
            <a:ext cx="12282473" cy="2258127"/>
            <a:chOff x="-53293" y="2190760"/>
            <a:chExt cx="9211855" cy="2951064"/>
          </a:xfrm>
        </p:grpSpPr>
        <p:pic>
          <p:nvPicPr>
            <p:cNvPr id="14" name="10">
              <a:extLst>
                <a:ext uri="{FF2B5EF4-FFF2-40B4-BE49-F238E27FC236}">
                  <a16:creationId xmlns="" xmlns:a16="http://schemas.microsoft.com/office/drawing/2014/main" id="{CD9DD4C0-AF4B-4FE1-A3E1-388DA021776B}"/>
                </a:ext>
              </a:extLst>
            </p:cNvPr>
            <p:cNvPicPr>
              <a:picLocks noChangeAspect="1"/>
            </p:cNvPicPr>
            <p:nvPr/>
          </p:nvPicPr>
          <p:blipFill>
            <a:blip r:embed="rId4" cstate="screen"/>
            <a:stretch>
              <a:fillRect/>
            </a:stretch>
          </p:blipFill>
          <p:spPr>
            <a:xfrm>
              <a:off x="4248310" y="3185627"/>
              <a:ext cx="4910252" cy="1956197"/>
            </a:xfrm>
            <a:prstGeom prst="rect">
              <a:avLst/>
            </a:prstGeom>
          </p:spPr>
        </p:pic>
        <p:pic>
          <p:nvPicPr>
            <p:cNvPr id="15" name="13">
              <a:extLst>
                <a:ext uri="{FF2B5EF4-FFF2-40B4-BE49-F238E27FC236}">
                  <a16:creationId xmlns="" xmlns:a16="http://schemas.microsoft.com/office/drawing/2014/main" id="{4EA58876-3131-4127-8EF3-6DF6D95EF17F}"/>
                </a:ext>
              </a:extLst>
            </p:cNvPr>
            <p:cNvPicPr>
              <a:picLocks noChangeAspect="1"/>
            </p:cNvPicPr>
            <p:nvPr/>
          </p:nvPicPr>
          <p:blipFill>
            <a:blip r:embed="rId5"/>
            <a:stretch>
              <a:fillRect/>
            </a:stretch>
          </p:blipFill>
          <p:spPr>
            <a:xfrm>
              <a:off x="5936016" y="2190760"/>
              <a:ext cx="3208926" cy="2720031"/>
            </a:xfrm>
            <a:prstGeom prst="rect">
              <a:avLst/>
            </a:prstGeom>
          </p:spPr>
        </p:pic>
        <p:pic>
          <p:nvPicPr>
            <p:cNvPr id="16" name="16">
              <a:extLst>
                <a:ext uri="{FF2B5EF4-FFF2-40B4-BE49-F238E27FC236}">
                  <a16:creationId xmlns="" xmlns:a16="http://schemas.microsoft.com/office/drawing/2014/main" id="{6CE6C008-AB85-4086-B124-DE7BDF8BE17B}"/>
                </a:ext>
              </a:extLst>
            </p:cNvPr>
            <p:cNvPicPr>
              <a:picLocks noChangeAspect="1"/>
            </p:cNvPicPr>
            <p:nvPr/>
          </p:nvPicPr>
          <p:blipFill>
            <a:blip r:embed="rId4" cstate="screen"/>
            <a:stretch>
              <a:fillRect/>
            </a:stretch>
          </p:blipFill>
          <p:spPr>
            <a:xfrm>
              <a:off x="-53293" y="3185627"/>
              <a:ext cx="4910252" cy="1956197"/>
            </a:xfrm>
            <a:prstGeom prst="rect">
              <a:avLst/>
            </a:prstGeom>
          </p:spPr>
        </p:pic>
      </p:grpSp>
    </p:spTree>
    <p:extLst>
      <p:ext uri="{BB962C8B-B14F-4D97-AF65-F5344CB8AC3E}">
        <p14:creationId xmlns="" xmlns:p14="http://schemas.microsoft.com/office/powerpoint/2010/main" val="408333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 xmlns:a14="http://schemas.microsoft.com/office/drawing/2010/main">
                  <a14:imgLayer r:embed="rId7">
                    <a14:imgEffect>
                      <a14:backgroundRemoval t="455" b="91250" l="600" r="99400"/>
                    </a14:imgEffect>
                  </a14:imgLayer>
                </a14:imgProps>
              </a:ext>
              <a:ext uri="{28A0092B-C50C-407E-A947-70E740481C1C}">
                <a14:useLocalDpi xmlns="" xmlns:a14="http://schemas.microsoft.com/office/drawing/2010/main" val="0"/>
              </a:ext>
            </a:extLst>
          </a:blip>
          <a:srcRect b="15975"/>
          <a:stretch>
            <a:fillRect/>
          </a:stretch>
        </p:blipFill>
        <p:spPr>
          <a:xfrm>
            <a:off x="1404193" y="-118406"/>
            <a:ext cx="9524999" cy="4209369"/>
          </a:xfrm>
          <a:prstGeom prst="rect">
            <a:avLst/>
          </a:prstGeom>
        </p:spPr>
      </p:pic>
      <p:sp>
        <p:nvSpPr>
          <p:cNvPr id="12" name="Rectangle 11"/>
          <p:cNvSpPr/>
          <p:nvPr/>
        </p:nvSpPr>
        <p:spPr>
          <a:xfrm>
            <a:off x="2286001" y="4159801"/>
            <a:ext cx="356330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chăm chỉ</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413939" y="4938129"/>
            <a:ext cx="3796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hiền lành, nhút nhát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286001" y="4938130"/>
            <a:ext cx="356329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mạnh mẽ</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413940" y="4136983"/>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mạnh dạn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9591395" y="4185227"/>
            <a:ext cx="672129" cy="590658"/>
          </a:xfrm>
          <a:prstGeom prst="rect">
            <a:avLst/>
          </a:prstGeom>
        </p:spPr>
      </p:pic>
      <p:pic>
        <p:nvPicPr>
          <p:cNvPr id="18" name="Picture 17"/>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9538672" y="4964696"/>
            <a:ext cx="672128" cy="537702"/>
          </a:xfrm>
          <a:prstGeom prst="rect">
            <a:avLst/>
          </a:prstGeom>
        </p:spPr>
      </p:pic>
      <p:pic>
        <p:nvPicPr>
          <p:cNvPr id="19" name="Picture 18"/>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10"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200400" y="1295497"/>
            <a:ext cx="6324600" cy="1322070"/>
          </a:xfrm>
          <a:prstGeom prst="rect">
            <a:avLst/>
          </a:prstGeom>
          <a:noFill/>
        </p:spPr>
        <p:txBody>
          <a:bodyPr wrap="square" rtlCol="0">
            <a:spAutoFit/>
          </a:bodyP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Tính cách của nhím nâu như thế nào?</a:t>
            </a:r>
          </a:p>
        </p:txBody>
      </p:sp>
      <p:sp>
        <p:nvSpPr>
          <p:cNvPr id="2" name="Rectangle 1"/>
          <p:cNvSpPr/>
          <p:nvPr/>
        </p:nvSpPr>
        <p:spPr>
          <a:xfrm>
            <a:off x="5449079" y="1783976"/>
            <a:ext cx="184731" cy="1015663"/>
          </a:xfrm>
          <a:prstGeom prst="rect">
            <a:avLst/>
          </a:prstGeom>
        </p:spPr>
        <p:txBody>
          <a:bodyPr wrap="none">
            <a:spAutoFit/>
          </a:bodyPr>
          <a:lstStyle/>
          <a:p>
            <a:r>
              <a:rPr lang="en-US" sz="6000" b="1" dirty="0">
                <a:latin typeface="Arial-Rounded" panose="020B0500000000000000" pitchFamily="34" charset="0"/>
                <a:ea typeface="Arial-Rounded" panose="020B0500000000000000" pitchFamily="34" charset="0"/>
                <a:cs typeface="Arial-Rounded" panose="020B0500000000000000" pitchFamily="34" charset="0"/>
              </a:rPr>
              <a:t></a:t>
            </a:r>
            <a:endParaRPr lang="en-US" sz="6000" dirty="0"/>
          </a:p>
        </p:txBody>
      </p:sp>
      <p:sp>
        <p:nvSpPr>
          <p:cNvPr id="3" name="Rectangle 2"/>
          <p:cNvSpPr/>
          <p:nvPr/>
        </p:nvSpPr>
        <p:spPr>
          <a:xfrm>
            <a:off x="7923841" y="1525037"/>
            <a:ext cx="184731" cy="1107996"/>
          </a:xfrm>
          <a:prstGeom prst="rect">
            <a:avLst/>
          </a:prstGeom>
        </p:spPr>
        <p:txBody>
          <a:bodyPr wrap="none">
            <a:spAutoFit/>
          </a:bodyPr>
          <a:lstStyle/>
          <a:p>
            <a:r>
              <a:rPr lang="en-US" sz="66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 xmlns:a14="http://schemas.microsoft.com/office/drawing/2010/main">
                  <a14:imgLayer r:embed="rId7">
                    <a14:imgEffect>
                      <a14:backgroundRemoval t="455" b="91250" l="600" r="99400"/>
                    </a14:imgEffect>
                  </a14:imgLayer>
                </a14:imgProps>
              </a:ext>
              <a:ext uri="{28A0092B-C50C-407E-A947-70E740481C1C}">
                <a14:useLocalDpi xmlns="" xmlns:a14="http://schemas.microsoft.com/office/drawing/2010/main" val="0"/>
              </a:ext>
            </a:extLst>
          </a:blip>
          <a:srcRect b="15975"/>
          <a:stretch>
            <a:fillRect/>
          </a:stretch>
        </p:blipFill>
        <p:spPr>
          <a:xfrm>
            <a:off x="1981200" y="-169237"/>
            <a:ext cx="8991599" cy="4209369"/>
          </a:xfrm>
          <a:prstGeom prst="rect">
            <a:avLst/>
          </a:prstGeom>
        </p:spPr>
      </p:pic>
      <p:sp>
        <p:nvSpPr>
          <p:cNvPr id="12" name="Rectangle 11"/>
          <p:cNvSpPr/>
          <p:nvPr/>
        </p:nvSpPr>
        <p:spPr>
          <a:xfrm>
            <a:off x="1371600" y="4101063"/>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Vội vàng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1399309" y="5435371"/>
            <a:ext cx="4663162" cy="13464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Vồn vã</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109522"/>
            <a:ext cx="4208025" cy="9958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chăm chỉ</a:t>
            </a:r>
          </a:p>
        </p:txBody>
      </p:sp>
      <p:sp>
        <p:nvSpPr>
          <p:cNvPr id="15" name="Rectangle 14"/>
          <p:cNvSpPr/>
          <p:nvPr/>
        </p:nvSpPr>
        <p:spPr>
          <a:xfrm>
            <a:off x="6871572" y="5435370"/>
            <a:ext cx="4101227" cy="134643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thờ ơ</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5419423" y="4514022"/>
            <a:ext cx="672947" cy="591378"/>
          </a:xfrm>
          <a:prstGeom prst="rect">
            <a:avLst/>
          </a:prstGeom>
        </p:spPr>
      </p:pic>
      <p:pic>
        <p:nvPicPr>
          <p:cNvPr id="17" name="Picture 16"/>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10300670" y="6242258"/>
            <a:ext cx="672129" cy="590658"/>
          </a:xfrm>
          <a:prstGeom prst="rect">
            <a:avLst/>
          </a:prstGeom>
        </p:spPr>
      </p:pic>
      <p:pic>
        <p:nvPicPr>
          <p:cNvPr id="18" name="Picture 17"/>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5390343" y="6320298"/>
            <a:ext cx="672128" cy="537702"/>
          </a:xfrm>
          <a:prstGeom prst="rect">
            <a:avLst/>
          </a:prstGeom>
        </p:spPr>
      </p:pic>
      <p:pic>
        <p:nvPicPr>
          <p:cNvPr id="19" name="Picture 18"/>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10240876" y="4069047"/>
            <a:ext cx="672129" cy="590658"/>
          </a:xfrm>
          <a:prstGeom prst="rect">
            <a:avLst/>
          </a:prstGeom>
        </p:spPr>
      </p:pic>
      <p:sp>
        <p:nvSpPr>
          <p:cNvPr id="24" name="Right Arrow 23">
            <a:hlinkClick r:id="rId10" action="ppaction://hlinksldjump"/>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657600" y="1252650"/>
            <a:ext cx="5705043" cy="1014730"/>
          </a:xfrm>
          <a:prstGeom prst="rect">
            <a:avLst/>
          </a:prstGeom>
          <a:noFill/>
        </p:spPr>
        <p:txBody>
          <a:bodyPr wrap="square" rtlCol="0">
            <a:spAutoFit/>
          </a:bodyPr>
          <a:lstStyle/>
          <a:p>
            <a:pPr algn="ctr"/>
            <a:r>
              <a:rPr lang="en-US" sz="3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Niềm nở, nhiệt tình khi trò chuyện với người khác là nghĩa của từ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 xmlns:a14="http://schemas.microsoft.com/office/drawing/2010/main">
                  <a14:imgLayer r:embed="rId7">
                    <a14:imgEffect>
                      <a14:backgroundRemoval t="455" b="91250" l="600" r="99400"/>
                    </a14:imgEffect>
                  </a14:imgLayer>
                </a14:imgProps>
              </a:ext>
              <a:ext uri="{28A0092B-C50C-407E-A947-70E740481C1C}">
                <a14:useLocalDpi xmlns="" xmlns:a14="http://schemas.microsoft.com/office/drawing/2010/main" val="0"/>
              </a:ext>
            </a:extLst>
          </a:blip>
          <a:srcRect b="15975"/>
          <a:stretch>
            <a:fillRect/>
          </a:stretch>
        </p:blipFill>
        <p:spPr>
          <a:xfrm>
            <a:off x="2863618" y="-235498"/>
            <a:ext cx="6919331" cy="4209369"/>
          </a:xfrm>
          <a:prstGeom prst="rect">
            <a:avLst/>
          </a:prstGeom>
        </p:spPr>
      </p:pic>
      <p:sp>
        <p:nvSpPr>
          <p:cNvPr id="12" name="Rectangle 11"/>
          <p:cNvSpPr/>
          <p:nvPr/>
        </p:nvSpPr>
        <p:spPr>
          <a:xfrm>
            <a:off x="1600201" y="4034802"/>
            <a:ext cx="4422856"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trốn tìm</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751861" y="4034802"/>
            <a:ext cx="4068539"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trú ngụ </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1634837" y="5181600"/>
            <a:ext cx="4388220"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sinh sôi</a:t>
            </a:r>
          </a:p>
        </p:txBody>
      </p:sp>
      <p:sp>
        <p:nvSpPr>
          <p:cNvPr id="15" name="Rectangle 14"/>
          <p:cNvSpPr/>
          <p:nvPr/>
        </p:nvSpPr>
        <p:spPr>
          <a:xfrm>
            <a:off x="6772643" y="5181600"/>
            <a:ext cx="4047757"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ẩn nấp</a:t>
            </a:r>
          </a:p>
        </p:txBody>
      </p:sp>
      <p:pic>
        <p:nvPicPr>
          <p:cNvPr id="16" name="Picture 15"/>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5436456" y="4002065"/>
            <a:ext cx="672947" cy="591378"/>
          </a:xfrm>
          <a:prstGeom prst="rect">
            <a:avLst/>
          </a:prstGeom>
        </p:spPr>
      </p:pic>
      <p:pic>
        <p:nvPicPr>
          <p:cNvPr id="17" name="Picture 16"/>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10175980" y="6085699"/>
            <a:ext cx="672129" cy="590658"/>
          </a:xfrm>
          <a:prstGeom prst="rect">
            <a:avLst/>
          </a:prstGeom>
        </p:spPr>
      </p:pic>
      <p:pic>
        <p:nvPicPr>
          <p:cNvPr id="18" name="Picture 17"/>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10114623" y="4515035"/>
            <a:ext cx="672128" cy="537702"/>
          </a:xfrm>
          <a:prstGeom prst="rect">
            <a:avLst/>
          </a:prstGeom>
        </p:spPr>
      </p:pic>
      <p:pic>
        <p:nvPicPr>
          <p:cNvPr id="19" name="Picture 18"/>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5350928" y="5616828"/>
            <a:ext cx="672129" cy="590658"/>
          </a:xfrm>
          <a:prstGeom prst="rect">
            <a:avLst/>
          </a:prstGeom>
        </p:spPr>
      </p:pic>
      <p:sp>
        <p:nvSpPr>
          <p:cNvPr id="24" name="Right Arrow 23">
            <a:hlinkClick r:id="rId10" action="ppaction://hlinksldjump"/>
          </p:cNvPr>
          <p:cNvSpPr/>
          <p:nvPr/>
        </p:nvSpPr>
        <p:spPr>
          <a:xfrm>
            <a:off x="11148649" y="595197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4038600" y="1500165"/>
            <a:ext cx="4800600" cy="1753235"/>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Sinh sống tạm ở một nơi nào đó là nghĩa của từ nào?</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 xmlns:a14="http://schemas.microsoft.com/office/drawing/2010/main">
                  <a14:imgLayer r:embed="rId7">
                    <a14:imgEffect>
                      <a14:backgroundRemoval t="455" b="91250" l="600" r="99400"/>
                    </a14:imgEffect>
                  </a14:imgLayer>
                </a14:imgProps>
              </a:ext>
              <a:ext uri="{28A0092B-C50C-407E-A947-70E740481C1C}">
                <a14:useLocalDpi xmlns="" xmlns:a14="http://schemas.microsoft.com/office/drawing/2010/main" val="0"/>
              </a:ext>
            </a:extLst>
          </a:blip>
          <a:srcRect b="15975"/>
          <a:stretch>
            <a:fillRect/>
          </a:stretch>
        </p:blipFill>
        <p:spPr>
          <a:xfrm>
            <a:off x="2842402" y="-169237"/>
            <a:ext cx="6919331" cy="4209369"/>
          </a:xfrm>
          <a:prstGeom prst="rect">
            <a:avLst/>
          </a:prstGeom>
        </p:spPr>
      </p:pic>
      <p:sp>
        <p:nvSpPr>
          <p:cNvPr id="12" name="Rectangle 11"/>
          <p:cNvSpPr/>
          <p:nvPr/>
        </p:nvSpPr>
        <p:spPr>
          <a:xfrm>
            <a:off x="685800" y="4101063"/>
            <a:ext cx="5316041" cy="10805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áy bay</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85800" y="5434213"/>
            <a:ext cx="5402387" cy="119518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on diều</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04141" y="4015912"/>
            <a:ext cx="5106859" cy="11656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B.</a:t>
            </a:r>
            <a:r>
              <a:rPr lang="en-US" sz="2800" dirty="0">
                <a:solidFill>
                  <a:prstClr val="black"/>
                </a:solidFill>
                <a:latin typeface="Arial" panose="020B0604020202020204" pitchFamily="34" charset="0"/>
              </a:rPr>
              <a:t>Cầu vồng</a:t>
            </a:r>
            <a:endParaRPr lang="vi-VN" sz="2800" dirty="0">
              <a:solidFill>
                <a:prstClr val="black"/>
              </a:solidFill>
            </a:endParaRPr>
          </a:p>
        </p:txBody>
      </p:sp>
      <p:sp>
        <p:nvSpPr>
          <p:cNvPr id="15" name="Rectangle 14"/>
          <p:cNvSpPr/>
          <p:nvPr/>
        </p:nvSpPr>
        <p:spPr>
          <a:xfrm>
            <a:off x="6728144" y="5399090"/>
            <a:ext cx="5082855" cy="1230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altLang="vi-VN" sz="3200" dirty="0">
                <a:solidFill>
                  <a:prstClr val="black"/>
                </a:solidFill>
              </a:rPr>
              <a:t>Đám mây</a:t>
            </a:r>
          </a:p>
        </p:txBody>
      </p:sp>
      <p:pic>
        <p:nvPicPr>
          <p:cNvPr id="16" name="Picture 15"/>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5415240" y="4068326"/>
            <a:ext cx="672947" cy="591378"/>
          </a:xfrm>
          <a:prstGeom prst="rect">
            <a:avLst/>
          </a:prstGeom>
        </p:spPr>
      </p:pic>
      <p:pic>
        <p:nvPicPr>
          <p:cNvPr id="17" name="Picture 16"/>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10517395" y="5438033"/>
            <a:ext cx="630120" cy="590658"/>
          </a:xfrm>
          <a:prstGeom prst="rect">
            <a:avLst/>
          </a:prstGeom>
        </p:spPr>
      </p:pic>
      <p:pic>
        <p:nvPicPr>
          <p:cNvPr id="18" name="Picture 17"/>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5442214" y="6155962"/>
            <a:ext cx="672128" cy="537702"/>
          </a:xfrm>
          <a:prstGeom prst="rect">
            <a:avLst/>
          </a:prstGeom>
        </p:spPr>
      </p:pic>
      <p:pic>
        <p:nvPicPr>
          <p:cNvPr id="19" name="Picture 18"/>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11138871" y="4170425"/>
            <a:ext cx="672129" cy="590658"/>
          </a:xfrm>
          <a:prstGeom prst="rect">
            <a:avLst/>
          </a:prstGeom>
        </p:spPr>
      </p:pic>
      <p:sp>
        <p:nvSpPr>
          <p:cNvPr id="24" name="Right Arrow 23">
            <a:hlinkClick r:id="rId10" action="ppaction://hlinksldjump"/>
          </p:cNvPr>
          <p:cNvSpPr/>
          <p:nvPr/>
        </p:nvSpPr>
        <p:spPr>
          <a:xfrm>
            <a:off x="11147515" y="604288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901132" y="1056003"/>
            <a:ext cx="4800600" cy="2861310"/>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Muôn màu muôn sắc máy bay,</a:t>
            </a:r>
          </a:p>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Buộc dây cho chắc thả ngay lên trời</a:t>
            </a:r>
          </a:p>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Là đồ chơi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9" name="TextBox 8"/>
          <p:cNvSpPr txBox="1"/>
          <p:nvPr/>
        </p:nvSpPr>
        <p:spPr>
          <a:xfrm>
            <a:off x="1800225" y="275590"/>
            <a:ext cx="9233535" cy="1197610"/>
          </a:xfrm>
          <a:prstGeom prst="rect">
            <a:avLst/>
          </a:prstGeom>
          <a:noFill/>
        </p:spPr>
        <p:txBody>
          <a:bodyPr wrap="square" lIns="91391" tIns="45696" rIns="91391" bIns="45696" rtlCol="0">
            <a:spAutoFit/>
          </a:bodyPr>
          <a:lstStyle/>
          <a:p>
            <a:pPr algn="ctr"/>
            <a:r>
              <a:rPr lang="en-US" sz="72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algn="ctr"/>
              <a:r>
                <a:rPr lang="en-US" sz="4800"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Thả Diều</a:t>
              </a: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6"/>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1900"/>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125"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295"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21</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8" name="Picture 17">
            <a:extLst>
              <a:ext uri="{FF2B5EF4-FFF2-40B4-BE49-F238E27FC236}">
                <a16:creationId xmlns="" xmlns:a16="http://schemas.microsoft.com/office/drawing/2014/main" id="{8500BD5F-7E71-4A98-BD3A-0DB3AB51EC35}"/>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297540" y="0"/>
            <a:ext cx="894460" cy="890201"/>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 xmlns:a16="http://schemas.microsoft.com/office/drawing/2014/main" id="{EFC2004E-CFD5-4C2D-8632-6DB6FB22E064}"/>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250" advClick="0" advTm="3713">
        <p14:switch dir="r"/>
      </p:transition>
    </mc:Choice>
    <mc:Fallback>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TotalTime>
  <Words>1284</Words>
  <Application>Microsoft Office PowerPoint</Application>
  <PresentationFormat>Custom</PresentationFormat>
  <Paragraphs>267</Paragraphs>
  <Slides>39</Slides>
  <Notes>17</Notes>
  <HiddenSlides>0</HiddenSlides>
  <MMClips>1</MMClips>
  <ScaleCrop>false</ScaleCrop>
  <HeadingPairs>
    <vt:vector size="4" baseType="variant">
      <vt:variant>
        <vt:lpstr>Theme</vt:lpstr>
      </vt:variant>
      <vt:variant>
        <vt:i4>5</vt:i4>
      </vt:variant>
      <vt:variant>
        <vt:lpstr>Slide Titles</vt:lpstr>
      </vt:variant>
      <vt:variant>
        <vt:i4>39</vt:i4>
      </vt:variant>
    </vt:vector>
  </HeadingPairs>
  <TitlesOfParts>
    <vt:vector size="44" baseType="lpstr">
      <vt:lpstr>1_Office Theme</vt:lpstr>
      <vt:lpstr>2_Office Theme</vt:lpstr>
      <vt:lpstr>2_Office 主题​​</vt:lpstr>
      <vt:lpstr>4_Office Theme</vt:lpstr>
      <vt:lpstr>5_Office Theme</vt:lpstr>
      <vt:lpstr>Slide 1</vt:lpstr>
      <vt:lpstr>Slide 2</vt:lpstr>
      <vt:lpstr>Slide 3</vt:lpstr>
      <vt:lpstr>Slide 4</vt:lpstr>
      <vt:lpstr>Slide 5</vt:lpstr>
      <vt:lpstr>Slide 6</vt:lpstr>
      <vt:lpstr>Slide 7</vt:lpstr>
      <vt:lpstr>Slide 8</vt:lpstr>
      <vt:lpstr>Slide 9</vt:lpstr>
      <vt:lpstr>1. Các bạn trong tranh đang chơi trò chơi gì?</vt:lpstr>
      <vt:lpstr>Slide 11</vt:lpstr>
      <vt:lpstr>Slide 12</vt:lpstr>
      <vt:lpstr>Slide 13</vt:lpstr>
      <vt:lpstr>Slide 14</vt:lpstr>
      <vt:lpstr>Slide 15</vt:lpstr>
      <vt:lpstr>Slide 16</vt:lpstr>
      <vt:lpstr>Slide 17</vt:lpstr>
      <vt:lpstr>Slide 18</vt:lpstr>
      <vt:lpstr>2. 2 câu thơ “Sao trời trôi qua/Thuyền thành trăng vàng” tả cánh diều vào lúc nào?</vt:lpstr>
      <vt:lpstr>3. Khổ thơ cuối muốn nói điều gì?</vt:lpstr>
      <vt:lpstr>3. Em thích nhất khổ thơ nào trong bài? Vì sao?</vt:lpstr>
      <vt:lpstr>Slide 22</vt:lpstr>
      <vt:lpstr>1. Từ ngữ được dùng để nói về âm thanh của sáo diều: </vt:lpstr>
      <vt:lpstr>2. Dựa vào khổ thơ thứ tư, nói một câu tả cánh diều</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Chọn kể 1-2 đoạn của câu chuyện theo tranh </vt:lpstr>
      <vt:lpstr>Slide 38</vt:lpstr>
      <vt:lpstr>Slide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Administrator</dc:creator>
  <cp:lastModifiedBy>MTBA</cp:lastModifiedBy>
  <cp:revision>30</cp:revision>
  <dcterms:created xsi:type="dcterms:W3CDTF">2021-05-27T05:02:00Z</dcterms:created>
  <dcterms:modified xsi:type="dcterms:W3CDTF">2021-11-10T14:06:23Z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